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</p:sldIdLst>
  <p:sldSz cx="12801600" cy="7772400"/>
  <p:notesSz cx="12801600" cy="7772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88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0" y="2409444"/>
            <a:ext cx="1088136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0" y="4352544"/>
            <a:ext cx="896112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40080" y="1787652"/>
            <a:ext cx="5568696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4" y="1787652"/>
            <a:ext cx="5568696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10/16/2022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10/16/2022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10/16/2022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40080" y="310896"/>
            <a:ext cx="11521440" cy="1243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40080" y="1787652"/>
            <a:ext cx="1152144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7228332"/>
            <a:ext cx="409651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80" y="7228332"/>
            <a:ext cx="294436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7228332"/>
            <a:ext cx="294436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05025" y="571831"/>
            <a:ext cx="9476059" cy="6975511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5225307" y="4304350"/>
            <a:ext cx="502920" cy="15773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950" b="1" spc="-15" dirty="0">
                <a:latin typeface="Arial"/>
                <a:cs typeface="Arial"/>
              </a:rPr>
              <a:t>l</a:t>
            </a:r>
            <a:r>
              <a:rPr sz="950" b="1" spc="10" dirty="0">
                <a:latin typeface="Arial"/>
                <a:cs typeface="Arial"/>
              </a:rPr>
              <a:t>e</a:t>
            </a:r>
            <a:r>
              <a:rPr sz="950" b="1" spc="-45" dirty="0">
                <a:latin typeface="Arial"/>
                <a:cs typeface="Arial"/>
              </a:rPr>
              <a:t>n</a:t>
            </a:r>
            <a:r>
              <a:rPr sz="950" b="1" spc="-5" dirty="0">
                <a:latin typeface="Arial"/>
                <a:cs typeface="Arial"/>
              </a:rPr>
              <a:t>g</a:t>
            </a:r>
            <a:r>
              <a:rPr sz="950" b="1" spc="-45" dirty="0">
                <a:latin typeface="Arial"/>
                <a:cs typeface="Arial"/>
              </a:rPr>
              <a:t>u</a:t>
            </a:r>
            <a:r>
              <a:rPr sz="950" b="1" spc="-25" dirty="0">
                <a:latin typeface="Arial"/>
                <a:cs typeface="Arial"/>
              </a:rPr>
              <a:t>a</a:t>
            </a:r>
            <a:r>
              <a:rPr sz="950" b="1" spc="-15" dirty="0">
                <a:latin typeface="Arial"/>
                <a:cs typeface="Arial"/>
              </a:rPr>
              <a:t>j</a:t>
            </a:r>
            <a:r>
              <a:rPr sz="950" b="1" spc="10" dirty="0">
                <a:latin typeface="Arial"/>
                <a:cs typeface="Arial"/>
              </a:rPr>
              <a:t>e</a:t>
            </a:r>
            <a:endParaRPr sz="950">
              <a:latin typeface="Arial"/>
              <a:cs typeface="Arial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985480" y="2838883"/>
            <a:ext cx="3178175" cy="1418590"/>
            <a:chOff x="2985480" y="2838883"/>
            <a:chExt cx="3178175" cy="1418590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94348" y="3223904"/>
              <a:ext cx="1368728" cy="103343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2990243" y="2843645"/>
              <a:ext cx="1479550" cy="1001394"/>
            </a:xfrm>
            <a:custGeom>
              <a:avLst/>
              <a:gdLst/>
              <a:ahLst/>
              <a:cxnLst/>
              <a:rect l="l" t="t" r="r" b="b"/>
              <a:pathLst>
                <a:path w="1479550" h="1001395">
                  <a:moveTo>
                    <a:pt x="1326472" y="1001284"/>
                  </a:moveTo>
                  <a:lnTo>
                    <a:pt x="152489" y="1001284"/>
                  </a:lnTo>
                  <a:lnTo>
                    <a:pt x="144997" y="1001101"/>
                  </a:lnTo>
                  <a:lnTo>
                    <a:pt x="101125" y="992374"/>
                  </a:lnTo>
                  <a:lnTo>
                    <a:pt x="61643" y="971271"/>
                  </a:lnTo>
                  <a:lnTo>
                    <a:pt x="30013" y="939641"/>
                  </a:lnTo>
                  <a:lnTo>
                    <a:pt x="8909" y="900159"/>
                  </a:lnTo>
                  <a:lnTo>
                    <a:pt x="183" y="856287"/>
                  </a:lnTo>
                  <a:lnTo>
                    <a:pt x="0" y="848795"/>
                  </a:lnTo>
                  <a:lnTo>
                    <a:pt x="0" y="152489"/>
                  </a:lnTo>
                  <a:lnTo>
                    <a:pt x="6564" y="108223"/>
                  </a:lnTo>
                  <a:lnTo>
                    <a:pt x="25699" y="67770"/>
                  </a:lnTo>
                  <a:lnTo>
                    <a:pt x="55749" y="34612"/>
                  </a:lnTo>
                  <a:lnTo>
                    <a:pt x="94134" y="11607"/>
                  </a:lnTo>
                  <a:lnTo>
                    <a:pt x="137542" y="732"/>
                  </a:lnTo>
                  <a:lnTo>
                    <a:pt x="152489" y="0"/>
                  </a:lnTo>
                  <a:lnTo>
                    <a:pt x="1326472" y="0"/>
                  </a:lnTo>
                  <a:lnTo>
                    <a:pt x="1370738" y="6564"/>
                  </a:lnTo>
                  <a:lnTo>
                    <a:pt x="1411191" y="25699"/>
                  </a:lnTo>
                  <a:lnTo>
                    <a:pt x="1444349" y="55749"/>
                  </a:lnTo>
                  <a:lnTo>
                    <a:pt x="1467354" y="94134"/>
                  </a:lnTo>
                  <a:lnTo>
                    <a:pt x="1478229" y="137542"/>
                  </a:lnTo>
                  <a:lnTo>
                    <a:pt x="1478962" y="152489"/>
                  </a:lnTo>
                  <a:lnTo>
                    <a:pt x="1478962" y="848795"/>
                  </a:lnTo>
                  <a:lnTo>
                    <a:pt x="1472397" y="893061"/>
                  </a:lnTo>
                  <a:lnTo>
                    <a:pt x="1453262" y="933514"/>
                  </a:lnTo>
                  <a:lnTo>
                    <a:pt x="1423212" y="966672"/>
                  </a:lnTo>
                  <a:lnTo>
                    <a:pt x="1384827" y="989677"/>
                  </a:lnTo>
                  <a:lnTo>
                    <a:pt x="1341419" y="1000552"/>
                  </a:lnTo>
                  <a:lnTo>
                    <a:pt x="1326472" y="1001284"/>
                  </a:lnTo>
                  <a:close/>
                </a:path>
              </a:pathLst>
            </a:custGeom>
            <a:solidFill>
              <a:srgbClr val="E4F5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990243" y="2843645"/>
              <a:ext cx="1479550" cy="1001394"/>
            </a:xfrm>
            <a:custGeom>
              <a:avLst/>
              <a:gdLst/>
              <a:ahLst/>
              <a:cxnLst/>
              <a:rect l="l" t="t" r="r" b="b"/>
              <a:pathLst>
                <a:path w="1479550" h="1001395">
                  <a:moveTo>
                    <a:pt x="0" y="848795"/>
                  </a:moveTo>
                  <a:lnTo>
                    <a:pt x="0" y="152489"/>
                  </a:lnTo>
                  <a:lnTo>
                    <a:pt x="183" y="144997"/>
                  </a:lnTo>
                  <a:lnTo>
                    <a:pt x="8909" y="101125"/>
                  </a:lnTo>
                  <a:lnTo>
                    <a:pt x="30013" y="61643"/>
                  </a:lnTo>
                  <a:lnTo>
                    <a:pt x="61643" y="30013"/>
                  </a:lnTo>
                  <a:lnTo>
                    <a:pt x="101125" y="8909"/>
                  </a:lnTo>
                  <a:lnTo>
                    <a:pt x="144997" y="183"/>
                  </a:lnTo>
                  <a:lnTo>
                    <a:pt x="152489" y="0"/>
                  </a:lnTo>
                  <a:lnTo>
                    <a:pt x="1326472" y="0"/>
                  </a:lnTo>
                  <a:lnTo>
                    <a:pt x="1370738" y="6564"/>
                  </a:lnTo>
                  <a:lnTo>
                    <a:pt x="1411191" y="25699"/>
                  </a:lnTo>
                  <a:lnTo>
                    <a:pt x="1444349" y="55749"/>
                  </a:lnTo>
                  <a:lnTo>
                    <a:pt x="1467354" y="94134"/>
                  </a:lnTo>
                  <a:lnTo>
                    <a:pt x="1478229" y="137542"/>
                  </a:lnTo>
                  <a:lnTo>
                    <a:pt x="1478962" y="152489"/>
                  </a:lnTo>
                  <a:lnTo>
                    <a:pt x="1478962" y="848795"/>
                  </a:lnTo>
                  <a:lnTo>
                    <a:pt x="1472397" y="893061"/>
                  </a:lnTo>
                  <a:lnTo>
                    <a:pt x="1453262" y="933514"/>
                  </a:lnTo>
                  <a:lnTo>
                    <a:pt x="1423212" y="966672"/>
                  </a:lnTo>
                  <a:lnTo>
                    <a:pt x="1384827" y="989677"/>
                  </a:lnTo>
                  <a:lnTo>
                    <a:pt x="1341419" y="1000552"/>
                  </a:lnTo>
                  <a:lnTo>
                    <a:pt x="1326472" y="1001284"/>
                  </a:lnTo>
                  <a:lnTo>
                    <a:pt x="152489" y="1001284"/>
                  </a:lnTo>
                  <a:lnTo>
                    <a:pt x="108223" y="994720"/>
                  </a:lnTo>
                  <a:lnTo>
                    <a:pt x="67770" y="975585"/>
                  </a:lnTo>
                  <a:lnTo>
                    <a:pt x="34612" y="945534"/>
                  </a:lnTo>
                  <a:lnTo>
                    <a:pt x="11607" y="907150"/>
                  </a:lnTo>
                  <a:lnTo>
                    <a:pt x="732" y="863742"/>
                  </a:lnTo>
                  <a:lnTo>
                    <a:pt x="0" y="848795"/>
                  </a:lnTo>
                  <a:close/>
                </a:path>
              </a:pathLst>
            </a:custGeom>
            <a:ln w="9186">
              <a:solidFill>
                <a:srgbClr val="00AA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3034453" y="3662288"/>
            <a:ext cx="1261110" cy="11734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650" b="1" spc="-5" dirty="0">
                <a:latin typeface="Arial"/>
                <a:cs typeface="Arial"/>
              </a:rPr>
              <a:t>funciones</a:t>
            </a:r>
            <a:r>
              <a:rPr sz="650" b="1" spc="15" dirty="0">
                <a:latin typeface="Arial"/>
                <a:cs typeface="Arial"/>
              </a:rPr>
              <a:t> </a:t>
            </a:r>
            <a:r>
              <a:rPr sz="650" b="1" spc="-25" dirty="0">
                <a:latin typeface="Arial"/>
                <a:cs typeface="Arial"/>
              </a:rPr>
              <a:t>básicas</a:t>
            </a:r>
            <a:r>
              <a:rPr sz="650" b="1" spc="15" dirty="0">
                <a:latin typeface="Arial"/>
                <a:cs typeface="Arial"/>
              </a:rPr>
              <a:t> </a:t>
            </a:r>
            <a:r>
              <a:rPr sz="650" b="1" spc="20" dirty="0">
                <a:latin typeface="Arial"/>
                <a:cs typeface="Arial"/>
              </a:rPr>
              <a:t>del</a:t>
            </a:r>
            <a:r>
              <a:rPr sz="650" b="1" spc="30" dirty="0">
                <a:latin typeface="Arial"/>
                <a:cs typeface="Arial"/>
              </a:rPr>
              <a:t> </a:t>
            </a:r>
            <a:r>
              <a:rPr sz="650" b="1" spc="10" dirty="0">
                <a:latin typeface="Arial"/>
                <a:cs typeface="Arial"/>
              </a:rPr>
              <a:t>lenguaje</a:t>
            </a:r>
            <a:endParaRPr sz="650">
              <a:latin typeface="Arial"/>
              <a:cs typeface="Arial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2714490" y="2898519"/>
            <a:ext cx="1759585" cy="1958339"/>
            <a:chOff x="2714490" y="2898519"/>
            <a:chExt cx="1759585" cy="1958339"/>
          </a:xfrm>
        </p:grpSpPr>
        <p:sp>
          <p:nvSpPr>
            <p:cNvPr id="10" name="object 10"/>
            <p:cNvSpPr/>
            <p:nvPr/>
          </p:nvSpPr>
          <p:spPr>
            <a:xfrm>
              <a:off x="3327832" y="2901059"/>
              <a:ext cx="799465" cy="725805"/>
            </a:xfrm>
            <a:custGeom>
              <a:avLst/>
              <a:gdLst/>
              <a:ahLst/>
              <a:cxnLst/>
              <a:rect l="l" t="t" r="r" b="b"/>
              <a:pathLst>
                <a:path w="799464" h="725804">
                  <a:moveTo>
                    <a:pt x="0" y="0"/>
                  </a:moveTo>
                  <a:lnTo>
                    <a:pt x="799190" y="0"/>
                  </a:lnTo>
                  <a:lnTo>
                    <a:pt x="799190" y="725701"/>
                  </a:lnTo>
                  <a:lnTo>
                    <a:pt x="0" y="725701"/>
                  </a:lnTo>
                  <a:lnTo>
                    <a:pt x="0" y="0"/>
                  </a:lnTo>
                  <a:close/>
                </a:path>
              </a:pathLst>
            </a:custGeom>
            <a:ln w="4593">
              <a:solidFill>
                <a:srgbClr val="BFBFB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334721" y="2907948"/>
              <a:ext cx="73488" cy="73488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317634" y="3688767"/>
              <a:ext cx="91861" cy="91861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2719253" y="3974362"/>
              <a:ext cx="1750060" cy="877569"/>
            </a:xfrm>
            <a:custGeom>
              <a:avLst/>
              <a:gdLst/>
              <a:ahLst/>
              <a:cxnLst/>
              <a:rect l="l" t="t" r="r" b="b"/>
              <a:pathLst>
                <a:path w="1750060" h="877570">
                  <a:moveTo>
                    <a:pt x="1597462" y="877272"/>
                  </a:moveTo>
                  <a:lnTo>
                    <a:pt x="152489" y="877272"/>
                  </a:lnTo>
                  <a:lnTo>
                    <a:pt x="144997" y="877089"/>
                  </a:lnTo>
                  <a:lnTo>
                    <a:pt x="101125" y="868362"/>
                  </a:lnTo>
                  <a:lnTo>
                    <a:pt x="61643" y="847259"/>
                  </a:lnTo>
                  <a:lnTo>
                    <a:pt x="30013" y="815628"/>
                  </a:lnTo>
                  <a:lnTo>
                    <a:pt x="8909" y="776147"/>
                  </a:lnTo>
                  <a:lnTo>
                    <a:pt x="183" y="732274"/>
                  </a:lnTo>
                  <a:lnTo>
                    <a:pt x="0" y="724783"/>
                  </a:lnTo>
                  <a:lnTo>
                    <a:pt x="0" y="152489"/>
                  </a:lnTo>
                  <a:lnTo>
                    <a:pt x="6564" y="108223"/>
                  </a:lnTo>
                  <a:lnTo>
                    <a:pt x="25699" y="67770"/>
                  </a:lnTo>
                  <a:lnTo>
                    <a:pt x="55749" y="34612"/>
                  </a:lnTo>
                  <a:lnTo>
                    <a:pt x="94134" y="11607"/>
                  </a:lnTo>
                  <a:lnTo>
                    <a:pt x="137542" y="732"/>
                  </a:lnTo>
                  <a:lnTo>
                    <a:pt x="152489" y="0"/>
                  </a:lnTo>
                  <a:lnTo>
                    <a:pt x="1597462" y="0"/>
                  </a:lnTo>
                  <a:lnTo>
                    <a:pt x="1641728" y="6564"/>
                  </a:lnTo>
                  <a:lnTo>
                    <a:pt x="1682181" y="25699"/>
                  </a:lnTo>
                  <a:lnTo>
                    <a:pt x="1715339" y="55749"/>
                  </a:lnTo>
                  <a:lnTo>
                    <a:pt x="1738344" y="94134"/>
                  </a:lnTo>
                  <a:lnTo>
                    <a:pt x="1749219" y="137542"/>
                  </a:lnTo>
                  <a:lnTo>
                    <a:pt x="1749952" y="152489"/>
                  </a:lnTo>
                  <a:lnTo>
                    <a:pt x="1749952" y="724783"/>
                  </a:lnTo>
                  <a:lnTo>
                    <a:pt x="1743387" y="769049"/>
                  </a:lnTo>
                  <a:lnTo>
                    <a:pt x="1724252" y="809501"/>
                  </a:lnTo>
                  <a:lnTo>
                    <a:pt x="1694202" y="842660"/>
                  </a:lnTo>
                  <a:lnTo>
                    <a:pt x="1655817" y="865664"/>
                  </a:lnTo>
                  <a:lnTo>
                    <a:pt x="1612409" y="876539"/>
                  </a:lnTo>
                  <a:lnTo>
                    <a:pt x="1597462" y="877272"/>
                  </a:lnTo>
                  <a:close/>
                </a:path>
              </a:pathLst>
            </a:custGeom>
            <a:solidFill>
              <a:srgbClr val="E4F5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719253" y="3974362"/>
              <a:ext cx="1750060" cy="877569"/>
            </a:xfrm>
            <a:custGeom>
              <a:avLst/>
              <a:gdLst/>
              <a:ahLst/>
              <a:cxnLst/>
              <a:rect l="l" t="t" r="r" b="b"/>
              <a:pathLst>
                <a:path w="1750060" h="877570">
                  <a:moveTo>
                    <a:pt x="0" y="724783"/>
                  </a:moveTo>
                  <a:lnTo>
                    <a:pt x="0" y="152489"/>
                  </a:lnTo>
                  <a:lnTo>
                    <a:pt x="183" y="144997"/>
                  </a:lnTo>
                  <a:lnTo>
                    <a:pt x="8909" y="101125"/>
                  </a:lnTo>
                  <a:lnTo>
                    <a:pt x="30013" y="61643"/>
                  </a:lnTo>
                  <a:lnTo>
                    <a:pt x="61643" y="30013"/>
                  </a:lnTo>
                  <a:lnTo>
                    <a:pt x="101125" y="8909"/>
                  </a:lnTo>
                  <a:lnTo>
                    <a:pt x="144997" y="183"/>
                  </a:lnTo>
                  <a:lnTo>
                    <a:pt x="152489" y="0"/>
                  </a:lnTo>
                  <a:lnTo>
                    <a:pt x="1597462" y="0"/>
                  </a:lnTo>
                  <a:lnTo>
                    <a:pt x="1641728" y="6564"/>
                  </a:lnTo>
                  <a:lnTo>
                    <a:pt x="1682181" y="25699"/>
                  </a:lnTo>
                  <a:lnTo>
                    <a:pt x="1715339" y="55749"/>
                  </a:lnTo>
                  <a:lnTo>
                    <a:pt x="1738344" y="94134"/>
                  </a:lnTo>
                  <a:lnTo>
                    <a:pt x="1749219" y="137542"/>
                  </a:lnTo>
                  <a:lnTo>
                    <a:pt x="1749952" y="152489"/>
                  </a:lnTo>
                  <a:lnTo>
                    <a:pt x="1749952" y="724783"/>
                  </a:lnTo>
                  <a:lnTo>
                    <a:pt x="1743387" y="769049"/>
                  </a:lnTo>
                  <a:lnTo>
                    <a:pt x="1724252" y="809501"/>
                  </a:lnTo>
                  <a:lnTo>
                    <a:pt x="1694202" y="842660"/>
                  </a:lnTo>
                  <a:lnTo>
                    <a:pt x="1655817" y="865664"/>
                  </a:lnTo>
                  <a:lnTo>
                    <a:pt x="1612409" y="876539"/>
                  </a:lnTo>
                  <a:lnTo>
                    <a:pt x="1597462" y="877272"/>
                  </a:lnTo>
                  <a:lnTo>
                    <a:pt x="152489" y="877272"/>
                  </a:lnTo>
                  <a:lnTo>
                    <a:pt x="108223" y="870708"/>
                  </a:lnTo>
                  <a:lnTo>
                    <a:pt x="67770" y="851573"/>
                  </a:lnTo>
                  <a:lnTo>
                    <a:pt x="34612" y="821522"/>
                  </a:lnTo>
                  <a:lnTo>
                    <a:pt x="11607" y="783138"/>
                  </a:lnTo>
                  <a:lnTo>
                    <a:pt x="732" y="739730"/>
                  </a:lnTo>
                  <a:lnTo>
                    <a:pt x="0" y="724783"/>
                  </a:lnTo>
                  <a:close/>
                </a:path>
              </a:pathLst>
            </a:custGeom>
            <a:ln w="9186">
              <a:solidFill>
                <a:srgbClr val="00AA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2183896" y="3016504"/>
            <a:ext cx="547370" cy="153888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dirty="0">
                <a:latin typeface="Microsoft Sans Serif"/>
                <a:cs typeface="Microsoft Sans Serif"/>
              </a:rPr>
              <a:t>GRAMÁTICA</a:t>
            </a:r>
            <a:endParaRPr sz="4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450" dirty="0">
                <a:latin typeface="Microsoft Sans Serif"/>
                <a:cs typeface="Microsoft Sans Serif"/>
              </a:rPr>
              <a:t>Estudia</a:t>
            </a:r>
            <a:r>
              <a:rPr sz="450" spc="10" dirty="0">
                <a:latin typeface="Microsoft Sans Serif"/>
                <a:cs typeface="Microsoft Sans Serif"/>
              </a:rPr>
              <a:t> </a:t>
            </a:r>
            <a:r>
              <a:rPr sz="450" spc="5" dirty="0">
                <a:latin typeface="Microsoft Sans Serif"/>
                <a:cs typeface="Microsoft Sans Serif"/>
              </a:rPr>
              <a:t>el</a:t>
            </a:r>
            <a:r>
              <a:rPr sz="450" dirty="0">
                <a:latin typeface="Microsoft Sans Serif"/>
                <a:cs typeface="Microsoft Sans Serif"/>
              </a:rPr>
              <a:t> </a:t>
            </a:r>
            <a:r>
              <a:rPr sz="450" spc="5" dirty="0">
                <a:latin typeface="Microsoft Sans Serif"/>
                <a:cs typeface="Microsoft Sans Serif"/>
              </a:rPr>
              <a:t>lenguaje.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807265" y="3281019"/>
            <a:ext cx="923925" cy="153888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dirty="0">
                <a:latin typeface="Microsoft Sans Serif"/>
                <a:cs typeface="Microsoft Sans Serif"/>
              </a:rPr>
              <a:t>SEMÁNTICA</a:t>
            </a:r>
            <a:endParaRPr sz="450">
              <a:latin typeface="Microsoft Sans Serif"/>
              <a:cs typeface="Microsoft Sans Serif"/>
            </a:endParaRPr>
          </a:p>
          <a:p>
            <a:pPr marL="30480">
              <a:lnSpc>
                <a:spcPct val="100000"/>
              </a:lnSpc>
              <a:spcBef>
                <a:spcPts val="35"/>
              </a:spcBef>
            </a:pPr>
            <a:r>
              <a:rPr sz="450" spc="-20" dirty="0">
                <a:latin typeface="Microsoft Sans Serif"/>
                <a:cs typeface="Microsoft Sans Serif"/>
              </a:rPr>
              <a:t>Es</a:t>
            </a:r>
            <a:r>
              <a:rPr sz="450" spc="30" dirty="0">
                <a:latin typeface="Microsoft Sans Serif"/>
                <a:cs typeface="Microsoft Sans Serif"/>
              </a:rPr>
              <a:t> </a:t>
            </a:r>
            <a:r>
              <a:rPr sz="450" spc="5" dirty="0">
                <a:latin typeface="Microsoft Sans Serif"/>
                <a:cs typeface="Microsoft Sans Serif"/>
              </a:rPr>
              <a:t>el</a:t>
            </a:r>
            <a:r>
              <a:rPr sz="450" spc="10" dirty="0">
                <a:latin typeface="Microsoft Sans Serif"/>
                <a:cs typeface="Microsoft Sans Serif"/>
              </a:rPr>
              <a:t> significado</a:t>
            </a:r>
            <a:r>
              <a:rPr sz="450" spc="25" dirty="0">
                <a:latin typeface="Microsoft Sans Serif"/>
                <a:cs typeface="Microsoft Sans Serif"/>
              </a:rPr>
              <a:t> </a:t>
            </a:r>
            <a:r>
              <a:rPr sz="450" spc="20" dirty="0">
                <a:latin typeface="Microsoft Sans Serif"/>
                <a:cs typeface="Microsoft Sans Serif"/>
              </a:rPr>
              <a:t>de</a:t>
            </a:r>
            <a:r>
              <a:rPr sz="450" spc="10" dirty="0">
                <a:latin typeface="Microsoft Sans Serif"/>
                <a:cs typeface="Microsoft Sans Serif"/>
              </a:rPr>
              <a:t> </a:t>
            </a:r>
            <a:r>
              <a:rPr sz="450" spc="-10" dirty="0">
                <a:latin typeface="Microsoft Sans Serif"/>
                <a:cs typeface="Microsoft Sans Serif"/>
              </a:rPr>
              <a:t>las</a:t>
            </a:r>
            <a:r>
              <a:rPr sz="450" spc="30" dirty="0">
                <a:latin typeface="Microsoft Sans Serif"/>
                <a:cs typeface="Microsoft Sans Serif"/>
              </a:rPr>
              <a:t> </a:t>
            </a:r>
            <a:r>
              <a:rPr sz="450" spc="5" dirty="0">
                <a:latin typeface="Microsoft Sans Serif"/>
                <a:cs typeface="Microsoft Sans Serif"/>
              </a:rPr>
              <a:t>palabras.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651102" y="3545578"/>
            <a:ext cx="1080135" cy="153888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-20" dirty="0">
                <a:latin typeface="Microsoft Sans Serif"/>
                <a:cs typeface="Microsoft Sans Serif"/>
              </a:rPr>
              <a:t>SINTAXIS</a:t>
            </a:r>
            <a:endParaRPr sz="4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450" dirty="0">
                <a:latin typeface="Microsoft Sans Serif"/>
                <a:cs typeface="Microsoft Sans Serif"/>
              </a:rPr>
              <a:t>Son</a:t>
            </a:r>
            <a:r>
              <a:rPr sz="450" spc="10" dirty="0">
                <a:latin typeface="Microsoft Sans Serif"/>
                <a:cs typeface="Microsoft Sans Serif"/>
              </a:rPr>
              <a:t> </a:t>
            </a:r>
            <a:r>
              <a:rPr sz="450" spc="-10" dirty="0">
                <a:latin typeface="Microsoft Sans Serif"/>
                <a:cs typeface="Microsoft Sans Serif"/>
              </a:rPr>
              <a:t>las</a:t>
            </a:r>
            <a:r>
              <a:rPr sz="450" spc="40" dirty="0">
                <a:latin typeface="Microsoft Sans Serif"/>
                <a:cs typeface="Microsoft Sans Serif"/>
              </a:rPr>
              <a:t> </a:t>
            </a:r>
            <a:r>
              <a:rPr sz="450" spc="5" dirty="0">
                <a:latin typeface="Microsoft Sans Serif"/>
                <a:cs typeface="Microsoft Sans Serif"/>
              </a:rPr>
              <a:t>combinaciones</a:t>
            </a:r>
            <a:r>
              <a:rPr sz="450" spc="35" dirty="0">
                <a:latin typeface="Microsoft Sans Serif"/>
                <a:cs typeface="Microsoft Sans Serif"/>
              </a:rPr>
              <a:t> </a:t>
            </a:r>
            <a:r>
              <a:rPr sz="450" spc="20" dirty="0">
                <a:latin typeface="Microsoft Sans Serif"/>
                <a:cs typeface="Microsoft Sans Serif"/>
              </a:rPr>
              <a:t>de</a:t>
            </a:r>
            <a:r>
              <a:rPr sz="450" spc="15" dirty="0">
                <a:latin typeface="Microsoft Sans Serif"/>
                <a:cs typeface="Microsoft Sans Serif"/>
              </a:rPr>
              <a:t> </a:t>
            </a:r>
            <a:r>
              <a:rPr sz="450" spc="-10" dirty="0">
                <a:latin typeface="Microsoft Sans Serif"/>
                <a:cs typeface="Microsoft Sans Serif"/>
              </a:rPr>
              <a:t>las</a:t>
            </a:r>
            <a:r>
              <a:rPr sz="450" spc="35" dirty="0">
                <a:latin typeface="Microsoft Sans Serif"/>
                <a:cs typeface="Microsoft Sans Serif"/>
              </a:rPr>
              <a:t> </a:t>
            </a:r>
            <a:r>
              <a:rPr sz="450" spc="5" dirty="0">
                <a:latin typeface="Microsoft Sans Serif"/>
                <a:cs typeface="Microsoft Sans Serif"/>
              </a:rPr>
              <a:t>palabras.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763464" y="4563352"/>
            <a:ext cx="1531620" cy="217111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06600"/>
              </a:lnSpc>
              <a:spcBef>
                <a:spcPts val="85"/>
              </a:spcBef>
            </a:pPr>
            <a:r>
              <a:rPr sz="650" b="1" spc="-25" dirty="0">
                <a:latin typeface="Arial"/>
                <a:cs typeface="Arial"/>
              </a:rPr>
              <a:t>las</a:t>
            </a:r>
            <a:r>
              <a:rPr sz="650" b="1" spc="-20" dirty="0">
                <a:latin typeface="Arial"/>
                <a:cs typeface="Arial"/>
              </a:rPr>
              <a:t> </a:t>
            </a:r>
            <a:r>
              <a:rPr sz="650" b="1" spc="-5" dirty="0">
                <a:latin typeface="Arial"/>
                <a:cs typeface="Arial"/>
              </a:rPr>
              <a:t>funciones superiores </a:t>
            </a:r>
            <a:r>
              <a:rPr sz="650" b="1" spc="20" dirty="0">
                <a:latin typeface="Arial"/>
                <a:cs typeface="Arial"/>
              </a:rPr>
              <a:t>del </a:t>
            </a:r>
            <a:r>
              <a:rPr sz="650" b="1" spc="10" dirty="0">
                <a:latin typeface="Arial"/>
                <a:cs typeface="Arial"/>
              </a:rPr>
              <a:t>lenguaje </a:t>
            </a:r>
            <a:r>
              <a:rPr sz="650" b="1" spc="-170" dirty="0">
                <a:latin typeface="Arial"/>
                <a:cs typeface="Arial"/>
              </a:rPr>
              <a:t> </a:t>
            </a:r>
            <a:r>
              <a:rPr sz="650" b="1" spc="-5" dirty="0">
                <a:latin typeface="Arial"/>
                <a:cs typeface="Arial"/>
              </a:rPr>
              <a:t>estan</a:t>
            </a:r>
            <a:r>
              <a:rPr sz="650" b="1" spc="80" dirty="0">
                <a:latin typeface="Arial"/>
                <a:cs typeface="Arial"/>
              </a:rPr>
              <a:t> </a:t>
            </a:r>
            <a:r>
              <a:rPr sz="650" b="1" spc="15" dirty="0">
                <a:latin typeface="Arial"/>
                <a:cs typeface="Arial"/>
              </a:rPr>
              <a:t>forman</a:t>
            </a:r>
            <a:r>
              <a:rPr sz="650" b="1" spc="30" dirty="0">
                <a:latin typeface="Arial"/>
                <a:cs typeface="Arial"/>
              </a:rPr>
              <a:t> </a:t>
            </a:r>
            <a:r>
              <a:rPr sz="650" b="1" spc="25" dirty="0">
                <a:latin typeface="Arial"/>
                <a:cs typeface="Arial"/>
              </a:rPr>
              <a:t>por</a:t>
            </a:r>
            <a:endParaRPr sz="650">
              <a:latin typeface="Arial"/>
              <a:cs typeface="Arial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3247454" y="189979"/>
            <a:ext cx="4556760" cy="4547235"/>
            <a:chOff x="3247454" y="189979"/>
            <a:chExt cx="4556760" cy="4547235"/>
          </a:xfrm>
        </p:grpSpPr>
        <p:pic>
          <p:nvPicPr>
            <p:cNvPr id="20" name="object 2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247454" y="4029479"/>
              <a:ext cx="688957" cy="500642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317634" y="4644948"/>
              <a:ext cx="91861" cy="91860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6485508" y="194742"/>
              <a:ext cx="1313815" cy="1231265"/>
            </a:xfrm>
            <a:custGeom>
              <a:avLst/>
              <a:gdLst/>
              <a:ahLst/>
              <a:cxnLst/>
              <a:rect l="l" t="t" r="r" b="b"/>
              <a:pathLst>
                <a:path w="1313815" h="1231265">
                  <a:moveTo>
                    <a:pt x="1110140" y="1230937"/>
                  </a:moveTo>
                  <a:lnTo>
                    <a:pt x="203472" y="1230937"/>
                  </a:lnTo>
                  <a:lnTo>
                    <a:pt x="196599" y="1230599"/>
                  </a:lnTo>
                  <a:lnTo>
                    <a:pt x="155889" y="1223879"/>
                  </a:lnTo>
                  <a:lnTo>
                    <a:pt x="117273" y="1209345"/>
                  </a:lnTo>
                  <a:lnTo>
                    <a:pt x="82235" y="1187558"/>
                  </a:lnTo>
                  <a:lnTo>
                    <a:pt x="52120" y="1159353"/>
                  </a:lnTo>
                  <a:lnTo>
                    <a:pt x="28086" y="1125815"/>
                  </a:lnTo>
                  <a:lnTo>
                    <a:pt x="11058" y="1088233"/>
                  </a:lnTo>
                  <a:lnTo>
                    <a:pt x="1688" y="1048051"/>
                  </a:lnTo>
                  <a:lnTo>
                    <a:pt x="0" y="1027465"/>
                  </a:lnTo>
                  <a:lnTo>
                    <a:pt x="0" y="1020575"/>
                  </a:lnTo>
                  <a:lnTo>
                    <a:pt x="0" y="203472"/>
                  </a:lnTo>
                  <a:lnTo>
                    <a:pt x="5386" y="162564"/>
                  </a:lnTo>
                  <a:lnTo>
                    <a:pt x="18649" y="123494"/>
                  </a:lnTo>
                  <a:lnTo>
                    <a:pt x="39279" y="87762"/>
                  </a:lnTo>
                  <a:lnTo>
                    <a:pt x="66485" y="56741"/>
                  </a:lnTo>
                  <a:lnTo>
                    <a:pt x="99219" y="31624"/>
                  </a:lnTo>
                  <a:lnTo>
                    <a:pt x="136224" y="13376"/>
                  </a:lnTo>
                  <a:lnTo>
                    <a:pt x="176079" y="2697"/>
                  </a:lnTo>
                  <a:lnTo>
                    <a:pt x="203472" y="0"/>
                  </a:lnTo>
                  <a:lnTo>
                    <a:pt x="1110140" y="0"/>
                  </a:lnTo>
                  <a:lnTo>
                    <a:pt x="1151047" y="5386"/>
                  </a:lnTo>
                  <a:lnTo>
                    <a:pt x="1190117" y="18649"/>
                  </a:lnTo>
                  <a:lnTo>
                    <a:pt x="1225849" y="39279"/>
                  </a:lnTo>
                  <a:lnTo>
                    <a:pt x="1256870" y="66485"/>
                  </a:lnTo>
                  <a:lnTo>
                    <a:pt x="1281987" y="99219"/>
                  </a:lnTo>
                  <a:lnTo>
                    <a:pt x="1300235" y="136224"/>
                  </a:lnTo>
                  <a:lnTo>
                    <a:pt x="1310914" y="176079"/>
                  </a:lnTo>
                  <a:lnTo>
                    <a:pt x="1313612" y="203472"/>
                  </a:lnTo>
                  <a:lnTo>
                    <a:pt x="1313612" y="1027465"/>
                  </a:lnTo>
                  <a:lnTo>
                    <a:pt x="1308226" y="1068372"/>
                  </a:lnTo>
                  <a:lnTo>
                    <a:pt x="1294962" y="1107442"/>
                  </a:lnTo>
                  <a:lnTo>
                    <a:pt x="1274332" y="1143174"/>
                  </a:lnTo>
                  <a:lnTo>
                    <a:pt x="1247127" y="1174195"/>
                  </a:lnTo>
                  <a:lnTo>
                    <a:pt x="1214392" y="1199312"/>
                  </a:lnTo>
                  <a:lnTo>
                    <a:pt x="1177387" y="1217561"/>
                  </a:lnTo>
                  <a:lnTo>
                    <a:pt x="1137532" y="1228239"/>
                  </a:lnTo>
                  <a:lnTo>
                    <a:pt x="1117013" y="1230599"/>
                  </a:lnTo>
                  <a:lnTo>
                    <a:pt x="1110140" y="1230937"/>
                  </a:lnTo>
                  <a:close/>
                </a:path>
              </a:pathLst>
            </a:custGeom>
            <a:solidFill>
              <a:srgbClr val="E4F5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6485508" y="194742"/>
              <a:ext cx="1313815" cy="1231265"/>
            </a:xfrm>
            <a:custGeom>
              <a:avLst/>
              <a:gdLst/>
              <a:ahLst/>
              <a:cxnLst/>
              <a:rect l="l" t="t" r="r" b="b"/>
              <a:pathLst>
                <a:path w="1313815" h="1231265">
                  <a:moveTo>
                    <a:pt x="0" y="1020575"/>
                  </a:moveTo>
                  <a:lnTo>
                    <a:pt x="0" y="210361"/>
                  </a:lnTo>
                  <a:lnTo>
                    <a:pt x="0" y="203472"/>
                  </a:lnTo>
                  <a:lnTo>
                    <a:pt x="337" y="196599"/>
                  </a:lnTo>
                  <a:lnTo>
                    <a:pt x="1012" y="189742"/>
                  </a:lnTo>
                  <a:lnTo>
                    <a:pt x="1688" y="182886"/>
                  </a:lnTo>
                  <a:lnTo>
                    <a:pt x="2697" y="176079"/>
                  </a:lnTo>
                  <a:lnTo>
                    <a:pt x="13376" y="136224"/>
                  </a:lnTo>
                  <a:lnTo>
                    <a:pt x="16012" y="129859"/>
                  </a:lnTo>
                  <a:lnTo>
                    <a:pt x="18649" y="123494"/>
                  </a:lnTo>
                  <a:lnTo>
                    <a:pt x="21591" y="117273"/>
                  </a:lnTo>
                  <a:lnTo>
                    <a:pt x="24839" y="111197"/>
                  </a:lnTo>
                  <a:lnTo>
                    <a:pt x="28086" y="105121"/>
                  </a:lnTo>
                  <a:lnTo>
                    <a:pt x="47749" y="76909"/>
                  </a:lnTo>
                  <a:lnTo>
                    <a:pt x="52120" y="71583"/>
                  </a:lnTo>
                  <a:lnTo>
                    <a:pt x="76909" y="47749"/>
                  </a:lnTo>
                  <a:lnTo>
                    <a:pt x="82235" y="43379"/>
                  </a:lnTo>
                  <a:lnTo>
                    <a:pt x="111197" y="24839"/>
                  </a:lnTo>
                  <a:lnTo>
                    <a:pt x="117273" y="21591"/>
                  </a:lnTo>
                  <a:lnTo>
                    <a:pt x="123494" y="18649"/>
                  </a:lnTo>
                  <a:lnTo>
                    <a:pt x="129859" y="16012"/>
                  </a:lnTo>
                  <a:lnTo>
                    <a:pt x="136224" y="13376"/>
                  </a:lnTo>
                  <a:lnTo>
                    <a:pt x="176079" y="2697"/>
                  </a:lnTo>
                  <a:lnTo>
                    <a:pt x="189742" y="1012"/>
                  </a:lnTo>
                  <a:lnTo>
                    <a:pt x="196599" y="337"/>
                  </a:lnTo>
                  <a:lnTo>
                    <a:pt x="203472" y="0"/>
                  </a:lnTo>
                  <a:lnTo>
                    <a:pt x="210361" y="0"/>
                  </a:lnTo>
                  <a:lnTo>
                    <a:pt x="1103250" y="0"/>
                  </a:lnTo>
                  <a:lnTo>
                    <a:pt x="1110140" y="0"/>
                  </a:lnTo>
                  <a:lnTo>
                    <a:pt x="1117013" y="337"/>
                  </a:lnTo>
                  <a:lnTo>
                    <a:pt x="1123869" y="1012"/>
                  </a:lnTo>
                  <a:lnTo>
                    <a:pt x="1130726" y="1688"/>
                  </a:lnTo>
                  <a:lnTo>
                    <a:pt x="1137533" y="2697"/>
                  </a:lnTo>
                  <a:lnTo>
                    <a:pt x="1144290" y="4042"/>
                  </a:lnTo>
                  <a:lnTo>
                    <a:pt x="1151047" y="5386"/>
                  </a:lnTo>
                  <a:lnTo>
                    <a:pt x="1190117" y="18649"/>
                  </a:lnTo>
                  <a:lnTo>
                    <a:pt x="1220121" y="35452"/>
                  </a:lnTo>
                  <a:lnTo>
                    <a:pt x="1225849" y="39279"/>
                  </a:lnTo>
                  <a:lnTo>
                    <a:pt x="1256870" y="66485"/>
                  </a:lnTo>
                  <a:lnTo>
                    <a:pt x="1278159" y="93490"/>
                  </a:lnTo>
                  <a:lnTo>
                    <a:pt x="1281987" y="99219"/>
                  </a:lnTo>
                  <a:lnTo>
                    <a:pt x="1285525" y="105121"/>
                  </a:lnTo>
                  <a:lnTo>
                    <a:pt x="1288772" y="111197"/>
                  </a:lnTo>
                  <a:lnTo>
                    <a:pt x="1292020" y="117273"/>
                  </a:lnTo>
                  <a:lnTo>
                    <a:pt x="1294962" y="123494"/>
                  </a:lnTo>
                  <a:lnTo>
                    <a:pt x="1297599" y="129859"/>
                  </a:lnTo>
                  <a:lnTo>
                    <a:pt x="1300235" y="136224"/>
                  </a:lnTo>
                  <a:lnTo>
                    <a:pt x="1309570" y="169322"/>
                  </a:lnTo>
                  <a:lnTo>
                    <a:pt x="1310914" y="176079"/>
                  </a:lnTo>
                  <a:lnTo>
                    <a:pt x="1311924" y="182886"/>
                  </a:lnTo>
                  <a:lnTo>
                    <a:pt x="1312599" y="189742"/>
                  </a:lnTo>
                  <a:lnTo>
                    <a:pt x="1313274" y="196599"/>
                  </a:lnTo>
                  <a:lnTo>
                    <a:pt x="1313612" y="203472"/>
                  </a:lnTo>
                  <a:lnTo>
                    <a:pt x="1313612" y="210361"/>
                  </a:lnTo>
                  <a:lnTo>
                    <a:pt x="1313612" y="1020575"/>
                  </a:lnTo>
                  <a:lnTo>
                    <a:pt x="1313612" y="1027465"/>
                  </a:lnTo>
                  <a:lnTo>
                    <a:pt x="1313274" y="1034338"/>
                  </a:lnTo>
                  <a:lnTo>
                    <a:pt x="1312599" y="1041194"/>
                  </a:lnTo>
                  <a:lnTo>
                    <a:pt x="1311924" y="1048051"/>
                  </a:lnTo>
                  <a:lnTo>
                    <a:pt x="1310914" y="1054858"/>
                  </a:lnTo>
                  <a:lnTo>
                    <a:pt x="1309570" y="1061615"/>
                  </a:lnTo>
                  <a:lnTo>
                    <a:pt x="1308226" y="1068372"/>
                  </a:lnTo>
                  <a:lnTo>
                    <a:pt x="1306554" y="1075047"/>
                  </a:lnTo>
                  <a:lnTo>
                    <a:pt x="1304554" y="1081640"/>
                  </a:lnTo>
                  <a:lnTo>
                    <a:pt x="1302554" y="1088233"/>
                  </a:lnTo>
                  <a:lnTo>
                    <a:pt x="1300235" y="1094712"/>
                  </a:lnTo>
                  <a:lnTo>
                    <a:pt x="1297599" y="1101077"/>
                  </a:lnTo>
                  <a:lnTo>
                    <a:pt x="1294962" y="1107442"/>
                  </a:lnTo>
                  <a:lnTo>
                    <a:pt x="1278159" y="1137446"/>
                  </a:lnTo>
                  <a:lnTo>
                    <a:pt x="1274332" y="1143174"/>
                  </a:lnTo>
                  <a:lnTo>
                    <a:pt x="1251998" y="1169323"/>
                  </a:lnTo>
                  <a:lnTo>
                    <a:pt x="1247127" y="1174195"/>
                  </a:lnTo>
                  <a:lnTo>
                    <a:pt x="1220121" y="1195484"/>
                  </a:lnTo>
                  <a:lnTo>
                    <a:pt x="1214392" y="1199312"/>
                  </a:lnTo>
                  <a:lnTo>
                    <a:pt x="1208490" y="1202850"/>
                  </a:lnTo>
                  <a:lnTo>
                    <a:pt x="1202414" y="1206098"/>
                  </a:lnTo>
                  <a:lnTo>
                    <a:pt x="1196338" y="1209345"/>
                  </a:lnTo>
                  <a:lnTo>
                    <a:pt x="1190117" y="1212288"/>
                  </a:lnTo>
                  <a:lnTo>
                    <a:pt x="1183752" y="1214924"/>
                  </a:lnTo>
                  <a:lnTo>
                    <a:pt x="1177387" y="1217561"/>
                  </a:lnTo>
                  <a:lnTo>
                    <a:pt x="1170908" y="1219879"/>
                  </a:lnTo>
                  <a:lnTo>
                    <a:pt x="1164315" y="1221879"/>
                  </a:lnTo>
                  <a:lnTo>
                    <a:pt x="1157722" y="1223879"/>
                  </a:lnTo>
                  <a:lnTo>
                    <a:pt x="1151047" y="1225551"/>
                  </a:lnTo>
                  <a:lnTo>
                    <a:pt x="1144290" y="1226895"/>
                  </a:lnTo>
                  <a:lnTo>
                    <a:pt x="1137532" y="1228239"/>
                  </a:lnTo>
                  <a:lnTo>
                    <a:pt x="1130726" y="1229249"/>
                  </a:lnTo>
                  <a:lnTo>
                    <a:pt x="1123869" y="1229924"/>
                  </a:lnTo>
                  <a:lnTo>
                    <a:pt x="1117013" y="1230599"/>
                  </a:lnTo>
                  <a:lnTo>
                    <a:pt x="1110140" y="1230937"/>
                  </a:lnTo>
                  <a:lnTo>
                    <a:pt x="1103250" y="1230937"/>
                  </a:lnTo>
                  <a:lnTo>
                    <a:pt x="210361" y="1230937"/>
                  </a:lnTo>
                  <a:lnTo>
                    <a:pt x="203472" y="1230937"/>
                  </a:lnTo>
                  <a:lnTo>
                    <a:pt x="196599" y="1230599"/>
                  </a:lnTo>
                  <a:lnTo>
                    <a:pt x="189742" y="1229924"/>
                  </a:lnTo>
                  <a:lnTo>
                    <a:pt x="182886" y="1229249"/>
                  </a:lnTo>
                  <a:lnTo>
                    <a:pt x="176079" y="1228239"/>
                  </a:lnTo>
                  <a:lnTo>
                    <a:pt x="169322" y="1226895"/>
                  </a:lnTo>
                  <a:lnTo>
                    <a:pt x="162564" y="1225551"/>
                  </a:lnTo>
                  <a:lnTo>
                    <a:pt x="155889" y="1223879"/>
                  </a:lnTo>
                  <a:lnTo>
                    <a:pt x="149296" y="1221879"/>
                  </a:lnTo>
                  <a:lnTo>
                    <a:pt x="142703" y="1219879"/>
                  </a:lnTo>
                  <a:lnTo>
                    <a:pt x="136224" y="1217561"/>
                  </a:lnTo>
                  <a:lnTo>
                    <a:pt x="129859" y="1214924"/>
                  </a:lnTo>
                  <a:lnTo>
                    <a:pt x="123494" y="1212288"/>
                  </a:lnTo>
                  <a:lnTo>
                    <a:pt x="117273" y="1209345"/>
                  </a:lnTo>
                  <a:lnTo>
                    <a:pt x="111197" y="1206098"/>
                  </a:lnTo>
                  <a:lnTo>
                    <a:pt x="105121" y="1202850"/>
                  </a:lnTo>
                  <a:lnTo>
                    <a:pt x="99219" y="1199312"/>
                  </a:lnTo>
                  <a:lnTo>
                    <a:pt x="93490" y="1195485"/>
                  </a:lnTo>
                  <a:lnTo>
                    <a:pt x="87762" y="1191657"/>
                  </a:lnTo>
                  <a:lnTo>
                    <a:pt x="61613" y="1169323"/>
                  </a:lnTo>
                  <a:lnTo>
                    <a:pt x="56741" y="1164452"/>
                  </a:lnTo>
                  <a:lnTo>
                    <a:pt x="31624" y="1131717"/>
                  </a:lnTo>
                  <a:lnTo>
                    <a:pt x="16012" y="1101077"/>
                  </a:lnTo>
                  <a:lnTo>
                    <a:pt x="13376" y="1094712"/>
                  </a:lnTo>
                  <a:lnTo>
                    <a:pt x="4042" y="1061615"/>
                  </a:lnTo>
                  <a:lnTo>
                    <a:pt x="2697" y="1054858"/>
                  </a:lnTo>
                  <a:lnTo>
                    <a:pt x="1688" y="1048051"/>
                  </a:lnTo>
                  <a:lnTo>
                    <a:pt x="1012" y="1041194"/>
                  </a:lnTo>
                  <a:lnTo>
                    <a:pt x="337" y="1034338"/>
                  </a:lnTo>
                  <a:lnTo>
                    <a:pt x="0" y="1027465"/>
                  </a:lnTo>
                  <a:lnTo>
                    <a:pt x="0" y="1020575"/>
                  </a:lnTo>
                  <a:close/>
                </a:path>
              </a:pathLst>
            </a:custGeom>
            <a:ln w="9186">
              <a:solidFill>
                <a:srgbClr val="00AA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1761335" y="4195495"/>
            <a:ext cx="698500" cy="8463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5" dirty="0">
                <a:latin typeface="Microsoft Sans Serif"/>
                <a:cs typeface="Microsoft Sans Serif"/>
              </a:rPr>
              <a:t>estereotipos</a:t>
            </a:r>
            <a:r>
              <a:rPr sz="450" spc="40" dirty="0">
                <a:latin typeface="Microsoft Sans Serif"/>
                <a:cs typeface="Microsoft Sans Serif"/>
              </a:rPr>
              <a:t> </a:t>
            </a:r>
            <a:r>
              <a:rPr sz="450" spc="5" dirty="0">
                <a:latin typeface="Microsoft Sans Serif"/>
                <a:cs typeface="Microsoft Sans Serif"/>
              </a:rPr>
              <a:t>fonemáticos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628136" y="4386519"/>
            <a:ext cx="831850" cy="8463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5" dirty="0">
                <a:latin typeface="Microsoft Sans Serif"/>
                <a:cs typeface="Microsoft Sans Serif"/>
              </a:rPr>
              <a:t>estereotipos</a:t>
            </a:r>
            <a:r>
              <a:rPr sz="450" spc="20" dirty="0">
                <a:latin typeface="Microsoft Sans Serif"/>
                <a:cs typeface="Microsoft Sans Serif"/>
              </a:rPr>
              <a:t> </a:t>
            </a:r>
            <a:r>
              <a:rPr sz="450" spc="5" dirty="0">
                <a:latin typeface="Microsoft Sans Serif"/>
                <a:cs typeface="Microsoft Sans Serif"/>
              </a:rPr>
              <a:t>motores-verbales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848603" y="4577544"/>
            <a:ext cx="612140" cy="8463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5" dirty="0">
                <a:latin typeface="Microsoft Sans Serif"/>
                <a:cs typeface="Microsoft Sans Serif"/>
              </a:rPr>
              <a:t>estereotipos</a:t>
            </a:r>
            <a:r>
              <a:rPr sz="450" spc="25" dirty="0">
                <a:latin typeface="Microsoft Sans Serif"/>
                <a:cs typeface="Microsoft Sans Serif"/>
              </a:rPr>
              <a:t> </a:t>
            </a:r>
            <a:r>
              <a:rPr sz="450" dirty="0">
                <a:latin typeface="Microsoft Sans Serif"/>
                <a:cs typeface="Microsoft Sans Serif"/>
              </a:rPr>
              <a:t>verbales.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677629" y="1178734"/>
            <a:ext cx="930275" cy="15773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950" b="1" spc="-20" dirty="0">
                <a:latin typeface="Arial"/>
                <a:cs typeface="Arial"/>
              </a:rPr>
              <a:t>neuroanatomíca</a:t>
            </a:r>
            <a:endParaRPr sz="950">
              <a:latin typeface="Arial"/>
              <a:cs typeface="Arial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6480745" y="272823"/>
            <a:ext cx="1245235" cy="2273300"/>
            <a:chOff x="6480745" y="272823"/>
            <a:chExt cx="1245235" cy="2273300"/>
          </a:xfrm>
        </p:grpSpPr>
        <p:pic>
          <p:nvPicPr>
            <p:cNvPr id="29" name="object 2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563590" y="272823"/>
              <a:ext cx="1162041" cy="858900"/>
            </a:xfrm>
            <a:prstGeom prst="rect">
              <a:avLst/>
            </a:prstGeom>
          </p:spPr>
        </p:pic>
        <p:sp>
          <p:nvSpPr>
            <p:cNvPr id="30" name="object 30"/>
            <p:cNvSpPr/>
            <p:nvPr/>
          </p:nvSpPr>
          <p:spPr>
            <a:xfrm>
              <a:off x="6485508" y="1553274"/>
              <a:ext cx="822325" cy="988060"/>
            </a:xfrm>
            <a:custGeom>
              <a:avLst/>
              <a:gdLst/>
              <a:ahLst/>
              <a:cxnLst/>
              <a:rect l="l" t="t" r="r" b="b"/>
              <a:pathLst>
                <a:path w="822325" h="988060">
                  <a:moveTo>
                    <a:pt x="669666" y="987505"/>
                  </a:moveTo>
                  <a:lnTo>
                    <a:pt x="152489" y="987505"/>
                  </a:lnTo>
                  <a:lnTo>
                    <a:pt x="144997" y="987322"/>
                  </a:lnTo>
                  <a:lnTo>
                    <a:pt x="101125" y="978595"/>
                  </a:lnTo>
                  <a:lnTo>
                    <a:pt x="61643" y="957492"/>
                  </a:lnTo>
                  <a:lnTo>
                    <a:pt x="30013" y="925862"/>
                  </a:lnTo>
                  <a:lnTo>
                    <a:pt x="8909" y="886380"/>
                  </a:lnTo>
                  <a:lnTo>
                    <a:pt x="183" y="842507"/>
                  </a:lnTo>
                  <a:lnTo>
                    <a:pt x="0" y="835016"/>
                  </a:lnTo>
                  <a:lnTo>
                    <a:pt x="0" y="152489"/>
                  </a:lnTo>
                  <a:lnTo>
                    <a:pt x="6564" y="108223"/>
                  </a:lnTo>
                  <a:lnTo>
                    <a:pt x="25699" y="67770"/>
                  </a:lnTo>
                  <a:lnTo>
                    <a:pt x="55749" y="34612"/>
                  </a:lnTo>
                  <a:lnTo>
                    <a:pt x="94134" y="11607"/>
                  </a:lnTo>
                  <a:lnTo>
                    <a:pt x="137542" y="732"/>
                  </a:lnTo>
                  <a:lnTo>
                    <a:pt x="152489" y="0"/>
                  </a:lnTo>
                  <a:lnTo>
                    <a:pt x="669666" y="0"/>
                  </a:lnTo>
                  <a:lnTo>
                    <a:pt x="713932" y="6564"/>
                  </a:lnTo>
                  <a:lnTo>
                    <a:pt x="754385" y="25699"/>
                  </a:lnTo>
                  <a:lnTo>
                    <a:pt x="787543" y="55749"/>
                  </a:lnTo>
                  <a:lnTo>
                    <a:pt x="810548" y="94134"/>
                  </a:lnTo>
                  <a:lnTo>
                    <a:pt x="821423" y="137542"/>
                  </a:lnTo>
                  <a:lnTo>
                    <a:pt x="822155" y="152489"/>
                  </a:lnTo>
                  <a:lnTo>
                    <a:pt x="822155" y="835016"/>
                  </a:lnTo>
                  <a:lnTo>
                    <a:pt x="815591" y="879282"/>
                  </a:lnTo>
                  <a:lnTo>
                    <a:pt x="796456" y="919734"/>
                  </a:lnTo>
                  <a:lnTo>
                    <a:pt x="766405" y="952893"/>
                  </a:lnTo>
                  <a:lnTo>
                    <a:pt x="728021" y="975898"/>
                  </a:lnTo>
                  <a:lnTo>
                    <a:pt x="684613" y="986773"/>
                  </a:lnTo>
                  <a:lnTo>
                    <a:pt x="669666" y="987505"/>
                  </a:lnTo>
                  <a:close/>
                </a:path>
              </a:pathLst>
            </a:custGeom>
            <a:solidFill>
              <a:srgbClr val="E4F5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6485508" y="1553274"/>
              <a:ext cx="822325" cy="988060"/>
            </a:xfrm>
            <a:custGeom>
              <a:avLst/>
              <a:gdLst/>
              <a:ahLst/>
              <a:cxnLst/>
              <a:rect l="l" t="t" r="r" b="b"/>
              <a:pathLst>
                <a:path w="822325" h="988060">
                  <a:moveTo>
                    <a:pt x="0" y="835016"/>
                  </a:moveTo>
                  <a:lnTo>
                    <a:pt x="0" y="152489"/>
                  </a:lnTo>
                  <a:lnTo>
                    <a:pt x="183" y="144997"/>
                  </a:lnTo>
                  <a:lnTo>
                    <a:pt x="8909" y="101125"/>
                  </a:lnTo>
                  <a:lnTo>
                    <a:pt x="30013" y="61643"/>
                  </a:lnTo>
                  <a:lnTo>
                    <a:pt x="61643" y="30013"/>
                  </a:lnTo>
                  <a:lnTo>
                    <a:pt x="101125" y="8909"/>
                  </a:lnTo>
                  <a:lnTo>
                    <a:pt x="144997" y="183"/>
                  </a:lnTo>
                  <a:lnTo>
                    <a:pt x="152489" y="0"/>
                  </a:lnTo>
                  <a:lnTo>
                    <a:pt x="669666" y="0"/>
                  </a:lnTo>
                  <a:lnTo>
                    <a:pt x="713932" y="6564"/>
                  </a:lnTo>
                  <a:lnTo>
                    <a:pt x="754385" y="25699"/>
                  </a:lnTo>
                  <a:lnTo>
                    <a:pt x="787543" y="55749"/>
                  </a:lnTo>
                  <a:lnTo>
                    <a:pt x="810548" y="94134"/>
                  </a:lnTo>
                  <a:lnTo>
                    <a:pt x="821423" y="137542"/>
                  </a:lnTo>
                  <a:lnTo>
                    <a:pt x="822155" y="152489"/>
                  </a:lnTo>
                  <a:lnTo>
                    <a:pt x="822155" y="835016"/>
                  </a:lnTo>
                  <a:lnTo>
                    <a:pt x="815591" y="879282"/>
                  </a:lnTo>
                  <a:lnTo>
                    <a:pt x="796456" y="919734"/>
                  </a:lnTo>
                  <a:lnTo>
                    <a:pt x="766405" y="952893"/>
                  </a:lnTo>
                  <a:lnTo>
                    <a:pt x="728021" y="975898"/>
                  </a:lnTo>
                  <a:lnTo>
                    <a:pt x="684613" y="986773"/>
                  </a:lnTo>
                  <a:lnTo>
                    <a:pt x="669666" y="987505"/>
                  </a:lnTo>
                  <a:lnTo>
                    <a:pt x="152489" y="987505"/>
                  </a:lnTo>
                  <a:lnTo>
                    <a:pt x="108223" y="980941"/>
                  </a:lnTo>
                  <a:lnTo>
                    <a:pt x="67770" y="961806"/>
                  </a:lnTo>
                  <a:lnTo>
                    <a:pt x="34612" y="931755"/>
                  </a:lnTo>
                  <a:lnTo>
                    <a:pt x="11607" y="893371"/>
                  </a:lnTo>
                  <a:lnTo>
                    <a:pt x="732" y="849963"/>
                  </a:lnTo>
                  <a:lnTo>
                    <a:pt x="0" y="835016"/>
                  </a:lnTo>
                  <a:close/>
                </a:path>
              </a:pathLst>
            </a:custGeom>
            <a:ln w="9186">
              <a:solidFill>
                <a:srgbClr val="00AA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8057396" y="469153"/>
            <a:ext cx="986790" cy="8463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-5" dirty="0">
                <a:latin typeface="Microsoft Sans Serif"/>
                <a:cs typeface="Microsoft Sans Serif"/>
              </a:rPr>
              <a:t>área</a:t>
            </a:r>
            <a:r>
              <a:rPr sz="450" spc="20" dirty="0">
                <a:latin typeface="Microsoft Sans Serif"/>
                <a:cs typeface="Microsoft Sans Serif"/>
              </a:rPr>
              <a:t> de</a:t>
            </a:r>
            <a:r>
              <a:rPr sz="450" spc="5" dirty="0">
                <a:latin typeface="Microsoft Sans Serif"/>
                <a:cs typeface="Microsoft Sans Serif"/>
              </a:rPr>
              <a:t> </a:t>
            </a:r>
            <a:r>
              <a:rPr sz="450" dirty="0">
                <a:latin typeface="Microsoft Sans Serif"/>
                <a:cs typeface="Microsoft Sans Serif"/>
              </a:rPr>
              <a:t>Broca</a:t>
            </a:r>
            <a:r>
              <a:rPr sz="450" spc="20" dirty="0">
                <a:latin typeface="Microsoft Sans Serif"/>
                <a:cs typeface="Microsoft Sans Serif"/>
              </a:rPr>
              <a:t> </a:t>
            </a:r>
            <a:r>
              <a:rPr sz="450" dirty="0">
                <a:latin typeface="Microsoft Sans Serif"/>
                <a:cs typeface="Microsoft Sans Serif"/>
              </a:rPr>
              <a:t>y</a:t>
            </a:r>
            <a:r>
              <a:rPr sz="450" spc="10" dirty="0">
                <a:latin typeface="Microsoft Sans Serif"/>
                <a:cs typeface="Microsoft Sans Serif"/>
              </a:rPr>
              <a:t> </a:t>
            </a:r>
            <a:r>
              <a:rPr sz="450" spc="5" dirty="0">
                <a:latin typeface="Microsoft Sans Serif"/>
                <a:cs typeface="Microsoft Sans Serif"/>
              </a:rPr>
              <a:t>el</a:t>
            </a:r>
            <a:r>
              <a:rPr sz="450" spc="10" dirty="0">
                <a:latin typeface="Microsoft Sans Serif"/>
                <a:cs typeface="Microsoft Sans Serif"/>
              </a:rPr>
              <a:t> </a:t>
            </a:r>
            <a:r>
              <a:rPr sz="450" spc="-5" dirty="0">
                <a:latin typeface="Microsoft Sans Serif"/>
                <a:cs typeface="Microsoft Sans Serif"/>
              </a:rPr>
              <a:t>área</a:t>
            </a:r>
            <a:r>
              <a:rPr sz="450" spc="20" dirty="0">
                <a:latin typeface="Microsoft Sans Serif"/>
                <a:cs typeface="Microsoft Sans Serif"/>
              </a:rPr>
              <a:t> de</a:t>
            </a:r>
            <a:r>
              <a:rPr sz="450" spc="10" dirty="0">
                <a:latin typeface="Microsoft Sans Serif"/>
                <a:cs typeface="Microsoft Sans Serif"/>
              </a:rPr>
              <a:t> </a:t>
            </a:r>
            <a:r>
              <a:rPr sz="450" dirty="0">
                <a:latin typeface="Microsoft Sans Serif"/>
                <a:cs typeface="Microsoft Sans Serif"/>
              </a:rPr>
              <a:t>Wernicke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9318602" y="469199"/>
            <a:ext cx="1066800" cy="8463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5" dirty="0">
                <a:latin typeface="Microsoft Sans Serif"/>
                <a:cs typeface="Microsoft Sans Serif"/>
              </a:rPr>
              <a:t>procesamiento</a:t>
            </a:r>
            <a:r>
              <a:rPr sz="450" spc="35" dirty="0">
                <a:latin typeface="Microsoft Sans Serif"/>
                <a:cs typeface="Microsoft Sans Serif"/>
              </a:rPr>
              <a:t> </a:t>
            </a:r>
            <a:r>
              <a:rPr sz="450" dirty="0">
                <a:latin typeface="Microsoft Sans Serif"/>
                <a:cs typeface="Microsoft Sans Serif"/>
              </a:rPr>
              <a:t>y</a:t>
            </a:r>
            <a:r>
              <a:rPr sz="450" spc="20" dirty="0">
                <a:latin typeface="Microsoft Sans Serif"/>
                <a:cs typeface="Microsoft Sans Serif"/>
              </a:rPr>
              <a:t> </a:t>
            </a:r>
            <a:r>
              <a:rPr sz="450" spc="10" dirty="0">
                <a:latin typeface="Microsoft Sans Serif"/>
                <a:cs typeface="Microsoft Sans Serif"/>
              </a:rPr>
              <a:t>producción</a:t>
            </a:r>
            <a:r>
              <a:rPr sz="450" spc="20" dirty="0">
                <a:latin typeface="Microsoft Sans Serif"/>
                <a:cs typeface="Microsoft Sans Serif"/>
              </a:rPr>
              <a:t> </a:t>
            </a:r>
            <a:r>
              <a:rPr sz="450" spc="15" dirty="0">
                <a:latin typeface="Microsoft Sans Serif"/>
                <a:cs typeface="Microsoft Sans Serif"/>
              </a:rPr>
              <a:t>del</a:t>
            </a:r>
            <a:r>
              <a:rPr sz="450" spc="25" dirty="0">
                <a:latin typeface="Microsoft Sans Serif"/>
                <a:cs typeface="Microsoft Sans Serif"/>
              </a:rPr>
              <a:t> </a:t>
            </a:r>
            <a:r>
              <a:rPr sz="450" spc="5" dirty="0">
                <a:latin typeface="Microsoft Sans Serif"/>
                <a:cs typeface="Microsoft Sans Serif"/>
              </a:rPr>
              <a:t>habla.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8057396" y="660224"/>
            <a:ext cx="667385" cy="8463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5" dirty="0">
                <a:latin typeface="Microsoft Sans Serif"/>
                <a:cs typeface="Microsoft Sans Serif"/>
              </a:rPr>
              <a:t>Córtex</a:t>
            </a:r>
            <a:r>
              <a:rPr sz="450" dirty="0">
                <a:latin typeface="Microsoft Sans Serif"/>
                <a:cs typeface="Microsoft Sans Serif"/>
              </a:rPr>
              <a:t> </a:t>
            </a:r>
            <a:r>
              <a:rPr sz="450" spc="10" dirty="0">
                <a:latin typeface="Microsoft Sans Serif"/>
                <a:cs typeface="Microsoft Sans Serif"/>
              </a:rPr>
              <a:t>auditivo</a:t>
            </a:r>
            <a:r>
              <a:rPr sz="450" spc="20" dirty="0">
                <a:latin typeface="Microsoft Sans Serif"/>
                <a:cs typeface="Microsoft Sans Serif"/>
              </a:rPr>
              <a:t> </a:t>
            </a:r>
            <a:r>
              <a:rPr sz="450" spc="5" dirty="0">
                <a:latin typeface="Microsoft Sans Serif"/>
                <a:cs typeface="Microsoft Sans Serif"/>
              </a:rPr>
              <a:t>primario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9001681" y="660224"/>
            <a:ext cx="882650" cy="8463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-5" dirty="0">
                <a:latin typeface="Microsoft Sans Serif"/>
                <a:cs typeface="Microsoft Sans Serif"/>
              </a:rPr>
              <a:t>Registra</a:t>
            </a:r>
            <a:r>
              <a:rPr sz="450" spc="25" dirty="0">
                <a:latin typeface="Microsoft Sans Serif"/>
                <a:cs typeface="Microsoft Sans Serif"/>
              </a:rPr>
              <a:t> </a:t>
            </a:r>
            <a:r>
              <a:rPr sz="450" spc="5" dirty="0">
                <a:latin typeface="Microsoft Sans Serif"/>
                <a:cs typeface="Microsoft Sans Serif"/>
              </a:rPr>
              <a:t>los</a:t>
            </a:r>
            <a:r>
              <a:rPr sz="450" spc="40" dirty="0">
                <a:latin typeface="Microsoft Sans Serif"/>
                <a:cs typeface="Microsoft Sans Serif"/>
              </a:rPr>
              <a:t> </a:t>
            </a:r>
            <a:r>
              <a:rPr sz="450" spc="5" dirty="0">
                <a:latin typeface="Microsoft Sans Serif"/>
                <a:cs typeface="Microsoft Sans Serif"/>
              </a:rPr>
              <a:t>estímulos</a:t>
            </a:r>
            <a:r>
              <a:rPr sz="450" spc="35" dirty="0">
                <a:latin typeface="Microsoft Sans Serif"/>
                <a:cs typeface="Microsoft Sans Serif"/>
              </a:rPr>
              <a:t> </a:t>
            </a:r>
            <a:r>
              <a:rPr sz="450" spc="5" dirty="0">
                <a:latin typeface="Microsoft Sans Serif"/>
                <a:cs typeface="Microsoft Sans Serif"/>
              </a:rPr>
              <a:t>auditivos.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8057396" y="887902"/>
            <a:ext cx="616585" cy="8463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5" dirty="0">
                <a:latin typeface="Microsoft Sans Serif"/>
                <a:cs typeface="Microsoft Sans Serif"/>
              </a:rPr>
              <a:t>Córtex </a:t>
            </a:r>
            <a:r>
              <a:rPr sz="450" spc="20" dirty="0">
                <a:latin typeface="Microsoft Sans Serif"/>
                <a:cs typeface="Microsoft Sans Serif"/>
              </a:rPr>
              <a:t>motor</a:t>
            </a:r>
            <a:r>
              <a:rPr sz="450" dirty="0">
                <a:latin typeface="Microsoft Sans Serif"/>
                <a:cs typeface="Microsoft Sans Serif"/>
              </a:rPr>
              <a:t> </a:t>
            </a:r>
            <a:r>
              <a:rPr sz="450" spc="5" dirty="0">
                <a:latin typeface="Microsoft Sans Serif"/>
                <a:cs typeface="Microsoft Sans Serif"/>
              </a:rPr>
              <a:t>primario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8951157" y="851203"/>
            <a:ext cx="1193165" cy="152799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7200"/>
              </a:lnSpc>
              <a:spcBef>
                <a:spcPts val="80"/>
              </a:spcBef>
            </a:pPr>
            <a:r>
              <a:rPr sz="450" spc="10" dirty="0">
                <a:latin typeface="Microsoft Sans Serif"/>
                <a:cs typeface="Microsoft Sans Serif"/>
              </a:rPr>
              <a:t>control</a:t>
            </a:r>
            <a:r>
              <a:rPr sz="450" spc="15" dirty="0">
                <a:latin typeface="Microsoft Sans Serif"/>
                <a:cs typeface="Microsoft Sans Serif"/>
              </a:rPr>
              <a:t> del</a:t>
            </a:r>
            <a:r>
              <a:rPr sz="450" spc="20" dirty="0">
                <a:latin typeface="Microsoft Sans Serif"/>
                <a:cs typeface="Microsoft Sans Serif"/>
              </a:rPr>
              <a:t> </a:t>
            </a:r>
            <a:r>
              <a:rPr sz="450" spc="10" dirty="0">
                <a:latin typeface="Microsoft Sans Serif"/>
                <a:cs typeface="Microsoft Sans Serif"/>
              </a:rPr>
              <a:t>movimiento,</a:t>
            </a:r>
            <a:r>
              <a:rPr sz="450" spc="35" dirty="0">
                <a:latin typeface="Microsoft Sans Serif"/>
                <a:cs typeface="Microsoft Sans Serif"/>
              </a:rPr>
              <a:t> </a:t>
            </a:r>
            <a:r>
              <a:rPr sz="450" spc="5" dirty="0">
                <a:latin typeface="Microsoft Sans Serif"/>
                <a:cs typeface="Microsoft Sans Serif"/>
              </a:rPr>
              <a:t>en</a:t>
            </a:r>
            <a:r>
              <a:rPr sz="450" spc="15" dirty="0">
                <a:latin typeface="Microsoft Sans Serif"/>
                <a:cs typeface="Microsoft Sans Serif"/>
              </a:rPr>
              <a:t> </a:t>
            </a:r>
            <a:r>
              <a:rPr sz="450" spc="-5" dirty="0">
                <a:latin typeface="Microsoft Sans Serif"/>
                <a:cs typeface="Microsoft Sans Serif"/>
              </a:rPr>
              <a:t>ciertas</a:t>
            </a:r>
            <a:r>
              <a:rPr sz="450" spc="35" dirty="0">
                <a:latin typeface="Microsoft Sans Serif"/>
                <a:cs typeface="Microsoft Sans Serif"/>
              </a:rPr>
              <a:t> </a:t>
            </a:r>
            <a:r>
              <a:rPr sz="450" dirty="0">
                <a:latin typeface="Microsoft Sans Serif"/>
                <a:cs typeface="Microsoft Sans Serif"/>
              </a:rPr>
              <a:t>partes</a:t>
            </a:r>
            <a:r>
              <a:rPr sz="450" spc="40" dirty="0">
                <a:latin typeface="Microsoft Sans Serif"/>
                <a:cs typeface="Microsoft Sans Serif"/>
              </a:rPr>
              <a:t> </a:t>
            </a:r>
            <a:r>
              <a:rPr sz="450" dirty="0">
                <a:latin typeface="Microsoft Sans Serif"/>
                <a:cs typeface="Microsoft Sans Serif"/>
              </a:rPr>
              <a:t>se </a:t>
            </a:r>
            <a:r>
              <a:rPr sz="450" spc="-105" dirty="0">
                <a:latin typeface="Microsoft Sans Serif"/>
                <a:cs typeface="Microsoft Sans Serif"/>
              </a:rPr>
              <a:t> </a:t>
            </a:r>
            <a:r>
              <a:rPr sz="450" spc="10" dirty="0">
                <a:latin typeface="Microsoft Sans Serif"/>
                <a:cs typeface="Microsoft Sans Serif"/>
              </a:rPr>
              <a:t>controlan</a:t>
            </a:r>
            <a:r>
              <a:rPr sz="450" spc="5" dirty="0">
                <a:latin typeface="Microsoft Sans Serif"/>
                <a:cs typeface="Microsoft Sans Serif"/>
              </a:rPr>
              <a:t> los</a:t>
            </a:r>
            <a:r>
              <a:rPr sz="450" spc="35" dirty="0">
                <a:latin typeface="Microsoft Sans Serif"/>
                <a:cs typeface="Microsoft Sans Serif"/>
              </a:rPr>
              <a:t> </a:t>
            </a:r>
            <a:r>
              <a:rPr sz="450" spc="10" dirty="0">
                <a:latin typeface="Microsoft Sans Serif"/>
                <a:cs typeface="Microsoft Sans Serif"/>
              </a:rPr>
              <a:t>movimientos</a:t>
            </a:r>
            <a:r>
              <a:rPr sz="450" spc="35" dirty="0">
                <a:latin typeface="Microsoft Sans Serif"/>
                <a:cs typeface="Microsoft Sans Serif"/>
              </a:rPr>
              <a:t> </a:t>
            </a:r>
            <a:r>
              <a:rPr sz="450" spc="5" dirty="0">
                <a:latin typeface="Microsoft Sans Serif"/>
                <a:cs typeface="Microsoft Sans Serif"/>
              </a:rPr>
              <a:t>voluntarios.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8057396" y="1115717"/>
            <a:ext cx="495300" cy="8463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dirty="0">
                <a:latin typeface="Microsoft Sans Serif"/>
                <a:cs typeface="Microsoft Sans Serif"/>
              </a:rPr>
              <a:t>Área </a:t>
            </a:r>
            <a:r>
              <a:rPr sz="450" spc="20" dirty="0">
                <a:latin typeface="Microsoft Sans Serif"/>
                <a:cs typeface="Microsoft Sans Serif"/>
              </a:rPr>
              <a:t>de</a:t>
            </a:r>
            <a:r>
              <a:rPr sz="450" spc="-15" dirty="0">
                <a:latin typeface="Microsoft Sans Serif"/>
                <a:cs typeface="Microsoft Sans Serif"/>
              </a:rPr>
              <a:t> </a:t>
            </a:r>
            <a:r>
              <a:rPr sz="450" dirty="0">
                <a:latin typeface="Microsoft Sans Serif"/>
                <a:cs typeface="Microsoft Sans Serif"/>
              </a:rPr>
              <a:t>Wernicke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8827145" y="1115762"/>
            <a:ext cx="910590" cy="8463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dirty="0">
                <a:latin typeface="Microsoft Sans Serif"/>
                <a:cs typeface="Microsoft Sans Serif"/>
              </a:rPr>
              <a:t>Relacionada</a:t>
            </a:r>
            <a:r>
              <a:rPr sz="450" spc="15" dirty="0">
                <a:latin typeface="Microsoft Sans Serif"/>
                <a:cs typeface="Microsoft Sans Serif"/>
              </a:rPr>
              <a:t> </a:t>
            </a:r>
            <a:r>
              <a:rPr sz="450" spc="10" dirty="0">
                <a:latin typeface="Microsoft Sans Serif"/>
                <a:cs typeface="Microsoft Sans Serif"/>
              </a:rPr>
              <a:t>con</a:t>
            </a:r>
            <a:r>
              <a:rPr sz="450" spc="5" dirty="0">
                <a:latin typeface="Microsoft Sans Serif"/>
                <a:cs typeface="Microsoft Sans Serif"/>
              </a:rPr>
              <a:t> </a:t>
            </a:r>
            <a:r>
              <a:rPr sz="450" spc="-5" dirty="0">
                <a:latin typeface="Microsoft Sans Serif"/>
                <a:cs typeface="Microsoft Sans Serif"/>
              </a:rPr>
              <a:t>la</a:t>
            </a:r>
            <a:r>
              <a:rPr sz="450" spc="20" dirty="0">
                <a:latin typeface="Microsoft Sans Serif"/>
                <a:cs typeface="Microsoft Sans Serif"/>
              </a:rPr>
              <a:t> </a:t>
            </a:r>
            <a:r>
              <a:rPr sz="450" spc="10" dirty="0">
                <a:latin typeface="Microsoft Sans Serif"/>
                <a:cs typeface="Microsoft Sans Serif"/>
              </a:rPr>
              <a:t>comprensión.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6621149" y="2348951"/>
            <a:ext cx="418465" cy="11734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650" spc="65" dirty="0">
                <a:latin typeface="Microsoft Sans Serif"/>
                <a:cs typeface="Microsoft Sans Serif"/>
              </a:rPr>
              <a:t>d</a:t>
            </a:r>
            <a:r>
              <a:rPr sz="650" spc="35" dirty="0">
                <a:latin typeface="Microsoft Sans Serif"/>
                <a:cs typeface="Microsoft Sans Serif"/>
              </a:rPr>
              <a:t>e</a:t>
            </a:r>
            <a:r>
              <a:rPr sz="650" spc="30" dirty="0">
                <a:latin typeface="Microsoft Sans Serif"/>
                <a:cs typeface="Microsoft Sans Serif"/>
              </a:rPr>
              <a:t>fi</a:t>
            </a:r>
            <a:r>
              <a:rPr sz="650" spc="35" dirty="0">
                <a:latin typeface="Microsoft Sans Serif"/>
                <a:cs typeface="Microsoft Sans Serif"/>
              </a:rPr>
              <a:t>n</a:t>
            </a:r>
            <a:r>
              <a:rPr sz="650" spc="30" dirty="0">
                <a:latin typeface="Microsoft Sans Serif"/>
                <a:cs typeface="Microsoft Sans Serif"/>
              </a:rPr>
              <a:t>i</a:t>
            </a:r>
            <a:r>
              <a:rPr sz="650" spc="-5" dirty="0">
                <a:latin typeface="Microsoft Sans Serif"/>
                <a:cs typeface="Microsoft Sans Serif"/>
              </a:rPr>
              <a:t>c</a:t>
            </a:r>
            <a:r>
              <a:rPr sz="650" spc="30" dirty="0">
                <a:latin typeface="Microsoft Sans Serif"/>
                <a:cs typeface="Microsoft Sans Serif"/>
              </a:rPr>
              <a:t>i</a:t>
            </a:r>
            <a:r>
              <a:rPr sz="650" spc="35" dirty="0">
                <a:latin typeface="Microsoft Sans Serif"/>
                <a:cs typeface="Microsoft Sans Serif"/>
              </a:rPr>
              <a:t>ó</a:t>
            </a:r>
            <a:r>
              <a:rPr sz="650" spc="20" dirty="0">
                <a:latin typeface="Microsoft Sans Serif"/>
                <a:cs typeface="Microsoft Sans Serif"/>
              </a:rPr>
              <a:t>n</a:t>
            </a:r>
            <a:endParaRPr sz="650">
              <a:latin typeface="Microsoft Sans Serif"/>
              <a:cs typeface="Microsoft Sans Serif"/>
            </a:endParaRPr>
          </a:p>
        </p:txBody>
      </p:sp>
      <p:grpSp>
        <p:nvGrpSpPr>
          <p:cNvPr id="41" name="object 41"/>
          <p:cNvGrpSpPr/>
          <p:nvPr/>
        </p:nvGrpSpPr>
        <p:grpSpPr>
          <a:xfrm>
            <a:off x="6480745" y="1617576"/>
            <a:ext cx="1029335" cy="3312160"/>
            <a:chOff x="6480745" y="1617576"/>
            <a:chExt cx="1029335" cy="3312160"/>
          </a:xfrm>
        </p:grpSpPr>
        <p:pic>
          <p:nvPicPr>
            <p:cNvPr id="42" name="object 4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549810" y="1617576"/>
              <a:ext cx="688957" cy="688957"/>
            </a:xfrm>
            <a:prstGeom prst="rect">
              <a:avLst/>
            </a:prstGeom>
          </p:spPr>
        </p:pic>
        <p:pic>
          <p:nvPicPr>
            <p:cNvPr id="43" name="object 43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7064232" y="2375430"/>
              <a:ext cx="91861" cy="91860"/>
            </a:xfrm>
            <a:prstGeom prst="rect">
              <a:avLst/>
            </a:prstGeom>
          </p:spPr>
        </p:pic>
        <p:sp>
          <p:nvSpPr>
            <p:cNvPr id="44" name="object 44"/>
            <p:cNvSpPr/>
            <p:nvPr/>
          </p:nvSpPr>
          <p:spPr>
            <a:xfrm>
              <a:off x="6485508" y="4001737"/>
              <a:ext cx="1019810" cy="923290"/>
            </a:xfrm>
            <a:custGeom>
              <a:avLst/>
              <a:gdLst/>
              <a:ahLst/>
              <a:cxnLst/>
              <a:rect l="l" t="t" r="r" b="b"/>
              <a:pathLst>
                <a:path w="1019809" h="923289">
                  <a:moveTo>
                    <a:pt x="867167" y="923203"/>
                  </a:moveTo>
                  <a:lnTo>
                    <a:pt x="152489" y="923203"/>
                  </a:lnTo>
                  <a:lnTo>
                    <a:pt x="144997" y="923019"/>
                  </a:lnTo>
                  <a:lnTo>
                    <a:pt x="101125" y="914293"/>
                  </a:lnTo>
                  <a:lnTo>
                    <a:pt x="61643" y="893189"/>
                  </a:lnTo>
                  <a:lnTo>
                    <a:pt x="30013" y="861559"/>
                  </a:lnTo>
                  <a:lnTo>
                    <a:pt x="8909" y="822077"/>
                  </a:lnTo>
                  <a:lnTo>
                    <a:pt x="183" y="778205"/>
                  </a:lnTo>
                  <a:lnTo>
                    <a:pt x="0" y="770713"/>
                  </a:lnTo>
                  <a:lnTo>
                    <a:pt x="0" y="152489"/>
                  </a:lnTo>
                  <a:lnTo>
                    <a:pt x="6564" y="108223"/>
                  </a:lnTo>
                  <a:lnTo>
                    <a:pt x="25699" y="67770"/>
                  </a:lnTo>
                  <a:lnTo>
                    <a:pt x="55749" y="34612"/>
                  </a:lnTo>
                  <a:lnTo>
                    <a:pt x="94134" y="11607"/>
                  </a:lnTo>
                  <a:lnTo>
                    <a:pt x="137542" y="732"/>
                  </a:lnTo>
                  <a:lnTo>
                    <a:pt x="152489" y="0"/>
                  </a:lnTo>
                  <a:lnTo>
                    <a:pt x="867167" y="0"/>
                  </a:lnTo>
                  <a:lnTo>
                    <a:pt x="911433" y="6564"/>
                  </a:lnTo>
                  <a:lnTo>
                    <a:pt x="951886" y="25699"/>
                  </a:lnTo>
                  <a:lnTo>
                    <a:pt x="985044" y="55749"/>
                  </a:lnTo>
                  <a:lnTo>
                    <a:pt x="1008049" y="94134"/>
                  </a:lnTo>
                  <a:lnTo>
                    <a:pt x="1018924" y="137542"/>
                  </a:lnTo>
                  <a:lnTo>
                    <a:pt x="1019657" y="152489"/>
                  </a:lnTo>
                  <a:lnTo>
                    <a:pt x="1019657" y="770713"/>
                  </a:lnTo>
                  <a:lnTo>
                    <a:pt x="1013092" y="814979"/>
                  </a:lnTo>
                  <a:lnTo>
                    <a:pt x="993957" y="855432"/>
                  </a:lnTo>
                  <a:lnTo>
                    <a:pt x="963907" y="888590"/>
                  </a:lnTo>
                  <a:lnTo>
                    <a:pt x="925522" y="911595"/>
                  </a:lnTo>
                  <a:lnTo>
                    <a:pt x="882114" y="922470"/>
                  </a:lnTo>
                  <a:lnTo>
                    <a:pt x="867167" y="923203"/>
                  </a:lnTo>
                  <a:close/>
                </a:path>
              </a:pathLst>
            </a:custGeom>
            <a:solidFill>
              <a:srgbClr val="E4F5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6485508" y="4001737"/>
              <a:ext cx="1019810" cy="923290"/>
            </a:xfrm>
            <a:custGeom>
              <a:avLst/>
              <a:gdLst/>
              <a:ahLst/>
              <a:cxnLst/>
              <a:rect l="l" t="t" r="r" b="b"/>
              <a:pathLst>
                <a:path w="1019809" h="923289">
                  <a:moveTo>
                    <a:pt x="0" y="770713"/>
                  </a:moveTo>
                  <a:lnTo>
                    <a:pt x="0" y="152489"/>
                  </a:lnTo>
                  <a:lnTo>
                    <a:pt x="183" y="144997"/>
                  </a:lnTo>
                  <a:lnTo>
                    <a:pt x="8909" y="101125"/>
                  </a:lnTo>
                  <a:lnTo>
                    <a:pt x="30013" y="61643"/>
                  </a:lnTo>
                  <a:lnTo>
                    <a:pt x="61643" y="30013"/>
                  </a:lnTo>
                  <a:lnTo>
                    <a:pt x="101125" y="8909"/>
                  </a:lnTo>
                  <a:lnTo>
                    <a:pt x="144997" y="183"/>
                  </a:lnTo>
                  <a:lnTo>
                    <a:pt x="152489" y="0"/>
                  </a:lnTo>
                  <a:lnTo>
                    <a:pt x="867167" y="0"/>
                  </a:lnTo>
                  <a:lnTo>
                    <a:pt x="911433" y="6564"/>
                  </a:lnTo>
                  <a:lnTo>
                    <a:pt x="951886" y="25699"/>
                  </a:lnTo>
                  <a:lnTo>
                    <a:pt x="985044" y="55749"/>
                  </a:lnTo>
                  <a:lnTo>
                    <a:pt x="1008049" y="94134"/>
                  </a:lnTo>
                  <a:lnTo>
                    <a:pt x="1018924" y="137542"/>
                  </a:lnTo>
                  <a:lnTo>
                    <a:pt x="1019657" y="152489"/>
                  </a:lnTo>
                  <a:lnTo>
                    <a:pt x="1019657" y="770713"/>
                  </a:lnTo>
                  <a:lnTo>
                    <a:pt x="1013092" y="814979"/>
                  </a:lnTo>
                  <a:lnTo>
                    <a:pt x="993957" y="855432"/>
                  </a:lnTo>
                  <a:lnTo>
                    <a:pt x="963907" y="888590"/>
                  </a:lnTo>
                  <a:lnTo>
                    <a:pt x="925522" y="911595"/>
                  </a:lnTo>
                  <a:lnTo>
                    <a:pt x="882114" y="922470"/>
                  </a:lnTo>
                  <a:lnTo>
                    <a:pt x="867167" y="923203"/>
                  </a:lnTo>
                  <a:lnTo>
                    <a:pt x="152489" y="923203"/>
                  </a:lnTo>
                  <a:lnTo>
                    <a:pt x="108223" y="916638"/>
                  </a:lnTo>
                  <a:lnTo>
                    <a:pt x="67770" y="897503"/>
                  </a:lnTo>
                  <a:lnTo>
                    <a:pt x="34612" y="867453"/>
                  </a:lnTo>
                  <a:lnTo>
                    <a:pt x="11607" y="829068"/>
                  </a:lnTo>
                  <a:lnTo>
                    <a:pt x="732" y="785660"/>
                  </a:lnTo>
                  <a:lnTo>
                    <a:pt x="0" y="770713"/>
                  </a:lnTo>
                  <a:close/>
                </a:path>
              </a:pathLst>
            </a:custGeom>
            <a:ln w="9186">
              <a:solidFill>
                <a:srgbClr val="00AA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6" name="object 46"/>
          <p:cNvSpPr txBox="1"/>
          <p:nvPr/>
        </p:nvSpPr>
        <p:spPr>
          <a:xfrm>
            <a:off x="7563138" y="1950779"/>
            <a:ext cx="1289685" cy="226922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7200"/>
              </a:lnSpc>
              <a:spcBef>
                <a:spcPts val="80"/>
              </a:spcBef>
            </a:pPr>
            <a:r>
              <a:rPr sz="450" spc="-15" dirty="0">
                <a:latin typeface="Microsoft Sans Serif"/>
                <a:cs typeface="Microsoft Sans Serif"/>
              </a:rPr>
              <a:t>es</a:t>
            </a:r>
            <a:r>
              <a:rPr sz="450" spc="85" dirty="0">
                <a:latin typeface="Microsoft Sans Serif"/>
                <a:cs typeface="Microsoft Sans Serif"/>
              </a:rPr>
              <a:t> </a:t>
            </a:r>
            <a:r>
              <a:rPr sz="450" spc="-5" dirty="0">
                <a:latin typeface="Microsoft Sans Serif"/>
                <a:cs typeface="Microsoft Sans Serif"/>
              </a:rPr>
              <a:t>la</a:t>
            </a:r>
            <a:r>
              <a:rPr sz="450" spc="110" dirty="0">
                <a:latin typeface="Microsoft Sans Serif"/>
                <a:cs typeface="Microsoft Sans Serif"/>
              </a:rPr>
              <a:t> </a:t>
            </a:r>
            <a:r>
              <a:rPr sz="450" spc="10" dirty="0">
                <a:latin typeface="Microsoft Sans Serif"/>
                <a:cs typeface="Microsoft Sans Serif"/>
              </a:rPr>
              <a:t>Capacidad </a:t>
            </a:r>
            <a:r>
              <a:rPr sz="450" spc="15" dirty="0">
                <a:latin typeface="Microsoft Sans Serif"/>
                <a:cs typeface="Microsoft Sans Serif"/>
              </a:rPr>
              <a:t>del </a:t>
            </a:r>
            <a:r>
              <a:rPr sz="450" spc="10" dirty="0">
                <a:latin typeface="Microsoft Sans Serif"/>
                <a:cs typeface="Microsoft Sans Serif"/>
              </a:rPr>
              <a:t>individuó </a:t>
            </a:r>
            <a:r>
              <a:rPr sz="450" spc="15" dirty="0">
                <a:latin typeface="Microsoft Sans Serif"/>
                <a:cs typeface="Microsoft Sans Serif"/>
              </a:rPr>
              <a:t> </a:t>
            </a:r>
            <a:r>
              <a:rPr sz="450" spc="5" dirty="0">
                <a:latin typeface="Microsoft Sans Serif"/>
                <a:cs typeface="Microsoft Sans Serif"/>
              </a:rPr>
              <a:t>para </a:t>
            </a:r>
            <a:r>
              <a:rPr sz="450" dirty="0">
                <a:latin typeface="Microsoft Sans Serif"/>
                <a:cs typeface="Microsoft Sans Serif"/>
              </a:rPr>
              <a:t>expresar </a:t>
            </a:r>
            <a:r>
              <a:rPr sz="450" spc="5" dirty="0">
                <a:latin typeface="Microsoft Sans Serif"/>
                <a:cs typeface="Microsoft Sans Serif"/>
              </a:rPr>
              <a:t> </a:t>
            </a:r>
            <a:r>
              <a:rPr sz="450" spc="-15" dirty="0">
                <a:latin typeface="Microsoft Sans Serif"/>
                <a:cs typeface="Microsoft Sans Serif"/>
              </a:rPr>
              <a:t>sus</a:t>
            </a:r>
            <a:r>
              <a:rPr sz="450" spc="35" dirty="0">
                <a:latin typeface="Microsoft Sans Serif"/>
                <a:cs typeface="Microsoft Sans Serif"/>
              </a:rPr>
              <a:t> </a:t>
            </a:r>
            <a:r>
              <a:rPr sz="450" spc="5" dirty="0">
                <a:latin typeface="Microsoft Sans Serif"/>
                <a:cs typeface="Microsoft Sans Serif"/>
              </a:rPr>
              <a:t>pensamientos</a:t>
            </a:r>
            <a:r>
              <a:rPr sz="450" spc="35" dirty="0">
                <a:latin typeface="Microsoft Sans Serif"/>
                <a:cs typeface="Microsoft Sans Serif"/>
              </a:rPr>
              <a:t> </a:t>
            </a:r>
            <a:r>
              <a:rPr sz="450" dirty="0">
                <a:latin typeface="Microsoft Sans Serif"/>
                <a:cs typeface="Microsoft Sans Serif"/>
              </a:rPr>
              <a:t>y</a:t>
            </a:r>
            <a:r>
              <a:rPr sz="450" spc="15" dirty="0">
                <a:latin typeface="Microsoft Sans Serif"/>
                <a:cs typeface="Microsoft Sans Serif"/>
              </a:rPr>
              <a:t> </a:t>
            </a:r>
            <a:r>
              <a:rPr sz="450" spc="5" dirty="0">
                <a:latin typeface="Microsoft Sans Serif"/>
                <a:cs typeface="Microsoft Sans Serif"/>
              </a:rPr>
              <a:t>sentimientos</a:t>
            </a:r>
            <a:r>
              <a:rPr sz="450" spc="40" dirty="0">
                <a:latin typeface="Microsoft Sans Serif"/>
                <a:cs typeface="Microsoft Sans Serif"/>
              </a:rPr>
              <a:t> </a:t>
            </a:r>
            <a:r>
              <a:rPr sz="450" spc="25" dirty="0">
                <a:latin typeface="Microsoft Sans Serif"/>
                <a:cs typeface="Microsoft Sans Serif"/>
              </a:rPr>
              <a:t>por</a:t>
            </a:r>
            <a:r>
              <a:rPr sz="450" spc="5" dirty="0">
                <a:latin typeface="Microsoft Sans Serif"/>
                <a:cs typeface="Microsoft Sans Serif"/>
              </a:rPr>
              <a:t> </a:t>
            </a:r>
            <a:r>
              <a:rPr sz="450" spc="15" dirty="0">
                <a:latin typeface="Microsoft Sans Serif"/>
                <a:cs typeface="Microsoft Sans Serif"/>
              </a:rPr>
              <a:t>medio</a:t>
            </a:r>
            <a:r>
              <a:rPr sz="450" spc="35" dirty="0">
                <a:latin typeface="Microsoft Sans Serif"/>
                <a:cs typeface="Microsoft Sans Serif"/>
              </a:rPr>
              <a:t> </a:t>
            </a:r>
            <a:r>
              <a:rPr sz="450" spc="20" dirty="0">
                <a:latin typeface="Microsoft Sans Serif"/>
                <a:cs typeface="Microsoft Sans Serif"/>
              </a:rPr>
              <a:t>de </a:t>
            </a:r>
            <a:r>
              <a:rPr sz="450" spc="-105" dirty="0">
                <a:latin typeface="Microsoft Sans Serif"/>
                <a:cs typeface="Microsoft Sans Serif"/>
              </a:rPr>
              <a:t> </a:t>
            </a:r>
            <a:r>
              <a:rPr sz="450" spc="-5" dirty="0">
                <a:latin typeface="Microsoft Sans Serif"/>
                <a:cs typeface="Microsoft Sans Serif"/>
              </a:rPr>
              <a:t>la</a:t>
            </a:r>
            <a:r>
              <a:rPr sz="450" spc="25" dirty="0">
                <a:latin typeface="Microsoft Sans Serif"/>
                <a:cs typeface="Microsoft Sans Serif"/>
              </a:rPr>
              <a:t> </a:t>
            </a:r>
            <a:r>
              <a:rPr sz="450" spc="5" dirty="0">
                <a:latin typeface="Microsoft Sans Serif"/>
                <a:cs typeface="Microsoft Sans Serif"/>
              </a:rPr>
              <a:t>palabra.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9127485" y="1987523"/>
            <a:ext cx="956944" cy="152799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7200"/>
              </a:lnSpc>
              <a:spcBef>
                <a:spcPts val="80"/>
              </a:spcBef>
            </a:pPr>
            <a:r>
              <a:rPr sz="450" dirty="0">
                <a:latin typeface="Microsoft Sans Serif"/>
                <a:cs typeface="Microsoft Sans Serif"/>
              </a:rPr>
              <a:t>herramienta</a:t>
            </a:r>
            <a:r>
              <a:rPr sz="450" spc="20" dirty="0">
                <a:latin typeface="Microsoft Sans Serif"/>
                <a:cs typeface="Microsoft Sans Serif"/>
              </a:rPr>
              <a:t> </a:t>
            </a:r>
            <a:r>
              <a:rPr sz="450" spc="15" dirty="0">
                <a:latin typeface="Microsoft Sans Serif"/>
                <a:cs typeface="Microsoft Sans Serif"/>
              </a:rPr>
              <a:t>que</a:t>
            </a:r>
            <a:r>
              <a:rPr sz="450" spc="10" dirty="0">
                <a:latin typeface="Microsoft Sans Serif"/>
                <a:cs typeface="Microsoft Sans Serif"/>
              </a:rPr>
              <a:t> </a:t>
            </a:r>
            <a:r>
              <a:rPr sz="450" spc="5" dirty="0">
                <a:latin typeface="Microsoft Sans Serif"/>
                <a:cs typeface="Microsoft Sans Serif"/>
              </a:rPr>
              <a:t>determina</a:t>
            </a:r>
            <a:r>
              <a:rPr sz="450" spc="25" dirty="0">
                <a:latin typeface="Microsoft Sans Serif"/>
                <a:cs typeface="Microsoft Sans Serif"/>
              </a:rPr>
              <a:t> </a:t>
            </a:r>
            <a:r>
              <a:rPr sz="450" dirty="0">
                <a:latin typeface="Microsoft Sans Serif"/>
                <a:cs typeface="Microsoft Sans Serif"/>
              </a:rPr>
              <a:t>nuestro </a:t>
            </a:r>
            <a:r>
              <a:rPr sz="450" spc="-105" dirty="0">
                <a:latin typeface="Microsoft Sans Serif"/>
                <a:cs typeface="Microsoft Sans Serif"/>
              </a:rPr>
              <a:t> </a:t>
            </a:r>
            <a:r>
              <a:rPr sz="450" spc="5" dirty="0">
                <a:latin typeface="Microsoft Sans Serif"/>
                <a:cs typeface="Microsoft Sans Serif"/>
              </a:rPr>
              <a:t>pensamiento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6529719" y="4742297"/>
            <a:ext cx="801370" cy="11734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650" b="1" spc="20" dirty="0">
                <a:latin typeface="Arial"/>
                <a:cs typeface="Arial"/>
              </a:rPr>
              <a:t>que</a:t>
            </a:r>
            <a:r>
              <a:rPr sz="650" b="1" spc="15" dirty="0">
                <a:latin typeface="Arial"/>
                <a:cs typeface="Arial"/>
              </a:rPr>
              <a:t> </a:t>
            </a:r>
            <a:r>
              <a:rPr sz="650" b="1" spc="-15" dirty="0">
                <a:latin typeface="Arial"/>
                <a:cs typeface="Arial"/>
              </a:rPr>
              <a:t>es</a:t>
            </a:r>
            <a:r>
              <a:rPr sz="650" b="1" spc="204" dirty="0">
                <a:latin typeface="Arial"/>
                <a:cs typeface="Arial"/>
              </a:rPr>
              <a:t> </a:t>
            </a:r>
            <a:r>
              <a:rPr sz="650" b="1" spc="15" dirty="0">
                <a:latin typeface="Arial"/>
                <a:cs typeface="Arial"/>
              </a:rPr>
              <a:t>el</a:t>
            </a:r>
            <a:r>
              <a:rPr sz="650" b="1" spc="20" dirty="0">
                <a:latin typeface="Arial"/>
                <a:cs typeface="Arial"/>
              </a:rPr>
              <a:t> </a:t>
            </a:r>
            <a:r>
              <a:rPr sz="650" b="1" spc="10" dirty="0">
                <a:latin typeface="Arial"/>
                <a:cs typeface="Arial"/>
              </a:rPr>
              <a:t>lenguaje</a:t>
            </a:r>
            <a:endParaRPr sz="650">
              <a:latin typeface="Arial"/>
              <a:cs typeface="Arial"/>
            </a:endParaRPr>
          </a:p>
        </p:txBody>
      </p:sp>
      <p:grpSp>
        <p:nvGrpSpPr>
          <p:cNvPr id="49" name="object 49"/>
          <p:cNvGrpSpPr/>
          <p:nvPr/>
        </p:nvGrpSpPr>
        <p:grpSpPr>
          <a:xfrm>
            <a:off x="6586556" y="4056853"/>
            <a:ext cx="859155" cy="803910"/>
            <a:chOff x="6586556" y="4056853"/>
            <a:chExt cx="859155" cy="803910"/>
          </a:xfrm>
        </p:grpSpPr>
        <p:pic>
          <p:nvPicPr>
            <p:cNvPr id="50" name="object 50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586556" y="4056853"/>
              <a:ext cx="817562" cy="652213"/>
            </a:xfrm>
            <a:prstGeom prst="rect">
              <a:avLst/>
            </a:prstGeom>
          </p:spPr>
        </p:pic>
        <p:pic>
          <p:nvPicPr>
            <p:cNvPr id="51" name="object 5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353595" y="4768776"/>
              <a:ext cx="91861" cy="91860"/>
            </a:xfrm>
            <a:prstGeom prst="rect">
              <a:avLst/>
            </a:prstGeom>
          </p:spPr>
        </p:pic>
      </p:grpSp>
      <p:sp>
        <p:nvSpPr>
          <p:cNvPr id="52" name="object 52"/>
          <p:cNvSpPr txBox="1"/>
          <p:nvPr/>
        </p:nvSpPr>
        <p:spPr>
          <a:xfrm>
            <a:off x="7761512" y="3550860"/>
            <a:ext cx="1179830" cy="152799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7200"/>
              </a:lnSpc>
              <a:spcBef>
                <a:spcPts val="80"/>
              </a:spcBef>
            </a:pPr>
            <a:r>
              <a:rPr sz="450" spc="5" dirty="0">
                <a:latin typeface="Microsoft Sans Serif"/>
                <a:cs typeface="Microsoft Sans Serif"/>
              </a:rPr>
              <a:t>el</a:t>
            </a:r>
            <a:r>
              <a:rPr sz="450" spc="10" dirty="0">
                <a:latin typeface="Microsoft Sans Serif"/>
                <a:cs typeface="Microsoft Sans Serif"/>
              </a:rPr>
              <a:t> </a:t>
            </a:r>
            <a:r>
              <a:rPr sz="450" spc="5" dirty="0">
                <a:latin typeface="Microsoft Sans Serif"/>
                <a:cs typeface="Microsoft Sans Serif"/>
              </a:rPr>
              <a:t>lenguaje</a:t>
            </a:r>
            <a:r>
              <a:rPr sz="450" spc="10" dirty="0">
                <a:latin typeface="Microsoft Sans Serif"/>
                <a:cs typeface="Microsoft Sans Serif"/>
              </a:rPr>
              <a:t> permite </a:t>
            </a:r>
            <a:r>
              <a:rPr sz="450" spc="-10" dirty="0">
                <a:latin typeface="Microsoft Sans Serif"/>
                <a:cs typeface="Microsoft Sans Serif"/>
              </a:rPr>
              <a:t>a</a:t>
            </a:r>
            <a:r>
              <a:rPr sz="450" spc="25" dirty="0">
                <a:latin typeface="Microsoft Sans Serif"/>
                <a:cs typeface="Microsoft Sans Serif"/>
              </a:rPr>
              <a:t> </a:t>
            </a:r>
            <a:r>
              <a:rPr sz="450" spc="5" dirty="0">
                <a:latin typeface="Microsoft Sans Serif"/>
                <a:cs typeface="Microsoft Sans Serif"/>
              </a:rPr>
              <a:t>los</a:t>
            </a:r>
            <a:r>
              <a:rPr sz="450" spc="35" dirty="0">
                <a:latin typeface="Microsoft Sans Serif"/>
                <a:cs typeface="Microsoft Sans Serif"/>
              </a:rPr>
              <a:t> </a:t>
            </a:r>
            <a:r>
              <a:rPr sz="450" spc="-10" dirty="0">
                <a:latin typeface="Microsoft Sans Serif"/>
                <a:cs typeface="Microsoft Sans Serif"/>
              </a:rPr>
              <a:t>seres</a:t>
            </a:r>
            <a:r>
              <a:rPr sz="450" spc="30" dirty="0">
                <a:latin typeface="Microsoft Sans Serif"/>
                <a:cs typeface="Microsoft Sans Serif"/>
              </a:rPr>
              <a:t> </a:t>
            </a:r>
            <a:r>
              <a:rPr sz="450" spc="5" dirty="0">
                <a:latin typeface="Microsoft Sans Serif"/>
                <a:cs typeface="Microsoft Sans Serif"/>
              </a:rPr>
              <a:t>humanos</a:t>
            </a:r>
            <a:r>
              <a:rPr sz="450" spc="35" dirty="0">
                <a:latin typeface="Microsoft Sans Serif"/>
                <a:cs typeface="Microsoft Sans Serif"/>
              </a:rPr>
              <a:t> </a:t>
            </a:r>
            <a:r>
              <a:rPr sz="450" dirty="0">
                <a:latin typeface="Microsoft Sans Serif"/>
                <a:cs typeface="Microsoft Sans Serif"/>
              </a:rPr>
              <a:t>se </a:t>
            </a:r>
            <a:r>
              <a:rPr sz="450" spc="-105" dirty="0">
                <a:latin typeface="Microsoft Sans Serif"/>
                <a:cs typeface="Microsoft Sans Serif"/>
              </a:rPr>
              <a:t> </a:t>
            </a:r>
            <a:r>
              <a:rPr sz="450" spc="10" dirty="0">
                <a:latin typeface="Microsoft Sans Serif"/>
                <a:cs typeface="Microsoft Sans Serif"/>
              </a:rPr>
              <a:t>comuniquen </a:t>
            </a:r>
            <a:r>
              <a:rPr sz="450" spc="-10" dirty="0">
                <a:latin typeface="Microsoft Sans Serif"/>
                <a:cs typeface="Microsoft Sans Serif"/>
              </a:rPr>
              <a:t>a</a:t>
            </a:r>
            <a:r>
              <a:rPr sz="450" spc="30" dirty="0">
                <a:latin typeface="Microsoft Sans Serif"/>
                <a:cs typeface="Microsoft Sans Serif"/>
              </a:rPr>
              <a:t> </a:t>
            </a:r>
            <a:r>
              <a:rPr sz="450" spc="-5" dirty="0">
                <a:latin typeface="Microsoft Sans Serif"/>
                <a:cs typeface="Microsoft Sans Serif"/>
              </a:rPr>
              <a:t>través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9477429" y="3106252"/>
            <a:ext cx="189230" cy="8463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dirty="0">
                <a:latin typeface="Microsoft Sans Serif"/>
                <a:cs typeface="Microsoft Sans Serif"/>
              </a:rPr>
              <a:t>h</a:t>
            </a:r>
            <a:r>
              <a:rPr sz="450" spc="-5" dirty="0">
                <a:latin typeface="Microsoft Sans Serif"/>
                <a:cs typeface="Microsoft Sans Serif"/>
              </a:rPr>
              <a:t>a</a:t>
            </a:r>
            <a:r>
              <a:rPr sz="450" spc="35" dirty="0">
                <a:latin typeface="Microsoft Sans Serif"/>
                <a:cs typeface="Microsoft Sans Serif"/>
              </a:rPr>
              <a:t>b</a:t>
            </a:r>
            <a:r>
              <a:rPr sz="450" spc="5" dirty="0">
                <a:latin typeface="Microsoft Sans Serif"/>
                <a:cs typeface="Microsoft Sans Serif"/>
              </a:rPr>
              <a:t>l</a:t>
            </a:r>
            <a:r>
              <a:rPr sz="450" spc="-5" dirty="0">
                <a:latin typeface="Microsoft Sans Serif"/>
                <a:cs typeface="Microsoft Sans Serif"/>
              </a:rPr>
              <a:t>a</a:t>
            </a:r>
            <a:r>
              <a:rPr sz="450" spc="5" dirty="0">
                <a:latin typeface="Microsoft Sans Serif"/>
                <a:cs typeface="Microsoft Sans Serif"/>
              </a:rPr>
              <a:t>,</a:t>
            </a:r>
            <a:endParaRPr sz="450">
              <a:latin typeface="Microsoft Sans Serif"/>
              <a:cs typeface="Microsoft Sans Serif"/>
            </a:endParaRPr>
          </a:p>
        </p:txBody>
      </p:sp>
      <p:grpSp>
        <p:nvGrpSpPr>
          <p:cNvPr id="54" name="object 54"/>
          <p:cNvGrpSpPr/>
          <p:nvPr/>
        </p:nvGrpSpPr>
        <p:grpSpPr>
          <a:xfrm>
            <a:off x="9229014" y="2700741"/>
            <a:ext cx="689610" cy="386715"/>
            <a:chOff x="9229014" y="2700741"/>
            <a:chExt cx="689610" cy="386715"/>
          </a:xfrm>
        </p:grpSpPr>
        <p:sp>
          <p:nvSpPr>
            <p:cNvPr id="55" name="object 55"/>
            <p:cNvSpPr/>
            <p:nvPr/>
          </p:nvSpPr>
          <p:spPr>
            <a:xfrm>
              <a:off x="9231554" y="2703281"/>
              <a:ext cx="684530" cy="381635"/>
            </a:xfrm>
            <a:custGeom>
              <a:avLst/>
              <a:gdLst/>
              <a:ahLst/>
              <a:cxnLst/>
              <a:rect l="l" t="t" r="r" b="b"/>
              <a:pathLst>
                <a:path w="684529" h="381635">
                  <a:moveTo>
                    <a:pt x="0" y="0"/>
                  </a:moveTo>
                  <a:lnTo>
                    <a:pt x="684364" y="0"/>
                  </a:lnTo>
                  <a:lnTo>
                    <a:pt x="684364" y="381223"/>
                  </a:lnTo>
                  <a:lnTo>
                    <a:pt x="0" y="381223"/>
                  </a:lnTo>
                  <a:lnTo>
                    <a:pt x="0" y="0"/>
                  </a:lnTo>
                  <a:close/>
                </a:path>
              </a:pathLst>
            </a:custGeom>
            <a:ln w="4593">
              <a:solidFill>
                <a:srgbClr val="BFBFB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6" name="object 5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238444" y="2710171"/>
              <a:ext cx="73488" cy="73488"/>
            </a:xfrm>
            <a:prstGeom prst="rect">
              <a:avLst/>
            </a:prstGeom>
          </p:spPr>
        </p:pic>
      </p:grpSp>
      <p:sp>
        <p:nvSpPr>
          <p:cNvPr id="57" name="object 57"/>
          <p:cNvSpPr txBox="1"/>
          <p:nvPr/>
        </p:nvSpPr>
        <p:spPr>
          <a:xfrm>
            <a:off x="9328154" y="3617873"/>
            <a:ext cx="487680" cy="8463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10" dirty="0">
                <a:latin typeface="Microsoft Sans Serif"/>
                <a:cs typeface="Microsoft Sans Serif"/>
              </a:rPr>
              <a:t>símbolos</a:t>
            </a:r>
            <a:r>
              <a:rPr sz="450" spc="5" dirty="0">
                <a:latin typeface="Microsoft Sans Serif"/>
                <a:cs typeface="Microsoft Sans Serif"/>
              </a:rPr>
              <a:t> </a:t>
            </a:r>
            <a:r>
              <a:rPr sz="450" dirty="0">
                <a:latin typeface="Microsoft Sans Serif"/>
                <a:cs typeface="Microsoft Sans Serif"/>
              </a:rPr>
              <a:t>escritos</a:t>
            </a:r>
            <a:endParaRPr sz="450">
              <a:latin typeface="Microsoft Sans Serif"/>
              <a:cs typeface="Microsoft Sans Serif"/>
            </a:endParaRPr>
          </a:p>
        </p:txBody>
      </p:sp>
      <p:grpSp>
        <p:nvGrpSpPr>
          <p:cNvPr id="58" name="object 58"/>
          <p:cNvGrpSpPr/>
          <p:nvPr/>
        </p:nvGrpSpPr>
        <p:grpSpPr>
          <a:xfrm>
            <a:off x="9229014" y="3313409"/>
            <a:ext cx="689610" cy="285750"/>
            <a:chOff x="9229014" y="3313409"/>
            <a:chExt cx="689610" cy="285750"/>
          </a:xfrm>
        </p:grpSpPr>
        <p:sp>
          <p:nvSpPr>
            <p:cNvPr id="59" name="object 59"/>
            <p:cNvSpPr/>
            <p:nvPr/>
          </p:nvSpPr>
          <p:spPr>
            <a:xfrm>
              <a:off x="9231554" y="3315949"/>
              <a:ext cx="684530" cy="280670"/>
            </a:xfrm>
            <a:custGeom>
              <a:avLst/>
              <a:gdLst/>
              <a:ahLst/>
              <a:cxnLst/>
              <a:rect l="l" t="t" r="r" b="b"/>
              <a:pathLst>
                <a:path w="684529" h="280670">
                  <a:moveTo>
                    <a:pt x="0" y="0"/>
                  </a:moveTo>
                  <a:lnTo>
                    <a:pt x="684364" y="0"/>
                  </a:lnTo>
                  <a:lnTo>
                    <a:pt x="684364" y="280176"/>
                  </a:lnTo>
                  <a:lnTo>
                    <a:pt x="0" y="280176"/>
                  </a:lnTo>
                  <a:lnTo>
                    <a:pt x="0" y="0"/>
                  </a:lnTo>
                  <a:close/>
                </a:path>
              </a:pathLst>
            </a:custGeom>
            <a:ln w="4593">
              <a:solidFill>
                <a:srgbClr val="BFBFB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0" name="object 6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238444" y="3322838"/>
              <a:ext cx="73488" cy="73488"/>
            </a:xfrm>
            <a:prstGeom prst="rect">
              <a:avLst/>
            </a:prstGeom>
          </p:spPr>
        </p:pic>
      </p:grpSp>
      <p:sp>
        <p:nvSpPr>
          <p:cNvPr id="61" name="object 61"/>
          <p:cNvSpPr txBox="1"/>
          <p:nvPr/>
        </p:nvSpPr>
        <p:spPr>
          <a:xfrm>
            <a:off x="9328154" y="4492389"/>
            <a:ext cx="487680" cy="8463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5" dirty="0">
                <a:latin typeface="Microsoft Sans Serif"/>
                <a:cs typeface="Microsoft Sans Serif"/>
              </a:rPr>
              <a:t>gestos</a:t>
            </a:r>
            <a:r>
              <a:rPr sz="450" spc="20" dirty="0">
                <a:latin typeface="Microsoft Sans Serif"/>
                <a:cs typeface="Microsoft Sans Serif"/>
              </a:rPr>
              <a:t> </a:t>
            </a:r>
            <a:r>
              <a:rPr sz="450" spc="25" dirty="0">
                <a:latin typeface="Microsoft Sans Serif"/>
                <a:cs typeface="Microsoft Sans Serif"/>
              </a:rPr>
              <a:t>o</a:t>
            </a:r>
            <a:r>
              <a:rPr sz="450" spc="15" dirty="0">
                <a:latin typeface="Microsoft Sans Serif"/>
                <a:cs typeface="Microsoft Sans Serif"/>
              </a:rPr>
              <a:t> </a:t>
            </a:r>
            <a:r>
              <a:rPr sz="450" spc="10" dirty="0">
                <a:latin typeface="Microsoft Sans Serif"/>
                <a:cs typeface="Microsoft Sans Serif"/>
              </a:rPr>
              <a:t>sonidos</a:t>
            </a:r>
            <a:endParaRPr sz="450">
              <a:latin typeface="Microsoft Sans Serif"/>
              <a:cs typeface="Microsoft Sans Serif"/>
            </a:endParaRPr>
          </a:p>
        </p:txBody>
      </p:sp>
      <p:grpSp>
        <p:nvGrpSpPr>
          <p:cNvPr id="62" name="object 62"/>
          <p:cNvGrpSpPr/>
          <p:nvPr/>
        </p:nvGrpSpPr>
        <p:grpSpPr>
          <a:xfrm>
            <a:off x="9229014" y="3825074"/>
            <a:ext cx="689610" cy="648335"/>
            <a:chOff x="9229014" y="3825074"/>
            <a:chExt cx="689610" cy="648335"/>
          </a:xfrm>
        </p:grpSpPr>
        <p:sp>
          <p:nvSpPr>
            <p:cNvPr id="63" name="object 63"/>
            <p:cNvSpPr/>
            <p:nvPr/>
          </p:nvSpPr>
          <p:spPr>
            <a:xfrm>
              <a:off x="9231554" y="3827614"/>
              <a:ext cx="684530" cy="643255"/>
            </a:xfrm>
            <a:custGeom>
              <a:avLst/>
              <a:gdLst/>
              <a:ahLst/>
              <a:cxnLst/>
              <a:rect l="l" t="t" r="r" b="b"/>
              <a:pathLst>
                <a:path w="684529" h="643254">
                  <a:moveTo>
                    <a:pt x="0" y="0"/>
                  </a:moveTo>
                  <a:lnTo>
                    <a:pt x="684364" y="0"/>
                  </a:lnTo>
                  <a:lnTo>
                    <a:pt x="684364" y="643027"/>
                  </a:lnTo>
                  <a:lnTo>
                    <a:pt x="0" y="643027"/>
                  </a:lnTo>
                  <a:lnTo>
                    <a:pt x="0" y="0"/>
                  </a:lnTo>
                  <a:close/>
                </a:path>
              </a:pathLst>
            </a:custGeom>
            <a:ln w="4593">
              <a:solidFill>
                <a:srgbClr val="BFBFB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4" name="object 6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238444" y="3834504"/>
              <a:ext cx="73488" cy="73488"/>
            </a:xfrm>
            <a:prstGeom prst="rect">
              <a:avLst/>
            </a:prstGeom>
          </p:spPr>
        </p:pic>
      </p:grpSp>
      <p:sp>
        <p:nvSpPr>
          <p:cNvPr id="65" name="object 65"/>
          <p:cNvSpPr txBox="1"/>
          <p:nvPr/>
        </p:nvSpPr>
        <p:spPr>
          <a:xfrm>
            <a:off x="10205842" y="4370260"/>
            <a:ext cx="853440" cy="152799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7200"/>
              </a:lnSpc>
              <a:spcBef>
                <a:spcPts val="80"/>
              </a:spcBef>
            </a:pPr>
            <a:r>
              <a:rPr sz="450" dirty="0">
                <a:latin typeface="Microsoft Sans Serif"/>
                <a:cs typeface="Microsoft Sans Serif"/>
              </a:rPr>
              <a:t>trasmitirles </a:t>
            </a:r>
            <a:r>
              <a:rPr sz="450" spc="-15" dirty="0">
                <a:latin typeface="Microsoft Sans Serif"/>
                <a:cs typeface="Microsoft Sans Serif"/>
              </a:rPr>
              <a:t>sus</a:t>
            </a:r>
            <a:r>
              <a:rPr sz="450" spc="-10" dirty="0">
                <a:latin typeface="Microsoft Sans Serif"/>
                <a:cs typeface="Microsoft Sans Serif"/>
              </a:rPr>
              <a:t> </a:t>
            </a:r>
            <a:r>
              <a:rPr sz="450" spc="5" dirty="0">
                <a:latin typeface="Microsoft Sans Serif"/>
                <a:cs typeface="Microsoft Sans Serif"/>
              </a:rPr>
              <a:t>pensamientos </a:t>
            </a:r>
            <a:r>
              <a:rPr sz="450" dirty="0">
                <a:latin typeface="Microsoft Sans Serif"/>
                <a:cs typeface="Microsoft Sans Serif"/>
              </a:rPr>
              <a:t>y </a:t>
            </a:r>
            <a:r>
              <a:rPr sz="450" spc="-105" dirty="0">
                <a:latin typeface="Microsoft Sans Serif"/>
                <a:cs typeface="Microsoft Sans Serif"/>
              </a:rPr>
              <a:t> </a:t>
            </a:r>
            <a:r>
              <a:rPr sz="450" spc="5" dirty="0">
                <a:latin typeface="Microsoft Sans Serif"/>
                <a:cs typeface="Microsoft Sans Serif"/>
              </a:rPr>
              <a:t>emociones.</a:t>
            </a:r>
            <a:endParaRPr sz="450">
              <a:latin typeface="Microsoft Sans Serif"/>
              <a:cs typeface="Microsoft Sans Serif"/>
            </a:endParaRPr>
          </a:p>
        </p:txBody>
      </p:sp>
      <p:grpSp>
        <p:nvGrpSpPr>
          <p:cNvPr id="66" name="object 66"/>
          <p:cNvGrpSpPr/>
          <p:nvPr/>
        </p:nvGrpSpPr>
        <p:grpSpPr>
          <a:xfrm>
            <a:off x="6480915" y="3909876"/>
            <a:ext cx="4496435" cy="3595370"/>
            <a:chOff x="6480915" y="3909876"/>
            <a:chExt cx="4496435" cy="3595370"/>
          </a:xfrm>
        </p:grpSpPr>
        <p:sp>
          <p:nvSpPr>
            <p:cNvPr id="67" name="object 67"/>
            <p:cNvSpPr/>
            <p:nvPr/>
          </p:nvSpPr>
          <p:spPr>
            <a:xfrm>
              <a:off x="10290667" y="3912172"/>
              <a:ext cx="684530" cy="436880"/>
            </a:xfrm>
            <a:custGeom>
              <a:avLst/>
              <a:gdLst/>
              <a:ahLst/>
              <a:cxnLst/>
              <a:rect l="l" t="t" r="r" b="b"/>
              <a:pathLst>
                <a:path w="684529" h="436879">
                  <a:moveTo>
                    <a:pt x="0" y="0"/>
                  </a:moveTo>
                  <a:lnTo>
                    <a:pt x="684364" y="0"/>
                  </a:lnTo>
                  <a:lnTo>
                    <a:pt x="684364" y="436339"/>
                  </a:lnTo>
                  <a:lnTo>
                    <a:pt x="0" y="436339"/>
                  </a:lnTo>
                  <a:lnTo>
                    <a:pt x="0" y="0"/>
                  </a:lnTo>
                  <a:close/>
                </a:path>
              </a:pathLst>
            </a:custGeom>
            <a:ln w="4593">
              <a:solidFill>
                <a:srgbClr val="BFBFB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8" name="object 6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297556" y="3919062"/>
              <a:ext cx="73488" cy="73488"/>
            </a:xfrm>
            <a:prstGeom prst="rect">
              <a:avLst/>
            </a:prstGeom>
          </p:spPr>
        </p:pic>
        <p:sp>
          <p:nvSpPr>
            <p:cNvPr id="69" name="object 69"/>
            <p:cNvSpPr/>
            <p:nvPr/>
          </p:nvSpPr>
          <p:spPr>
            <a:xfrm>
              <a:off x="7814186" y="4738830"/>
              <a:ext cx="1442720" cy="1286510"/>
            </a:xfrm>
            <a:custGeom>
              <a:avLst/>
              <a:gdLst/>
              <a:ahLst/>
              <a:cxnLst/>
              <a:rect l="l" t="t" r="r" b="b"/>
              <a:pathLst>
                <a:path w="1442720" h="1286510">
                  <a:moveTo>
                    <a:pt x="0" y="0"/>
                  </a:moveTo>
                  <a:lnTo>
                    <a:pt x="1442217" y="0"/>
                  </a:lnTo>
                  <a:lnTo>
                    <a:pt x="1442217" y="1286054"/>
                  </a:lnTo>
                  <a:lnTo>
                    <a:pt x="0" y="1286054"/>
                  </a:lnTo>
                  <a:lnTo>
                    <a:pt x="0" y="0"/>
                  </a:lnTo>
                  <a:close/>
                </a:path>
              </a:pathLst>
            </a:custGeom>
            <a:ln w="4593">
              <a:solidFill>
                <a:srgbClr val="BFBFB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0" name="object 7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821075" y="4745719"/>
              <a:ext cx="73488" cy="73488"/>
            </a:xfrm>
            <a:prstGeom prst="rect">
              <a:avLst/>
            </a:prstGeom>
          </p:spPr>
        </p:pic>
        <p:sp>
          <p:nvSpPr>
            <p:cNvPr id="71" name="object 71"/>
            <p:cNvSpPr/>
            <p:nvPr/>
          </p:nvSpPr>
          <p:spPr>
            <a:xfrm>
              <a:off x="6485508" y="6439590"/>
              <a:ext cx="1562100" cy="1061085"/>
            </a:xfrm>
            <a:custGeom>
              <a:avLst/>
              <a:gdLst/>
              <a:ahLst/>
              <a:cxnLst/>
              <a:rect l="l" t="t" r="r" b="b"/>
              <a:pathLst>
                <a:path w="1562100" h="1061084">
                  <a:moveTo>
                    <a:pt x="1409147" y="1060994"/>
                  </a:moveTo>
                  <a:lnTo>
                    <a:pt x="152489" y="1060994"/>
                  </a:lnTo>
                  <a:lnTo>
                    <a:pt x="144997" y="1060811"/>
                  </a:lnTo>
                  <a:lnTo>
                    <a:pt x="101125" y="1052084"/>
                  </a:lnTo>
                  <a:lnTo>
                    <a:pt x="61643" y="1030981"/>
                  </a:lnTo>
                  <a:lnTo>
                    <a:pt x="30013" y="999350"/>
                  </a:lnTo>
                  <a:lnTo>
                    <a:pt x="8909" y="959869"/>
                  </a:lnTo>
                  <a:lnTo>
                    <a:pt x="183" y="915996"/>
                  </a:lnTo>
                  <a:lnTo>
                    <a:pt x="0" y="908505"/>
                  </a:lnTo>
                  <a:lnTo>
                    <a:pt x="0" y="152489"/>
                  </a:lnTo>
                  <a:lnTo>
                    <a:pt x="6564" y="108223"/>
                  </a:lnTo>
                  <a:lnTo>
                    <a:pt x="25699" y="67770"/>
                  </a:lnTo>
                  <a:lnTo>
                    <a:pt x="55749" y="34612"/>
                  </a:lnTo>
                  <a:lnTo>
                    <a:pt x="94134" y="11607"/>
                  </a:lnTo>
                  <a:lnTo>
                    <a:pt x="137542" y="732"/>
                  </a:lnTo>
                  <a:lnTo>
                    <a:pt x="152489" y="0"/>
                  </a:lnTo>
                  <a:lnTo>
                    <a:pt x="1409147" y="0"/>
                  </a:lnTo>
                  <a:lnTo>
                    <a:pt x="1453413" y="6564"/>
                  </a:lnTo>
                  <a:lnTo>
                    <a:pt x="1493866" y="25699"/>
                  </a:lnTo>
                  <a:lnTo>
                    <a:pt x="1527024" y="55749"/>
                  </a:lnTo>
                  <a:lnTo>
                    <a:pt x="1550029" y="94134"/>
                  </a:lnTo>
                  <a:lnTo>
                    <a:pt x="1560904" y="137542"/>
                  </a:lnTo>
                  <a:lnTo>
                    <a:pt x="1561637" y="152489"/>
                  </a:lnTo>
                  <a:lnTo>
                    <a:pt x="1561637" y="908505"/>
                  </a:lnTo>
                  <a:lnTo>
                    <a:pt x="1555072" y="952771"/>
                  </a:lnTo>
                  <a:lnTo>
                    <a:pt x="1535938" y="993223"/>
                  </a:lnTo>
                  <a:lnTo>
                    <a:pt x="1505887" y="1026382"/>
                  </a:lnTo>
                  <a:lnTo>
                    <a:pt x="1467502" y="1049386"/>
                  </a:lnTo>
                  <a:lnTo>
                    <a:pt x="1424094" y="1060262"/>
                  </a:lnTo>
                  <a:lnTo>
                    <a:pt x="1409147" y="1060994"/>
                  </a:lnTo>
                  <a:close/>
                </a:path>
              </a:pathLst>
            </a:custGeom>
            <a:solidFill>
              <a:srgbClr val="E4F5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6485508" y="6439590"/>
              <a:ext cx="1562100" cy="1061085"/>
            </a:xfrm>
            <a:custGeom>
              <a:avLst/>
              <a:gdLst/>
              <a:ahLst/>
              <a:cxnLst/>
              <a:rect l="l" t="t" r="r" b="b"/>
              <a:pathLst>
                <a:path w="1562100" h="1061084">
                  <a:moveTo>
                    <a:pt x="0" y="908505"/>
                  </a:moveTo>
                  <a:lnTo>
                    <a:pt x="0" y="152489"/>
                  </a:lnTo>
                  <a:lnTo>
                    <a:pt x="183" y="144997"/>
                  </a:lnTo>
                  <a:lnTo>
                    <a:pt x="8909" y="101125"/>
                  </a:lnTo>
                  <a:lnTo>
                    <a:pt x="30013" y="61643"/>
                  </a:lnTo>
                  <a:lnTo>
                    <a:pt x="61643" y="30013"/>
                  </a:lnTo>
                  <a:lnTo>
                    <a:pt x="101125" y="8909"/>
                  </a:lnTo>
                  <a:lnTo>
                    <a:pt x="144997" y="183"/>
                  </a:lnTo>
                  <a:lnTo>
                    <a:pt x="152489" y="0"/>
                  </a:lnTo>
                  <a:lnTo>
                    <a:pt x="1409147" y="0"/>
                  </a:lnTo>
                  <a:lnTo>
                    <a:pt x="1453413" y="6564"/>
                  </a:lnTo>
                  <a:lnTo>
                    <a:pt x="1493866" y="25699"/>
                  </a:lnTo>
                  <a:lnTo>
                    <a:pt x="1527024" y="55749"/>
                  </a:lnTo>
                  <a:lnTo>
                    <a:pt x="1550029" y="94134"/>
                  </a:lnTo>
                  <a:lnTo>
                    <a:pt x="1560904" y="137542"/>
                  </a:lnTo>
                  <a:lnTo>
                    <a:pt x="1561637" y="152489"/>
                  </a:lnTo>
                  <a:lnTo>
                    <a:pt x="1561637" y="908505"/>
                  </a:lnTo>
                  <a:lnTo>
                    <a:pt x="1555072" y="952771"/>
                  </a:lnTo>
                  <a:lnTo>
                    <a:pt x="1535938" y="993223"/>
                  </a:lnTo>
                  <a:lnTo>
                    <a:pt x="1505887" y="1026382"/>
                  </a:lnTo>
                  <a:lnTo>
                    <a:pt x="1467502" y="1049386"/>
                  </a:lnTo>
                  <a:lnTo>
                    <a:pt x="1424094" y="1060262"/>
                  </a:lnTo>
                  <a:lnTo>
                    <a:pt x="1409147" y="1060994"/>
                  </a:lnTo>
                  <a:lnTo>
                    <a:pt x="152489" y="1060994"/>
                  </a:lnTo>
                  <a:lnTo>
                    <a:pt x="108223" y="1054430"/>
                  </a:lnTo>
                  <a:lnTo>
                    <a:pt x="67770" y="1035295"/>
                  </a:lnTo>
                  <a:lnTo>
                    <a:pt x="34612" y="1005244"/>
                  </a:lnTo>
                  <a:lnTo>
                    <a:pt x="11607" y="966860"/>
                  </a:lnTo>
                  <a:lnTo>
                    <a:pt x="732" y="923452"/>
                  </a:lnTo>
                  <a:lnTo>
                    <a:pt x="0" y="908505"/>
                  </a:lnTo>
                  <a:close/>
                </a:path>
              </a:pathLst>
            </a:custGeom>
            <a:ln w="9186">
              <a:solidFill>
                <a:srgbClr val="00AA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6809318" y="6497003"/>
              <a:ext cx="909955" cy="785495"/>
            </a:xfrm>
            <a:custGeom>
              <a:avLst/>
              <a:gdLst/>
              <a:ahLst/>
              <a:cxnLst/>
              <a:rect l="l" t="t" r="r" b="b"/>
              <a:pathLst>
                <a:path w="909954" h="785495">
                  <a:moveTo>
                    <a:pt x="0" y="0"/>
                  </a:moveTo>
                  <a:lnTo>
                    <a:pt x="909423" y="0"/>
                  </a:lnTo>
                  <a:lnTo>
                    <a:pt x="909423" y="785411"/>
                  </a:lnTo>
                  <a:lnTo>
                    <a:pt x="0" y="785411"/>
                  </a:lnTo>
                  <a:lnTo>
                    <a:pt x="0" y="0"/>
                  </a:lnTo>
                  <a:close/>
                </a:path>
              </a:pathLst>
            </a:custGeom>
            <a:ln w="4593">
              <a:solidFill>
                <a:srgbClr val="BFBFB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4" name="object 7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816208" y="6503893"/>
              <a:ext cx="73488" cy="73488"/>
            </a:xfrm>
            <a:prstGeom prst="rect">
              <a:avLst/>
            </a:prstGeom>
          </p:spPr>
        </p:pic>
      </p:grpSp>
      <p:sp>
        <p:nvSpPr>
          <p:cNvPr id="75" name="object 75"/>
          <p:cNvSpPr txBox="1"/>
          <p:nvPr/>
        </p:nvSpPr>
        <p:spPr>
          <a:xfrm>
            <a:off x="8033865" y="6074190"/>
            <a:ext cx="998855" cy="15773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950" b="1" spc="-20" dirty="0">
                <a:latin typeface="Arial"/>
                <a:cs typeface="Arial"/>
              </a:rPr>
              <a:t>tipos</a:t>
            </a:r>
            <a:r>
              <a:rPr sz="950" b="1" spc="10" dirty="0">
                <a:latin typeface="Arial"/>
                <a:cs typeface="Arial"/>
              </a:rPr>
              <a:t> </a:t>
            </a:r>
            <a:r>
              <a:rPr sz="950" b="1" dirty="0">
                <a:latin typeface="Arial"/>
                <a:cs typeface="Arial"/>
              </a:rPr>
              <a:t>de</a:t>
            </a:r>
            <a:r>
              <a:rPr sz="950" b="1" spc="-5" dirty="0">
                <a:latin typeface="Arial"/>
                <a:cs typeface="Arial"/>
              </a:rPr>
              <a:t> </a:t>
            </a:r>
            <a:r>
              <a:rPr sz="950" b="1" spc="-15" dirty="0">
                <a:latin typeface="Arial"/>
                <a:cs typeface="Arial"/>
              </a:rPr>
              <a:t>lenguaje</a:t>
            </a:r>
            <a:endParaRPr sz="950">
              <a:latin typeface="Arial"/>
              <a:cs typeface="Arial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9581278" y="4803430"/>
            <a:ext cx="127000" cy="8463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35" dirty="0">
                <a:latin typeface="Microsoft Sans Serif"/>
                <a:cs typeface="Microsoft Sans Serif"/>
              </a:rPr>
              <a:t>o</a:t>
            </a:r>
            <a:r>
              <a:rPr sz="450" spc="-10" dirty="0">
                <a:latin typeface="Microsoft Sans Serif"/>
                <a:cs typeface="Microsoft Sans Serif"/>
              </a:rPr>
              <a:t>r</a:t>
            </a:r>
            <a:r>
              <a:rPr sz="450" spc="-5" dirty="0">
                <a:latin typeface="Microsoft Sans Serif"/>
                <a:cs typeface="Microsoft Sans Serif"/>
              </a:rPr>
              <a:t>a</a:t>
            </a:r>
            <a:r>
              <a:rPr sz="450" spc="10" dirty="0">
                <a:latin typeface="Microsoft Sans Serif"/>
                <a:cs typeface="Microsoft Sans Serif"/>
              </a:rPr>
              <a:t>l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9581278" y="4994455"/>
            <a:ext cx="286385" cy="10528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dirty="0">
                <a:latin typeface="Microsoft Sans Serif"/>
                <a:cs typeface="Microsoft Sans Serif"/>
              </a:rPr>
              <a:t>escrito</a:t>
            </a:r>
            <a:endParaRPr sz="450">
              <a:latin typeface="Microsoft Sans Serif"/>
              <a:cs typeface="Microsoft Sans Serif"/>
            </a:endParaRPr>
          </a:p>
          <a:p>
            <a:pPr marL="12700" marR="5080">
              <a:lnSpc>
                <a:spcPct val="278600"/>
              </a:lnSpc>
            </a:pPr>
            <a:r>
              <a:rPr sz="450" spc="-5" dirty="0">
                <a:latin typeface="Microsoft Sans Serif"/>
                <a:cs typeface="Microsoft Sans Serif"/>
              </a:rPr>
              <a:t>visual </a:t>
            </a:r>
            <a:r>
              <a:rPr sz="450" dirty="0">
                <a:latin typeface="Microsoft Sans Serif"/>
                <a:cs typeface="Microsoft Sans Serif"/>
              </a:rPr>
              <a:t> </a:t>
            </a:r>
            <a:r>
              <a:rPr sz="450" spc="-5" dirty="0">
                <a:latin typeface="Microsoft Sans Serif"/>
                <a:cs typeface="Microsoft Sans Serif"/>
              </a:rPr>
              <a:t>a</a:t>
            </a:r>
            <a:r>
              <a:rPr sz="450" spc="-10" dirty="0">
                <a:latin typeface="Microsoft Sans Serif"/>
                <a:cs typeface="Microsoft Sans Serif"/>
              </a:rPr>
              <a:t>r</a:t>
            </a:r>
            <a:r>
              <a:rPr sz="450" spc="15" dirty="0">
                <a:latin typeface="Microsoft Sans Serif"/>
                <a:cs typeface="Microsoft Sans Serif"/>
              </a:rPr>
              <a:t>t</a:t>
            </a:r>
            <a:r>
              <a:rPr sz="450" spc="5" dirty="0">
                <a:latin typeface="Microsoft Sans Serif"/>
                <a:cs typeface="Microsoft Sans Serif"/>
              </a:rPr>
              <a:t>i</a:t>
            </a:r>
            <a:r>
              <a:rPr sz="450" spc="-10" dirty="0">
                <a:latin typeface="Microsoft Sans Serif"/>
                <a:cs typeface="Microsoft Sans Serif"/>
              </a:rPr>
              <a:t>c</a:t>
            </a:r>
            <a:r>
              <a:rPr sz="450" dirty="0">
                <a:latin typeface="Microsoft Sans Serif"/>
                <a:cs typeface="Microsoft Sans Serif"/>
              </a:rPr>
              <a:t>u</a:t>
            </a:r>
            <a:r>
              <a:rPr sz="450" spc="5" dirty="0">
                <a:latin typeface="Microsoft Sans Serif"/>
                <a:cs typeface="Microsoft Sans Serif"/>
              </a:rPr>
              <a:t>l</a:t>
            </a:r>
            <a:r>
              <a:rPr sz="450" spc="-5" dirty="0">
                <a:latin typeface="Microsoft Sans Serif"/>
                <a:cs typeface="Microsoft Sans Serif"/>
              </a:rPr>
              <a:t>a</a:t>
            </a:r>
            <a:r>
              <a:rPr sz="450" spc="35" dirty="0">
                <a:latin typeface="Microsoft Sans Serif"/>
                <a:cs typeface="Microsoft Sans Serif"/>
              </a:rPr>
              <a:t>d</a:t>
            </a:r>
            <a:r>
              <a:rPr sz="450" spc="15" dirty="0">
                <a:latin typeface="Microsoft Sans Serif"/>
                <a:cs typeface="Microsoft Sans Serif"/>
              </a:rPr>
              <a:t>o  </a:t>
            </a:r>
            <a:r>
              <a:rPr sz="450" spc="5" dirty="0">
                <a:latin typeface="Microsoft Sans Serif"/>
                <a:cs typeface="Microsoft Sans Serif"/>
              </a:rPr>
              <a:t>textual </a:t>
            </a:r>
            <a:r>
              <a:rPr sz="450" spc="10" dirty="0">
                <a:latin typeface="Microsoft Sans Serif"/>
                <a:cs typeface="Microsoft Sans Serif"/>
              </a:rPr>
              <a:t> </a:t>
            </a:r>
            <a:r>
              <a:rPr sz="450" spc="5" dirty="0">
                <a:latin typeface="Microsoft Sans Serif"/>
                <a:cs typeface="Microsoft Sans Serif"/>
              </a:rPr>
              <a:t>gestual </a:t>
            </a:r>
            <a:r>
              <a:rPr sz="450" spc="10" dirty="0">
                <a:latin typeface="Microsoft Sans Serif"/>
                <a:cs typeface="Microsoft Sans Serif"/>
              </a:rPr>
              <a:t> </a:t>
            </a:r>
            <a:r>
              <a:rPr sz="450" dirty="0">
                <a:latin typeface="Microsoft Sans Serif"/>
                <a:cs typeface="Microsoft Sans Serif"/>
              </a:rPr>
              <a:t>virtual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9581278" y="6140605"/>
            <a:ext cx="304800" cy="8463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15" dirty="0">
                <a:latin typeface="Microsoft Sans Serif"/>
                <a:cs typeface="Microsoft Sans Serif"/>
              </a:rPr>
              <a:t>t</a:t>
            </a:r>
            <a:r>
              <a:rPr sz="450" spc="-10" dirty="0">
                <a:latin typeface="Microsoft Sans Serif"/>
                <a:cs typeface="Microsoft Sans Serif"/>
              </a:rPr>
              <a:t>r</a:t>
            </a:r>
            <a:r>
              <a:rPr sz="450" spc="-5" dirty="0">
                <a:latin typeface="Microsoft Sans Serif"/>
                <a:cs typeface="Microsoft Sans Serif"/>
              </a:rPr>
              <a:t>a</a:t>
            </a:r>
            <a:r>
              <a:rPr sz="450" dirty="0">
                <a:latin typeface="Microsoft Sans Serif"/>
                <a:cs typeface="Microsoft Sans Serif"/>
              </a:rPr>
              <a:t>n</a:t>
            </a:r>
            <a:r>
              <a:rPr sz="450" spc="-10" dirty="0">
                <a:latin typeface="Microsoft Sans Serif"/>
                <a:cs typeface="Microsoft Sans Serif"/>
              </a:rPr>
              <a:t>scr</a:t>
            </a:r>
            <a:r>
              <a:rPr sz="450" spc="5" dirty="0">
                <a:latin typeface="Microsoft Sans Serif"/>
                <a:cs typeface="Microsoft Sans Serif"/>
              </a:rPr>
              <a:t>i</a:t>
            </a:r>
            <a:r>
              <a:rPr sz="450" spc="35" dirty="0">
                <a:latin typeface="Microsoft Sans Serif"/>
                <a:cs typeface="Microsoft Sans Serif"/>
              </a:rPr>
              <a:t>p</a:t>
            </a:r>
            <a:r>
              <a:rPr sz="450" spc="15" dirty="0">
                <a:latin typeface="Microsoft Sans Serif"/>
                <a:cs typeface="Microsoft Sans Serif"/>
              </a:rPr>
              <a:t>t</a:t>
            </a:r>
            <a:r>
              <a:rPr sz="450" spc="25" dirty="0">
                <a:latin typeface="Microsoft Sans Serif"/>
                <a:cs typeface="Microsoft Sans Serif"/>
              </a:rPr>
              <a:t>o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6529719" y="6752538"/>
            <a:ext cx="2511425" cy="69596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786255">
              <a:lnSpc>
                <a:spcPct val="100000"/>
              </a:lnSpc>
              <a:spcBef>
                <a:spcPts val="120"/>
              </a:spcBef>
            </a:pPr>
            <a:r>
              <a:rPr sz="450" spc="5" dirty="0">
                <a:latin typeface="Microsoft Sans Serif"/>
                <a:cs typeface="Microsoft Sans Serif"/>
              </a:rPr>
              <a:t>comunicación</a:t>
            </a:r>
            <a:endParaRPr sz="450">
              <a:latin typeface="Microsoft Sans Serif"/>
              <a:cs typeface="Microsoft Sans Serif"/>
            </a:endParaRPr>
          </a:p>
          <a:p>
            <a:pPr marL="1786255" marR="5080">
              <a:lnSpc>
                <a:spcPct val="278500"/>
              </a:lnSpc>
            </a:pPr>
            <a:r>
              <a:rPr sz="450" spc="5" dirty="0">
                <a:latin typeface="Microsoft Sans Serif"/>
                <a:cs typeface="Microsoft Sans Serif"/>
              </a:rPr>
              <a:t>trasmisión </a:t>
            </a:r>
            <a:r>
              <a:rPr sz="450" spc="20" dirty="0">
                <a:latin typeface="Microsoft Sans Serif"/>
                <a:cs typeface="Microsoft Sans Serif"/>
              </a:rPr>
              <a:t>de </a:t>
            </a:r>
            <a:r>
              <a:rPr sz="450" spc="10" dirty="0">
                <a:latin typeface="Microsoft Sans Serif"/>
                <a:cs typeface="Microsoft Sans Serif"/>
              </a:rPr>
              <a:t>información </a:t>
            </a:r>
            <a:r>
              <a:rPr sz="450" spc="15" dirty="0">
                <a:latin typeface="Microsoft Sans Serif"/>
                <a:cs typeface="Microsoft Sans Serif"/>
              </a:rPr>
              <a:t> </a:t>
            </a:r>
            <a:r>
              <a:rPr sz="450" spc="5" dirty="0">
                <a:latin typeface="Microsoft Sans Serif"/>
                <a:cs typeface="Microsoft Sans Serif"/>
              </a:rPr>
              <a:t>representacion</a:t>
            </a:r>
            <a:r>
              <a:rPr sz="450" spc="-10" dirty="0">
                <a:latin typeface="Microsoft Sans Serif"/>
                <a:cs typeface="Microsoft Sans Serif"/>
              </a:rPr>
              <a:t> </a:t>
            </a:r>
            <a:r>
              <a:rPr sz="450" spc="20" dirty="0">
                <a:latin typeface="Microsoft Sans Serif"/>
                <a:cs typeface="Microsoft Sans Serif"/>
              </a:rPr>
              <a:t>de</a:t>
            </a:r>
            <a:r>
              <a:rPr sz="450" spc="-5" dirty="0">
                <a:latin typeface="Microsoft Sans Serif"/>
                <a:cs typeface="Microsoft Sans Serif"/>
              </a:rPr>
              <a:t> </a:t>
            </a:r>
            <a:r>
              <a:rPr sz="450" spc="5" dirty="0">
                <a:latin typeface="Microsoft Sans Serif"/>
                <a:cs typeface="Microsoft Sans Serif"/>
              </a:rPr>
              <a:t>realidad</a:t>
            </a:r>
            <a:endParaRPr sz="4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650" b="1" spc="5" dirty="0">
                <a:latin typeface="Arial"/>
                <a:cs typeface="Arial"/>
              </a:rPr>
              <a:t>metas</a:t>
            </a:r>
            <a:r>
              <a:rPr sz="650" b="1" spc="15" dirty="0">
                <a:latin typeface="Arial"/>
                <a:cs typeface="Arial"/>
              </a:rPr>
              <a:t> </a:t>
            </a:r>
            <a:r>
              <a:rPr sz="650" b="1" spc="30" dirty="0">
                <a:latin typeface="Arial"/>
                <a:cs typeface="Arial"/>
              </a:rPr>
              <a:t>de</a:t>
            </a:r>
            <a:r>
              <a:rPr sz="650" b="1" spc="35" dirty="0">
                <a:latin typeface="Arial"/>
                <a:cs typeface="Arial"/>
              </a:rPr>
              <a:t> </a:t>
            </a:r>
            <a:r>
              <a:rPr sz="650" b="1" dirty="0">
                <a:latin typeface="Arial"/>
                <a:cs typeface="Arial"/>
              </a:rPr>
              <a:t>la</a:t>
            </a:r>
            <a:r>
              <a:rPr sz="650" b="1" spc="25" dirty="0">
                <a:latin typeface="Arial"/>
                <a:cs typeface="Arial"/>
              </a:rPr>
              <a:t> </a:t>
            </a:r>
            <a:r>
              <a:rPr sz="650" b="1" spc="5" dirty="0">
                <a:latin typeface="Arial"/>
                <a:cs typeface="Arial"/>
              </a:rPr>
              <a:t>formación</a:t>
            </a:r>
            <a:r>
              <a:rPr sz="650" b="1" spc="35" dirty="0">
                <a:latin typeface="Arial"/>
                <a:cs typeface="Arial"/>
              </a:rPr>
              <a:t> </a:t>
            </a:r>
            <a:r>
              <a:rPr sz="650" b="1" spc="20" dirty="0">
                <a:latin typeface="Arial"/>
                <a:cs typeface="Arial"/>
              </a:rPr>
              <a:t>del</a:t>
            </a:r>
            <a:r>
              <a:rPr sz="650" b="1" spc="30" dirty="0">
                <a:latin typeface="Arial"/>
                <a:cs typeface="Arial"/>
              </a:rPr>
              <a:t> </a:t>
            </a:r>
            <a:r>
              <a:rPr sz="650" b="1" spc="10" dirty="0">
                <a:latin typeface="Arial"/>
                <a:cs typeface="Arial"/>
              </a:rPr>
              <a:t>lenguaje</a:t>
            </a:r>
            <a:endParaRPr sz="6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163</Words>
  <Application>Microsoft Office PowerPoint</Application>
  <PresentationFormat>Personalizado</PresentationFormat>
  <Paragraphs>39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Microsoft Sans Serif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2022-10-16T19:28:25Z</dcterms:created>
  <dcterms:modified xsi:type="dcterms:W3CDTF">2022-10-16T19:28:28Z</dcterms:modified>
</cp:coreProperties>
</file>