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2801600" cy="7772400"/>
  <p:notesSz cx="128016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1518" y="4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409444"/>
            <a:ext cx="1088136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4352544"/>
            <a:ext cx="896112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1787652"/>
            <a:ext cx="5568696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1787652"/>
            <a:ext cx="5568696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080" y="310896"/>
            <a:ext cx="1152144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080" y="1787652"/>
            <a:ext cx="1152144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7228332"/>
            <a:ext cx="409651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7228332"/>
            <a:ext cx="294436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7228332"/>
            <a:ext cx="294436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7434" y="431738"/>
            <a:ext cx="7447611" cy="709901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864406" y="5296674"/>
            <a:ext cx="50292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spc="-90" dirty="0">
                <a:latin typeface="Microsoft Sans Serif"/>
                <a:cs typeface="Microsoft Sans Serif"/>
              </a:rPr>
              <a:t>S</a:t>
            </a:r>
            <a:r>
              <a:rPr sz="700" spc="45" dirty="0">
                <a:latin typeface="Microsoft Sans Serif"/>
                <a:cs typeface="Microsoft Sans Serif"/>
              </a:rPr>
              <a:t>O</a:t>
            </a:r>
            <a:r>
              <a:rPr sz="700" spc="-55" dirty="0">
                <a:latin typeface="Microsoft Sans Serif"/>
                <a:cs typeface="Microsoft Sans Serif"/>
              </a:rPr>
              <a:t>F</a:t>
            </a:r>
            <a:r>
              <a:rPr sz="700" spc="-25" dirty="0">
                <a:latin typeface="Microsoft Sans Serif"/>
                <a:cs typeface="Microsoft Sans Serif"/>
              </a:rPr>
              <a:t>T</a:t>
            </a:r>
            <a:r>
              <a:rPr sz="700" spc="15" dirty="0">
                <a:latin typeface="Microsoft Sans Serif"/>
                <a:cs typeface="Microsoft Sans Serif"/>
              </a:rPr>
              <a:t>WA</a:t>
            </a:r>
            <a:r>
              <a:rPr sz="700" spc="-105" dirty="0">
                <a:latin typeface="Microsoft Sans Serif"/>
                <a:cs typeface="Microsoft Sans Serif"/>
              </a:rPr>
              <a:t>R</a:t>
            </a:r>
            <a:r>
              <a:rPr sz="700" spc="-50" dirty="0">
                <a:latin typeface="Microsoft Sans Serif"/>
                <a:cs typeface="Microsoft Sans Serif"/>
              </a:rPr>
              <a:t>E</a:t>
            </a:r>
            <a:endParaRPr sz="7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9543" y="1480022"/>
            <a:ext cx="1195070" cy="7391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spc="-15" dirty="0">
                <a:latin typeface="Microsoft Sans Serif"/>
                <a:cs typeface="Microsoft Sans Serif"/>
              </a:rPr>
              <a:t>SISTEMAS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OPERATIVOS:Un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sistema</a:t>
            </a:r>
            <a:endParaRPr sz="5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00" spc="10" dirty="0">
                <a:latin typeface="Microsoft Sans Serif"/>
                <a:cs typeface="Microsoft Sans Serif"/>
              </a:rPr>
              <a:t>operativo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(SO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o,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spc="15" dirty="0">
                <a:latin typeface="Microsoft Sans Serif"/>
                <a:cs typeface="Microsoft Sans Serif"/>
              </a:rPr>
              <a:t>frecuentemente,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OS</a:t>
            </a:r>
            <a:endParaRPr sz="500">
              <a:latin typeface="Microsoft Sans Serif"/>
              <a:cs typeface="Microsoft Sans Serif"/>
            </a:endParaRPr>
          </a:p>
          <a:p>
            <a:pPr marL="12700" marR="5080">
              <a:lnSpc>
                <a:spcPct val="104099"/>
              </a:lnSpc>
            </a:pPr>
            <a:r>
              <a:rPr sz="500" spc="70" dirty="0">
                <a:latin typeface="Microsoft Sans Serif"/>
                <a:cs typeface="Microsoft Sans Serif"/>
              </a:rPr>
              <a:t>—del </a:t>
            </a:r>
            <a:r>
              <a:rPr sz="500" spc="15" dirty="0">
                <a:latin typeface="Microsoft Sans Serif"/>
                <a:cs typeface="Microsoft Sans Serif"/>
              </a:rPr>
              <a:t>inglés operating </a:t>
            </a:r>
            <a:r>
              <a:rPr sz="500" spc="20" dirty="0">
                <a:latin typeface="Microsoft Sans Serif"/>
                <a:cs typeface="Microsoft Sans Serif"/>
              </a:rPr>
              <a:t>system—) </a:t>
            </a:r>
            <a:r>
              <a:rPr sz="500" spc="-10" dirty="0">
                <a:latin typeface="Microsoft Sans Serif"/>
                <a:cs typeface="Microsoft Sans Serif"/>
              </a:rPr>
              <a:t>es </a:t>
            </a:r>
            <a:r>
              <a:rPr sz="500" spc="10" dirty="0">
                <a:latin typeface="Microsoft Sans Serif"/>
                <a:cs typeface="Microsoft Sans Serif"/>
              </a:rPr>
              <a:t>un </a:t>
            </a:r>
            <a:r>
              <a:rPr sz="500" spc="1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programa </a:t>
            </a:r>
            <a:r>
              <a:rPr sz="500" spc="25" dirty="0">
                <a:latin typeface="Microsoft Sans Serif"/>
                <a:cs typeface="Microsoft Sans Serif"/>
              </a:rPr>
              <a:t>o </a:t>
            </a:r>
            <a:r>
              <a:rPr sz="500" spc="15" dirty="0">
                <a:latin typeface="Microsoft Sans Serif"/>
                <a:cs typeface="Microsoft Sans Serif"/>
              </a:rPr>
              <a:t>conjunto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5" dirty="0">
                <a:latin typeface="Microsoft Sans Serif"/>
                <a:cs typeface="Microsoft Sans Serif"/>
              </a:rPr>
              <a:t>programas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3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un </a:t>
            </a:r>
            <a:r>
              <a:rPr sz="500" spc="-5" dirty="0">
                <a:latin typeface="Microsoft Sans Serif"/>
                <a:cs typeface="Microsoft Sans Serif"/>
              </a:rPr>
              <a:t>sistema </a:t>
            </a:r>
            <a:r>
              <a:rPr sz="500" spc="10" dirty="0">
                <a:latin typeface="Microsoft Sans Serif"/>
                <a:cs typeface="Microsoft Sans Serif"/>
              </a:rPr>
              <a:t>informático </a:t>
            </a:r>
            <a:r>
              <a:rPr sz="500" spc="20" dirty="0">
                <a:latin typeface="Microsoft Sans Serif"/>
                <a:cs typeface="Microsoft Sans Serif"/>
              </a:rPr>
              <a:t>que </a:t>
            </a:r>
            <a:r>
              <a:rPr sz="500" spc="10" dirty="0">
                <a:latin typeface="Microsoft Sans Serif"/>
                <a:cs typeface="Microsoft Sans Serif"/>
              </a:rPr>
              <a:t>gestiona </a:t>
            </a:r>
            <a:r>
              <a:rPr sz="500" dirty="0">
                <a:latin typeface="Microsoft Sans Serif"/>
                <a:cs typeface="Microsoft Sans Serif"/>
              </a:rPr>
              <a:t>los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recursos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5" dirty="0">
                <a:latin typeface="Microsoft Sans Serif"/>
                <a:cs typeface="Microsoft Sans Serif"/>
              </a:rPr>
              <a:t>hardware </a:t>
            </a:r>
            <a:r>
              <a:rPr sz="500" spc="-5" dirty="0">
                <a:latin typeface="Microsoft Sans Serif"/>
                <a:cs typeface="Microsoft Sans Serif"/>
              </a:rPr>
              <a:t>y </a:t>
            </a:r>
            <a:r>
              <a:rPr sz="500" spc="10" dirty="0">
                <a:latin typeface="Microsoft Sans Serif"/>
                <a:cs typeface="Microsoft Sans Serif"/>
              </a:rPr>
              <a:t>provee </a:t>
            </a:r>
            <a:r>
              <a:rPr sz="500" spc="-5" dirty="0">
                <a:latin typeface="Microsoft Sans Serif"/>
                <a:cs typeface="Microsoft Sans Serif"/>
              </a:rPr>
              <a:t>servicios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a </a:t>
            </a:r>
            <a:r>
              <a:rPr sz="500" dirty="0">
                <a:latin typeface="Microsoft Sans Serif"/>
                <a:cs typeface="Microsoft Sans Serif"/>
              </a:rPr>
              <a:t>los </a:t>
            </a:r>
            <a:r>
              <a:rPr sz="500" spc="5" dirty="0">
                <a:latin typeface="Microsoft Sans Serif"/>
                <a:cs typeface="Microsoft Sans Serif"/>
              </a:rPr>
              <a:t>programas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10" dirty="0">
                <a:latin typeface="Microsoft Sans Serif"/>
                <a:cs typeface="Microsoft Sans Serif"/>
              </a:rPr>
              <a:t>aplicación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30" dirty="0">
                <a:latin typeface="Microsoft Sans Serif"/>
                <a:cs typeface="Microsoft Sans Serif"/>
              </a:rPr>
              <a:t> </a:t>
            </a:r>
            <a:r>
              <a:rPr sz="500" spc="5" dirty="0">
                <a:latin typeface="Microsoft Sans Serif"/>
                <a:cs typeface="Microsoft Sans Serif"/>
              </a:rPr>
              <a:t>software, </a:t>
            </a:r>
            <a:r>
              <a:rPr sz="500" spc="10" dirty="0">
                <a:latin typeface="Microsoft Sans Serif"/>
                <a:cs typeface="Microsoft Sans Serif"/>
              </a:rPr>
              <a:t>ejecutándose en </a:t>
            </a:r>
            <a:r>
              <a:rPr sz="500" spc="25" dirty="0">
                <a:latin typeface="Microsoft Sans Serif"/>
                <a:cs typeface="Microsoft Sans Serif"/>
              </a:rPr>
              <a:t>modo </a:t>
            </a:r>
            <a:r>
              <a:rPr sz="500" spc="30" dirty="0">
                <a:latin typeface="Microsoft Sans Serif"/>
                <a:cs typeface="Microsoft Sans Serif"/>
              </a:rPr>
              <a:t> </a:t>
            </a:r>
            <a:r>
              <a:rPr sz="500" spc="20" dirty="0">
                <a:latin typeface="Microsoft Sans Serif"/>
                <a:cs typeface="Microsoft Sans Serif"/>
              </a:rPr>
              <a:t>privilegiado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respecto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de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los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restantes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89210" y="246345"/>
            <a:ext cx="977900" cy="3398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0" dirty="0">
                <a:latin typeface="Microsoft Sans Serif"/>
                <a:cs typeface="Microsoft Sans Serif"/>
              </a:rPr>
              <a:t>OS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X:macOS,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anteriormente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denominado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OS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X 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 </a:t>
            </a:r>
            <a:r>
              <a:rPr sz="350" spc="-5" dirty="0">
                <a:latin typeface="Microsoft Sans Serif"/>
                <a:cs typeface="Microsoft Sans Serif"/>
              </a:rPr>
              <a:t>inicialmente </a:t>
            </a:r>
            <a:r>
              <a:rPr sz="350" spc="5" dirty="0">
                <a:latin typeface="Microsoft Sans Serif"/>
                <a:cs typeface="Microsoft Sans Serif"/>
              </a:rPr>
              <a:t>Mac </a:t>
            </a:r>
            <a:r>
              <a:rPr sz="350" spc="-10" dirty="0">
                <a:latin typeface="Microsoft Sans Serif"/>
                <a:cs typeface="Microsoft Sans Serif"/>
              </a:rPr>
              <a:t>OS </a:t>
            </a:r>
            <a:r>
              <a:rPr sz="350" spc="-15" dirty="0">
                <a:latin typeface="Microsoft Sans Serif"/>
                <a:cs typeface="Microsoft Sans Serif"/>
              </a:rPr>
              <a:t>X,</a:t>
            </a:r>
            <a:r>
              <a:rPr sz="350" spc="6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5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entorno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operativo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basado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Unix,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desarrollado,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comercializado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vendido </a:t>
            </a:r>
            <a:r>
              <a:rPr sz="350" spc="10" dirty="0">
                <a:latin typeface="Microsoft Sans Serif"/>
                <a:cs typeface="Microsoft Sans Serif"/>
              </a:rPr>
              <a:t>por Apple </a:t>
            </a:r>
            <a:r>
              <a:rPr sz="350" spc="-15" dirty="0">
                <a:latin typeface="Microsoft Sans Serif"/>
                <a:cs typeface="Microsoft Sans Serif"/>
              </a:rPr>
              <a:t>Inc.</a:t>
            </a:r>
            <a:r>
              <a:rPr sz="350" spc="-10" dirty="0">
                <a:latin typeface="Microsoft Sans Serif"/>
                <a:cs typeface="Microsoft Sans Serif"/>
              </a:rPr>
              <a:t> Está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incluido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su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gama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computadoras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Macintosh desde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año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2002.</a:t>
            </a:r>
            <a:endParaRPr sz="35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81938" y="393530"/>
            <a:ext cx="68966" cy="6896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644382" y="665628"/>
            <a:ext cx="1021080" cy="4654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0" dirty="0">
                <a:latin typeface="Microsoft Sans Serif"/>
                <a:cs typeface="Microsoft Sans Serif"/>
              </a:rPr>
              <a:t>MICROSOFT WINDOWS:Pero</a:t>
            </a:r>
            <a:r>
              <a:rPr sz="350" spc="-5" dirty="0">
                <a:latin typeface="Microsoft Sans Serif"/>
                <a:cs typeface="Microsoft Sans Serif"/>
              </a:rPr>
              <a:t> éste sufrió </a:t>
            </a:r>
            <a:r>
              <a:rPr sz="350" dirty="0">
                <a:latin typeface="Microsoft Sans Serif"/>
                <a:cs typeface="Microsoft Sans Serif"/>
              </a:rPr>
              <a:t> problemas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compatibilidad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con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hardware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software </a:t>
            </a:r>
            <a:r>
              <a:rPr sz="350" spc="-10" dirty="0">
                <a:latin typeface="Microsoft Sans Serif"/>
                <a:cs typeface="Microsoft Sans Serif"/>
              </a:rPr>
              <a:t>existentes.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A </a:t>
            </a:r>
            <a:r>
              <a:rPr sz="350" spc="-5" dirty="0">
                <a:latin typeface="Microsoft Sans Serif"/>
                <a:cs typeface="Microsoft Sans Serif"/>
              </a:rPr>
              <a:t>diferencia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Windows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3.1, </a:t>
            </a:r>
            <a:r>
              <a:rPr sz="350" dirty="0">
                <a:latin typeface="Microsoft Sans Serif"/>
                <a:cs typeface="Microsoft Sans Serif"/>
              </a:rPr>
              <a:t> que </a:t>
            </a:r>
            <a:r>
              <a:rPr sz="350" spc="-10" dirty="0">
                <a:latin typeface="Microsoft Sans Serif"/>
                <a:cs typeface="Microsoft Sans Serif"/>
              </a:rPr>
              <a:t>era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interfaz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gráfica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corría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sobre</a:t>
            </a:r>
            <a:endParaRPr sz="350">
              <a:latin typeface="Microsoft Sans Serif"/>
              <a:cs typeface="Microsoft Sans Serif"/>
            </a:endParaRPr>
          </a:p>
          <a:p>
            <a:pPr marL="12700" marR="52705">
              <a:lnSpc>
                <a:spcPct val="103400"/>
              </a:lnSpc>
            </a:pPr>
            <a:r>
              <a:rPr sz="350" spc="-5" dirty="0">
                <a:latin typeface="Microsoft Sans Serif"/>
                <a:cs typeface="Microsoft Sans Serif"/>
              </a:rPr>
              <a:t>MS-DOS,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Windows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NT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sistema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operativo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sí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solo.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NT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necesita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386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con </a:t>
            </a:r>
            <a:r>
              <a:rPr sz="350" spc="-5" dirty="0">
                <a:latin typeface="Microsoft Sans Serif"/>
                <a:cs typeface="Microsoft Sans Serif"/>
              </a:rPr>
              <a:t>al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menos </a:t>
            </a:r>
            <a:r>
              <a:rPr sz="350" dirty="0">
                <a:latin typeface="Microsoft Sans Serif"/>
                <a:cs typeface="Microsoft Sans Serif"/>
              </a:rPr>
              <a:t> 12MB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RAM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disco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duro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75MB.9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dic.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2011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82313" y="1195224"/>
            <a:ext cx="983615" cy="4654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GNU/LINUX:Esta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narración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audio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fue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creada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6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partir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10" dirty="0">
                <a:latin typeface="Microsoft Sans Serif"/>
                <a:cs typeface="Microsoft Sans Serif"/>
              </a:rPr>
              <a:t>una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versión específica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este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artículo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no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refleja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las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posibles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ediciones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subsiguientes.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GNU/Linux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5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uno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los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términos</a:t>
            </a:r>
            <a:r>
              <a:rPr sz="350" dirty="0">
                <a:latin typeface="Microsoft Sans Serif"/>
                <a:cs typeface="Microsoft Sans Serif"/>
              </a:rPr>
              <a:t> empleados </a:t>
            </a:r>
            <a:r>
              <a:rPr sz="350" spc="-5" dirty="0">
                <a:latin typeface="Microsoft Sans Serif"/>
                <a:cs typeface="Microsoft Sans Serif"/>
              </a:rPr>
              <a:t>para </a:t>
            </a:r>
            <a:r>
              <a:rPr sz="350" spc="-10" dirty="0">
                <a:latin typeface="Microsoft Sans Serif"/>
                <a:cs typeface="Microsoft Sans Serif"/>
              </a:rPr>
              <a:t>referirse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-10" dirty="0">
                <a:latin typeface="Microsoft Sans Serif"/>
                <a:cs typeface="Microsoft Sans Serif"/>
              </a:rPr>
              <a:t> la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combinación </a:t>
            </a:r>
            <a:r>
              <a:rPr sz="350" spc="5" dirty="0">
                <a:latin typeface="Microsoft Sans Serif"/>
                <a:cs typeface="Microsoft Sans Serif"/>
              </a:rPr>
              <a:t>del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núcleo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kernel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libre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similar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a </a:t>
            </a:r>
            <a:r>
              <a:rPr sz="350" spc="-10" dirty="0">
                <a:latin typeface="Microsoft Sans Serif"/>
                <a:cs typeface="Microsoft Sans Serif"/>
              </a:rPr>
              <a:t> Unix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denominado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Linux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con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sistema </a:t>
            </a:r>
            <a:r>
              <a:rPr sz="350" dirty="0">
                <a:latin typeface="Microsoft Sans Serif"/>
                <a:cs typeface="Microsoft Sans Serif"/>
              </a:rPr>
              <a:t> operativo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GNU.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85762" y="1724888"/>
            <a:ext cx="979169" cy="4108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0" dirty="0">
                <a:latin typeface="Microsoft Sans Serif"/>
                <a:cs typeface="Microsoft Sans Serif"/>
              </a:rPr>
              <a:t>UNIX:es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sistema </a:t>
            </a:r>
            <a:r>
              <a:rPr sz="350" dirty="0">
                <a:latin typeface="Microsoft Sans Serif"/>
                <a:cs typeface="Microsoft Sans Serif"/>
              </a:rPr>
              <a:t>operativo </a:t>
            </a:r>
            <a:r>
              <a:rPr sz="350" spc="5" dirty="0">
                <a:latin typeface="Microsoft Sans Serif"/>
                <a:cs typeface="Microsoft Sans Serif"/>
              </a:rPr>
              <a:t>portable,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multitarea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multiusuario;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desarrollado,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 </a:t>
            </a:r>
            <a:r>
              <a:rPr sz="350" dirty="0">
                <a:latin typeface="Microsoft Sans Serif"/>
                <a:cs typeface="Microsoft Sans Serif"/>
              </a:rPr>
              <a:t> principio,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1969,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grupo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empleados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los</a:t>
            </a:r>
            <a:r>
              <a:rPr sz="350" dirty="0">
                <a:latin typeface="Microsoft Sans Serif"/>
                <a:cs typeface="Microsoft Sans Serif"/>
              </a:rPr>
              <a:t> laboratorios </a:t>
            </a:r>
            <a:r>
              <a:rPr sz="350" spc="-10" dirty="0">
                <a:latin typeface="Microsoft Sans Serif"/>
                <a:cs typeface="Microsoft Sans Serif"/>
              </a:rPr>
              <a:t>Bell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20" dirty="0">
                <a:latin typeface="Microsoft Sans Serif"/>
                <a:cs typeface="Microsoft Sans Serif"/>
              </a:rPr>
              <a:t>AT&amp;T,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entre los</a:t>
            </a:r>
            <a:r>
              <a:rPr sz="350" dirty="0">
                <a:latin typeface="Microsoft Sans Serif"/>
                <a:cs typeface="Microsoft Sans Serif"/>
              </a:rPr>
              <a:t> que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figuran </a:t>
            </a:r>
            <a:r>
              <a:rPr sz="350" spc="-10" dirty="0">
                <a:latin typeface="Microsoft Sans Serif"/>
                <a:cs typeface="Microsoft Sans Serif"/>
              </a:rPr>
              <a:t>Dennis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Ritchie,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Ken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Thompson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 Douglas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McIlroy.</a:t>
            </a:r>
            <a:endParaRPr sz="3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350" spc="-10" dirty="0">
                <a:latin typeface="Microsoft Sans Serif"/>
                <a:cs typeface="Microsoft Sans Serif"/>
              </a:rPr>
              <a:t>Unix</a:t>
            </a:r>
            <a:r>
              <a:rPr sz="350" dirty="0">
                <a:latin typeface="Microsoft Sans Serif"/>
                <a:cs typeface="Microsoft Sans Serif"/>
              </a:rPr>
              <a:t> -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Wikipedia,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enciclopedia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libre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68520" y="2199344"/>
            <a:ext cx="996950" cy="4108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5" dirty="0">
                <a:latin typeface="Microsoft Sans Serif"/>
                <a:cs typeface="Microsoft Sans Serif"/>
              </a:rPr>
              <a:t>SOLARIS:Solaris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sistema </a:t>
            </a:r>
            <a:r>
              <a:rPr sz="350" dirty="0">
                <a:latin typeface="Microsoft Sans Serif"/>
                <a:cs typeface="Microsoft Sans Serif"/>
              </a:rPr>
              <a:t>operativo </a:t>
            </a:r>
            <a:r>
              <a:rPr sz="350" spc="10" dirty="0">
                <a:latin typeface="Microsoft Sans Serif"/>
                <a:cs typeface="Microsoft Sans Serif"/>
              </a:rPr>
              <a:t>de tipo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Unix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desarrollado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1992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inicialmente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Sun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Microsystems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actualmente </a:t>
            </a:r>
            <a:r>
              <a:rPr sz="350" spc="5" dirty="0">
                <a:latin typeface="Microsoft Sans Serif"/>
                <a:cs typeface="Microsoft Sans Serif"/>
              </a:rPr>
              <a:t>propiedad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Oracle </a:t>
            </a:r>
            <a:r>
              <a:rPr sz="350" spc="5" dirty="0">
                <a:latin typeface="Microsoft Sans Serif"/>
                <a:cs typeface="Microsoft Sans Serif"/>
              </a:rPr>
              <a:t>Corporation </a:t>
            </a:r>
            <a:r>
              <a:rPr sz="350" spc="-10" dirty="0">
                <a:latin typeface="Microsoft Sans Serif"/>
                <a:cs typeface="Microsoft Sans Serif"/>
              </a:rPr>
              <a:t>tras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adquisición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20" dirty="0">
                <a:latin typeface="Microsoft Sans Serif"/>
                <a:cs typeface="Microsoft Sans Serif"/>
              </a:rPr>
              <a:t>Sun 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 </a:t>
            </a:r>
            <a:r>
              <a:rPr sz="350" dirty="0">
                <a:latin typeface="Microsoft Sans Serif"/>
                <a:cs typeface="Microsoft Sans Serif"/>
              </a:rPr>
              <a:t>parte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esta. </a:t>
            </a:r>
            <a:r>
              <a:rPr sz="350" spc="-15" dirty="0">
                <a:latin typeface="Microsoft Sans Serif"/>
                <a:cs typeface="Microsoft Sans Serif"/>
              </a:rPr>
              <a:t>Sucesor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15" dirty="0">
                <a:latin typeface="Microsoft Sans Serif"/>
                <a:cs typeface="Microsoft Sans Serif"/>
              </a:rPr>
              <a:t>SunOS,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sistema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certificado</a:t>
            </a:r>
            <a:r>
              <a:rPr sz="350" spc="8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oficialmente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como  </a:t>
            </a:r>
            <a:r>
              <a:rPr sz="350" spc="-5" dirty="0">
                <a:latin typeface="Microsoft Sans Serif"/>
                <a:cs typeface="Microsoft Sans Serif"/>
              </a:rPr>
              <a:t>versión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UNIX.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75417" y="2673767"/>
            <a:ext cx="991869" cy="78867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0" dirty="0">
                <a:latin typeface="Microsoft Sans Serif"/>
                <a:cs typeface="Microsoft Sans Serif"/>
              </a:rPr>
              <a:t>OPEN BSD:OpenBSD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sistema </a:t>
            </a:r>
            <a:r>
              <a:rPr sz="350" dirty="0">
                <a:latin typeface="Microsoft Sans Serif"/>
                <a:cs typeface="Microsoft Sans Serif"/>
              </a:rPr>
              <a:t>operativo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libre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tipo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Unix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multiplataforma,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basado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4.4BSD.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25" dirty="0">
                <a:latin typeface="Microsoft Sans Serif"/>
                <a:cs typeface="Microsoft Sans Serif"/>
              </a:rPr>
              <a:t>Es</a:t>
            </a:r>
            <a:r>
              <a:rPr sz="350" spc="-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descendiente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NetBSD, </a:t>
            </a:r>
            <a:r>
              <a:rPr sz="350" dirty="0">
                <a:latin typeface="Microsoft Sans Serif"/>
                <a:cs typeface="Microsoft Sans Serif"/>
              </a:rPr>
              <a:t>con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foco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especial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seguridad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criptografía.</a:t>
            </a:r>
            <a:endParaRPr sz="3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600">
              <a:latin typeface="Microsoft Sans Serif"/>
              <a:cs typeface="Microsoft Sans Serif"/>
            </a:endParaRPr>
          </a:p>
          <a:p>
            <a:pPr marL="15875" marR="5080">
              <a:lnSpc>
                <a:spcPct val="106700"/>
              </a:lnSpc>
            </a:pPr>
            <a:r>
              <a:rPr sz="350" spc="-30" dirty="0">
                <a:latin typeface="Microsoft Sans Serif"/>
                <a:cs typeface="Microsoft Sans Serif"/>
              </a:rPr>
              <a:t>FRE</a:t>
            </a:r>
            <a:r>
              <a:rPr sz="350" spc="-2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BSD:FreeBSD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avanzado sistema </a:t>
            </a:r>
            <a:r>
              <a:rPr sz="350" dirty="0">
                <a:latin typeface="Microsoft Sans Serif"/>
                <a:cs typeface="Microsoft Sans Serif"/>
              </a:rPr>
              <a:t> operativo </a:t>
            </a:r>
            <a:r>
              <a:rPr sz="350" spc="-5" dirty="0">
                <a:latin typeface="Microsoft Sans Serif"/>
                <a:cs typeface="Microsoft Sans Serif"/>
              </a:rPr>
              <a:t>para arquitecturas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x86 </a:t>
            </a:r>
            <a:r>
              <a:rPr sz="350" dirty="0">
                <a:latin typeface="Microsoft Sans Serif"/>
                <a:cs typeface="Microsoft Sans Serif"/>
              </a:rPr>
              <a:t>compatibles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(incluyendo</a:t>
            </a:r>
            <a:r>
              <a:rPr sz="350" spc="-5" dirty="0">
                <a:latin typeface="Microsoft Sans Serif"/>
                <a:cs typeface="Microsoft Sans Serif"/>
              </a:rPr>
              <a:t> Pentium</a:t>
            </a:r>
            <a:r>
              <a:rPr sz="525" spc="-7" baseline="7936" dirty="0">
                <a:latin typeface="Microsoft Sans Serif"/>
                <a:cs typeface="Microsoft Sans Serif"/>
              </a:rPr>
              <a:t>®</a:t>
            </a:r>
            <a:r>
              <a:rPr sz="525" baseline="7936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spc="10" dirty="0">
                <a:latin typeface="Microsoft Sans Serif"/>
                <a:cs typeface="Microsoft Sans Serif"/>
              </a:rPr>
              <a:t>Athlon</a:t>
            </a:r>
            <a:r>
              <a:rPr sz="525" spc="15" baseline="7936" dirty="0">
                <a:latin typeface="Microsoft Sans Serif"/>
                <a:cs typeface="Microsoft Sans Serif"/>
              </a:rPr>
              <a:t>™</a:t>
            </a:r>
            <a:r>
              <a:rPr sz="350" spc="10" dirty="0">
                <a:latin typeface="Microsoft Sans Serif"/>
                <a:cs typeface="Microsoft Sans Serif"/>
              </a:rPr>
              <a:t>), </a:t>
            </a:r>
            <a:r>
              <a:rPr sz="350" dirty="0">
                <a:latin typeface="Microsoft Sans Serif"/>
                <a:cs typeface="Microsoft Sans Serif"/>
              </a:rPr>
              <a:t>amd64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compatibles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(incluyendo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Opteron</a:t>
            </a:r>
            <a:r>
              <a:rPr sz="525" spc="22" baseline="7936" dirty="0">
                <a:latin typeface="Microsoft Sans Serif"/>
                <a:cs typeface="Microsoft Sans Serif"/>
              </a:rPr>
              <a:t>™</a:t>
            </a:r>
            <a:r>
              <a:rPr sz="350" spc="15" dirty="0">
                <a:latin typeface="Microsoft Sans Serif"/>
                <a:cs typeface="Microsoft Sans Serif"/>
              </a:rPr>
              <a:t>, </a:t>
            </a:r>
            <a:r>
              <a:rPr sz="350" spc="10" dirty="0">
                <a:latin typeface="Microsoft Sans Serif"/>
                <a:cs typeface="Microsoft Sans Serif"/>
              </a:rPr>
              <a:t>Athlon</a:t>
            </a:r>
            <a:r>
              <a:rPr sz="525" spc="15" baseline="7936" dirty="0">
                <a:latin typeface="Microsoft Sans Serif"/>
                <a:cs typeface="Microsoft Sans Serif"/>
              </a:rPr>
              <a:t>™</a:t>
            </a:r>
            <a:r>
              <a:rPr sz="350" spc="10" dirty="0">
                <a:latin typeface="Microsoft Sans Serif"/>
                <a:cs typeface="Microsoft Sans Serif"/>
              </a:rPr>
              <a:t>64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EM64T),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Alpha/AXP,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IA-64,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PC-98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endParaRPr sz="350">
              <a:latin typeface="Microsoft Sans Serif"/>
              <a:cs typeface="Microsoft Sans Serif"/>
            </a:endParaRPr>
          </a:p>
          <a:p>
            <a:pPr marL="15875" marR="6985">
              <a:lnSpc>
                <a:spcPct val="106700"/>
              </a:lnSpc>
              <a:spcBef>
                <a:spcPts val="15"/>
              </a:spcBef>
            </a:pPr>
            <a:r>
              <a:rPr sz="350" spc="-15" dirty="0">
                <a:latin typeface="Microsoft Sans Serif"/>
                <a:cs typeface="Microsoft Sans Serif"/>
              </a:rPr>
              <a:t>U</a:t>
            </a:r>
            <a:r>
              <a:rPr sz="350" spc="-5" dirty="0">
                <a:latin typeface="Microsoft Sans Serif"/>
                <a:cs typeface="Microsoft Sans Serif"/>
              </a:rPr>
              <a:t>l</a:t>
            </a:r>
            <a:r>
              <a:rPr sz="350" spc="5" dirty="0">
                <a:latin typeface="Microsoft Sans Serif"/>
                <a:cs typeface="Microsoft Sans Serif"/>
              </a:rPr>
              <a:t>t</a:t>
            </a:r>
            <a:r>
              <a:rPr sz="350" spc="-10" dirty="0">
                <a:latin typeface="Microsoft Sans Serif"/>
                <a:cs typeface="Microsoft Sans Serif"/>
              </a:rPr>
              <a:t>ra</a:t>
            </a:r>
            <a:r>
              <a:rPr sz="350" spc="-50" dirty="0">
                <a:latin typeface="Microsoft Sans Serif"/>
                <a:cs typeface="Microsoft Sans Serif"/>
              </a:rPr>
              <a:t>S</a:t>
            </a:r>
            <a:r>
              <a:rPr sz="350" spc="-75" dirty="0">
                <a:latin typeface="Microsoft Sans Serif"/>
                <a:cs typeface="Microsoft Sans Serif"/>
              </a:rPr>
              <a:t>P</a:t>
            </a:r>
            <a:r>
              <a:rPr sz="350" spc="5" dirty="0">
                <a:latin typeface="Microsoft Sans Serif"/>
                <a:cs typeface="Microsoft Sans Serif"/>
              </a:rPr>
              <a:t>A</a:t>
            </a:r>
            <a:r>
              <a:rPr sz="350" spc="-40" dirty="0">
                <a:latin typeface="Microsoft Sans Serif"/>
                <a:cs typeface="Microsoft Sans Serif"/>
              </a:rPr>
              <a:t>R</a:t>
            </a:r>
            <a:r>
              <a:rPr sz="350" spc="-10" dirty="0">
                <a:latin typeface="Microsoft Sans Serif"/>
                <a:cs typeface="Microsoft Sans Serif"/>
              </a:rPr>
              <a:t>C</a:t>
            </a:r>
            <a:r>
              <a:rPr sz="525" spc="30" baseline="7936" dirty="0">
                <a:latin typeface="Microsoft Sans Serif"/>
                <a:cs typeface="Microsoft Sans Serif"/>
              </a:rPr>
              <a:t>®</a:t>
            </a:r>
            <a:r>
              <a:rPr sz="525" spc="-37" baseline="7936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.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30" dirty="0">
                <a:latin typeface="Microsoft Sans Serif"/>
                <a:cs typeface="Microsoft Sans Serif"/>
              </a:rPr>
              <a:t>F</a:t>
            </a:r>
            <a:r>
              <a:rPr sz="350" spc="-10" dirty="0">
                <a:latin typeface="Microsoft Sans Serif"/>
                <a:cs typeface="Microsoft Sans Serif"/>
              </a:rPr>
              <a:t>ree</a:t>
            </a:r>
            <a:r>
              <a:rPr sz="350" spc="-25" dirty="0">
                <a:latin typeface="Microsoft Sans Serif"/>
                <a:cs typeface="Microsoft Sans Serif"/>
              </a:rPr>
              <a:t>B</a:t>
            </a:r>
            <a:r>
              <a:rPr sz="350" spc="-50" dirty="0">
                <a:latin typeface="Microsoft Sans Serif"/>
                <a:cs typeface="Microsoft Sans Serif"/>
              </a:rPr>
              <a:t>S</a:t>
            </a:r>
            <a:r>
              <a:rPr sz="350" spc="5" dirty="0">
                <a:latin typeface="Microsoft Sans Serif"/>
                <a:cs typeface="Microsoft Sans Serif"/>
              </a:rPr>
              <a:t>D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</a:t>
            </a:r>
            <a:r>
              <a:rPr sz="350" spc="-25" dirty="0">
                <a:latin typeface="Microsoft Sans Serif"/>
                <a:cs typeface="Microsoft Sans Serif"/>
              </a:rPr>
              <a:t>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</a:t>
            </a:r>
            <a:r>
              <a:rPr sz="350" dirty="0">
                <a:latin typeface="Microsoft Sans Serif"/>
                <a:cs typeface="Microsoft Sans Serif"/>
              </a:rPr>
              <a:t>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20" dirty="0">
                <a:latin typeface="Microsoft Sans Serif"/>
                <a:cs typeface="Microsoft Sans Serif"/>
              </a:rPr>
              <a:t>d</a:t>
            </a:r>
            <a:r>
              <a:rPr sz="350" spc="-10" dirty="0">
                <a:latin typeface="Microsoft Sans Serif"/>
                <a:cs typeface="Microsoft Sans Serif"/>
              </a:rPr>
              <a:t>er</a:t>
            </a:r>
            <a:r>
              <a:rPr sz="350" spc="-5" dirty="0">
                <a:latin typeface="Microsoft Sans Serif"/>
                <a:cs typeface="Microsoft Sans Serif"/>
              </a:rPr>
              <a:t>i</a:t>
            </a:r>
            <a:r>
              <a:rPr sz="350" spc="-15" dirty="0">
                <a:latin typeface="Microsoft Sans Serif"/>
                <a:cs typeface="Microsoft Sans Serif"/>
              </a:rPr>
              <a:t>v</a:t>
            </a:r>
            <a:r>
              <a:rPr sz="350" spc="-10" dirty="0">
                <a:latin typeface="Microsoft Sans Serif"/>
                <a:cs typeface="Microsoft Sans Serif"/>
              </a:rPr>
              <a:t>a</a:t>
            </a:r>
            <a:r>
              <a:rPr sz="350" spc="20" dirty="0">
                <a:latin typeface="Microsoft Sans Serif"/>
                <a:cs typeface="Microsoft Sans Serif"/>
              </a:rPr>
              <a:t>d</a:t>
            </a:r>
            <a:r>
              <a:rPr sz="350" spc="10" dirty="0">
                <a:latin typeface="Microsoft Sans Serif"/>
                <a:cs typeface="Microsoft Sans Serif"/>
              </a:rPr>
              <a:t>o</a:t>
            </a:r>
            <a:r>
              <a:rPr sz="350" spc="20" dirty="0">
                <a:latin typeface="Microsoft Sans Serif"/>
                <a:cs typeface="Microsoft Sans Serif"/>
              </a:rPr>
              <a:t> d</a:t>
            </a:r>
            <a:r>
              <a:rPr sz="350" dirty="0">
                <a:latin typeface="Microsoft Sans Serif"/>
                <a:cs typeface="Microsoft Sans Serif"/>
              </a:rPr>
              <a:t>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25" dirty="0">
                <a:latin typeface="Microsoft Sans Serif"/>
                <a:cs typeface="Microsoft Sans Serif"/>
              </a:rPr>
              <a:t>B</a:t>
            </a:r>
            <a:r>
              <a:rPr sz="350" spc="-50" dirty="0">
                <a:latin typeface="Microsoft Sans Serif"/>
                <a:cs typeface="Microsoft Sans Serif"/>
              </a:rPr>
              <a:t>S</a:t>
            </a:r>
            <a:r>
              <a:rPr sz="350" spc="15" dirty="0">
                <a:latin typeface="Microsoft Sans Serif"/>
                <a:cs typeface="Microsoft Sans Serif"/>
              </a:rPr>
              <a:t>D</a:t>
            </a:r>
            <a:r>
              <a:rPr sz="350" dirty="0">
                <a:latin typeface="Microsoft Sans Serif"/>
                <a:cs typeface="Microsoft Sans Serif"/>
              </a:rPr>
              <a:t>, 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-5" dirty="0">
                <a:latin typeface="Microsoft Sans Serif"/>
                <a:cs typeface="Microsoft Sans Serif"/>
              </a:rPr>
              <a:t> versión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UNIX</a:t>
            </a:r>
            <a:r>
              <a:rPr sz="525" spc="-7" baseline="7936" dirty="0">
                <a:latin typeface="Microsoft Sans Serif"/>
                <a:cs typeface="Microsoft Sans Serif"/>
              </a:rPr>
              <a:t>®</a:t>
            </a:r>
            <a:r>
              <a:rPr sz="525" baseline="7936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desarrollada en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spc="-5" dirty="0">
                <a:latin typeface="Microsoft Sans Serif"/>
                <a:cs typeface="Microsoft Sans Serif"/>
              </a:rPr>
              <a:t> Universidad</a:t>
            </a:r>
            <a:r>
              <a:rPr sz="350" spc="10" dirty="0">
                <a:latin typeface="Microsoft Sans Serif"/>
                <a:cs typeface="Microsoft Sans Serif"/>
              </a:rPr>
              <a:t> 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California,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Berkeley.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24023" y="4711112"/>
            <a:ext cx="1209675" cy="8178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spc="-10" dirty="0">
                <a:latin typeface="Microsoft Sans Serif"/>
                <a:cs typeface="Microsoft Sans Serif"/>
              </a:rPr>
              <a:t>SOFTWARE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DE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DISEÑO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5" dirty="0">
                <a:latin typeface="Microsoft Sans Serif"/>
                <a:cs typeface="Microsoft Sans Serif"/>
              </a:rPr>
              <a:t>GRAFICO:Dillo</a:t>
            </a:r>
            <a:endParaRPr sz="500">
              <a:latin typeface="Microsoft Sans Serif"/>
              <a:cs typeface="Microsoft Sans Serif"/>
            </a:endParaRPr>
          </a:p>
          <a:p>
            <a:pPr marL="12700" marR="47625">
              <a:lnSpc>
                <a:spcPct val="104099"/>
              </a:lnSpc>
            </a:pPr>
            <a:r>
              <a:rPr sz="500" spc="-10" dirty="0">
                <a:latin typeface="Microsoft Sans Serif"/>
                <a:cs typeface="Microsoft Sans Serif"/>
              </a:rPr>
              <a:t>es </a:t>
            </a:r>
            <a:r>
              <a:rPr sz="500" spc="10" dirty="0">
                <a:latin typeface="Microsoft Sans Serif"/>
                <a:cs typeface="Microsoft Sans Serif"/>
              </a:rPr>
              <a:t>un </a:t>
            </a:r>
            <a:r>
              <a:rPr sz="500" spc="25" dirty="0">
                <a:latin typeface="Microsoft Sans Serif"/>
                <a:cs typeface="Microsoft Sans Serif"/>
              </a:rPr>
              <a:t>pequeño </a:t>
            </a:r>
            <a:r>
              <a:rPr sz="500" spc="10" dirty="0">
                <a:latin typeface="Microsoft Sans Serif"/>
                <a:cs typeface="Microsoft Sans Serif"/>
              </a:rPr>
              <a:t>navegador </a:t>
            </a:r>
            <a:r>
              <a:rPr sz="500" spc="20" dirty="0">
                <a:latin typeface="Microsoft Sans Serif"/>
                <a:cs typeface="Microsoft Sans Serif"/>
              </a:rPr>
              <a:t>web </a:t>
            </a:r>
            <a:r>
              <a:rPr sz="500" spc="2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multiplataforma, </a:t>
            </a:r>
            <a:r>
              <a:rPr sz="500" spc="20" dirty="0">
                <a:latin typeface="Microsoft Sans Serif"/>
                <a:cs typeface="Microsoft Sans Serif"/>
              </a:rPr>
              <a:t>publicado </a:t>
            </a:r>
            <a:r>
              <a:rPr sz="500" spc="10" dirty="0">
                <a:latin typeface="Microsoft Sans Serif"/>
                <a:cs typeface="Microsoft Sans Serif"/>
              </a:rPr>
              <a:t>como </a:t>
            </a:r>
            <a:r>
              <a:rPr sz="500" spc="1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software </a:t>
            </a:r>
            <a:r>
              <a:rPr sz="500" spc="15" dirty="0">
                <a:latin typeface="Microsoft Sans Serif"/>
                <a:cs typeface="Microsoft Sans Serif"/>
              </a:rPr>
              <a:t>libre </a:t>
            </a:r>
            <a:r>
              <a:rPr sz="500" spc="20" dirty="0">
                <a:latin typeface="Microsoft Sans Serif"/>
                <a:cs typeface="Microsoft Sans Serif"/>
              </a:rPr>
              <a:t>bajo </a:t>
            </a:r>
            <a:r>
              <a:rPr sz="500" spc="5" dirty="0">
                <a:latin typeface="Microsoft Sans Serif"/>
                <a:cs typeface="Microsoft Sans Serif"/>
              </a:rPr>
              <a:t>licencia </a:t>
            </a:r>
            <a:r>
              <a:rPr sz="500" spc="-5" dirty="0">
                <a:latin typeface="Microsoft Sans Serif"/>
                <a:cs typeface="Microsoft Sans Serif"/>
              </a:rPr>
              <a:t>GPLv3. </a:t>
            </a:r>
            <a:r>
              <a:rPr sz="500" spc="-15" dirty="0">
                <a:latin typeface="Microsoft Sans Serif"/>
                <a:cs typeface="Microsoft Sans Serif"/>
              </a:rPr>
              <a:t>Su 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primera </a:t>
            </a:r>
            <a:r>
              <a:rPr sz="500" dirty="0">
                <a:latin typeface="Microsoft Sans Serif"/>
                <a:cs typeface="Microsoft Sans Serif"/>
              </a:rPr>
              <a:t>versión </a:t>
            </a:r>
            <a:r>
              <a:rPr sz="500" spc="10" dirty="0">
                <a:latin typeface="Microsoft Sans Serif"/>
                <a:cs typeface="Microsoft Sans Serif"/>
              </a:rPr>
              <a:t>data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15" dirty="0">
                <a:latin typeface="Microsoft Sans Serif"/>
                <a:cs typeface="Microsoft Sans Serif"/>
              </a:rPr>
              <a:t>diciembre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30" dirty="0">
                <a:latin typeface="Microsoft Sans Serif"/>
                <a:cs typeface="Microsoft Sans Serif"/>
              </a:rPr>
              <a:t> </a:t>
            </a:r>
            <a:r>
              <a:rPr sz="500" spc="15" dirty="0">
                <a:latin typeface="Microsoft Sans Serif"/>
                <a:cs typeface="Microsoft Sans Serif"/>
              </a:rPr>
              <a:t>1999; </a:t>
            </a:r>
            <a:r>
              <a:rPr sz="500" spc="-5" dirty="0">
                <a:latin typeface="Microsoft Sans Serif"/>
                <a:cs typeface="Microsoft Sans Serif"/>
              </a:rPr>
              <a:t>está </a:t>
            </a:r>
            <a:r>
              <a:rPr sz="500" spc="10" dirty="0">
                <a:latin typeface="Microsoft Sans Serif"/>
                <a:cs typeface="Microsoft Sans Serif"/>
              </a:rPr>
              <a:t>desarrollado usando el </a:t>
            </a:r>
            <a:r>
              <a:rPr sz="500" spc="15" dirty="0">
                <a:latin typeface="Microsoft Sans Serif"/>
                <a:cs typeface="Microsoft Sans Serif"/>
              </a:rPr>
              <a:t> lenguaje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10" dirty="0">
                <a:latin typeface="Microsoft Sans Serif"/>
                <a:cs typeface="Microsoft Sans Serif"/>
              </a:rPr>
              <a:t>programación </a:t>
            </a:r>
            <a:r>
              <a:rPr sz="500" dirty="0">
                <a:latin typeface="Microsoft Sans Serif"/>
                <a:cs typeface="Microsoft Sans Serif"/>
              </a:rPr>
              <a:t>C </a:t>
            </a:r>
            <a:r>
              <a:rPr sz="500" spc="-5" dirty="0">
                <a:latin typeface="Microsoft Sans Serif"/>
                <a:cs typeface="Microsoft Sans Serif"/>
              </a:rPr>
              <a:t>y </a:t>
            </a:r>
            <a:r>
              <a:rPr sz="500" spc="-10" dirty="0">
                <a:latin typeface="Microsoft Sans Serif"/>
                <a:cs typeface="Microsoft Sans Serif"/>
              </a:rPr>
              <a:t>las 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rutinas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-15" dirty="0">
                <a:latin typeface="Microsoft Sans Serif"/>
                <a:cs typeface="Microsoft Sans Serif"/>
              </a:rPr>
              <a:t>FLTK-2. El </a:t>
            </a:r>
            <a:r>
              <a:rPr sz="500" spc="15" dirty="0">
                <a:latin typeface="Microsoft Sans Serif"/>
                <a:cs typeface="Microsoft Sans Serif"/>
              </a:rPr>
              <a:t>motor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3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renderizado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de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20" dirty="0">
                <a:latin typeface="Microsoft Sans Serif"/>
                <a:cs typeface="Microsoft Sans Serif"/>
              </a:rPr>
              <a:t>Dillo</a:t>
            </a:r>
            <a:r>
              <a:rPr sz="500" spc="-5" dirty="0">
                <a:latin typeface="Microsoft Sans Serif"/>
                <a:cs typeface="Microsoft Sans Serif"/>
              </a:rPr>
              <a:t> está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basado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en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la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versión</a:t>
            </a:r>
            <a:r>
              <a:rPr sz="500" spc="5" dirty="0">
                <a:latin typeface="Microsoft Sans Serif"/>
                <a:cs typeface="Microsoft Sans Serif"/>
              </a:rPr>
              <a:t> 0.2.2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de</a:t>
            </a:r>
            <a:r>
              <a:rPr sz="500" spc="5" dirty="0">
                <a:latin typeface="Microsoft Sans Serif"/>
                <a:cs typeface="Microsoft Sans Serif"/>
              </a:rPr>
              <a:t> Gzilla.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40932" y="3579162"/>
            <a:ext cx="958850" cy="3398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dirty="0">
                <a:latin typeface="Microsoft Sans Serif"/>
                <a:cs typeface="Microsoft Sans Serif"/>
              </a:rPr>
              <a:t>ADOVE </a:t>
            </a:r>
            <a:r>
              <a:rPr sz="350" spc="-15" dirty="0">
                <a:latin typeface="Microsoft Sans Serif"/>
                <a:cs typeface="Microsoft Sans Serif"/>
              </a:rPr>
              <a:t>ILUSTRADOR:es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spc="5" dirty="0">
                <a:latin typeface="Microsoft Sans Serif"/>
                <a:cs typeface="Microsoft Sans Serif"/>
              </a:rPr>
              <a:t>editor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gráficos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vectoriales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forma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taller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arte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trabaja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sobre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tablero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dibujo,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conocido </a:t>
            </a:r>
            <a:r>
              <a:rPr sz="350" spc="5" dirty="0">
                <a:latin typeface="Microsoft Sans Serif"/>
                <a:cs typeface="Microsoft Sans Serif"/>
              </a:rPr>
              <a:t> como </a:t>
            </a:r>
            <a:r>
              <a:rPr sz="350" spc="-15" dirty="0">
                <a:latin typeface="Microsoft Sans Serif"/>
                <a:cs typeface="Microsoft Sans Serif"/>
              </a:rPr>
              <a:t>«mesa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trabajo»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spc="-10" dirty="0">
                <a:latin typeface="Microsoft Sans Serif"/>
                <a:cs typeface="Microsoft Sans Serif"/>
              </a:rPr>
              <a:t>está </a:t>
            </a:r>
            <a:r>
              <a:rPr sz="350" dirty="0">
                <a:latin typeface="Microsoft Sans Serif"/>
                <a:cs typeface="Microsoft Sans Serif"/>
              </a:rPr>
              <a:t>destinado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-10" dirty="0">
                <a:latin typeface="Microsoft Sans Serif"/>
                <a:cs typeface="Microsoft Sans Serif"/>
              </a:rPr>
              <a:t> la </a:t>
            </a:r>
            <a:r>
              <a:rPr sz="350" spc="-5" dirty="0">
                <a:latin typeface="Microsoft Sans Serif"/>
                <a:cs typeface="Microsoft Sans Serif"/>
              </a:rPr>
              <a:t> creación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artística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dibujo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pintura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ilustración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03000" y="3998445"/>
            <a:ext cx="998855" cy="3398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PHOTOSHOP:Adobe </a:t>
            </a:r>
            <a:r>
              <a:rPr sz="350" dirty="0">
                <a:latin typeface="Microsoft Sans Serif"/>
                <a:cs typeface="Microsoft Sans Serif"/>
              </a:rPr>
              <a:t>Photoshop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spc="5" dirty="0">
                <a:latin typeface="Microsoft Sans Serif"/>
                <a:cs typeface="Microsoft Sans Serif"/>
              </a:rPr>
              <a:t>editor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gráficos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rasterizados</a:t>
            </a:r>
            <a:r>
              <a:rPr sz="350" dirty="0">
                <a:latin typeface="Microsoft Sans Serif"/>
                <a:cs typeface="Microsoft Sans Serif"/>
              </a:rPr>
              <a:t> desarrollado </a:t>
            </a:r>
            <a:r>
              <a:rPr sz="350" spc="10" dirty="0">
                <a:latin typeface="Microsoft Sans Serif"/>
                <a:cs typeface="Microsoft Sans Serif"/>
              </a:rPr>
              <a:t>por Adobe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Systems</a:t>
            </a:r>
            <a:r>
              <a:rPr sz="350" spc="6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Incorporated.</a:t>
            </a:r>
            <a:r>
              <a:rPr sz="350" spc="9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Usado principalmente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retoque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fotografías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gráficos,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su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nombre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español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significa</a:t>
            </a:r>
            <a:r>
              <a:rPr sz="350" spc="3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literalmente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"taller </a:t>
            </a:r>
            <a:r>
              <a:rPr sz="350" spc="10" dirty="0">
                <a:latin typeface="Microsoft Sans Serif"/>
                <a:cs typeface="Microsoft Sans Serif"/>
              </a:rPr>
              <a:t> 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fotos".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61620" y="4417728"/>
            <a:ext cx="1040130" cy="68643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CORELDRAWN:CorelDRAW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una</a:t>
            </a:r>
            <a:r>
              <a:rPr sz="350" spc="-5" dirty="0">
                <a:latin typeface="Microsoft Sans Serif"/>
                <a:cs typeface="Microsoft Sans Serif"/>
              </a:rPr>
              <a:t> aplicación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informática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diseño gráfico </a:t>
            </a:r>
            <a:r>
              <a:rPr sz="350" spc="-5" dirty="0">
                <a:latin typeface="Microsoft Sans Serif"/>
                <a:cs typeface="Microsoft Sans Serif"/>
              </a:rPr>
              <a:t>vectorial,</a:t>
            </a:r>
            <a:r>
              <a:rPr sz="350" spc="8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decir,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-15" dirty="0">
                <a:latin typeface="Microsoft Sans Serif"/>
                <a:cs typeface="Microsoft Sans Serif"/>
              </a:rPr>
              <a:t>usa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fórmulas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matemáticas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 </a:t>
            </a:r>
            <a:r>
              <a:rPr sz="350" spc="-10" dirty="0">
                <a:latin typeface="Microsoft Sans Serif"/>
                <a:cs typeface="Microsoft Sans Serif"/>
              </a:rPr>
              <a:t>su </a:t>
            </a:r>
            <a:r>
              <a:rPr sz="350" dirty="0">
                <a:latin typeface="Microsoft Sans Serif"/>
                <a:cs typeface="Microsoft Sans Serif"/>
              </a:rPr>
              <a:t>contenido.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Ésta,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-10" dirty="0">
                <a:latin typeface="Microsoft Sans Serif"/>
                <a:cs typeface="Microsoft Sans Serif"/>
              </a:rPr>
              <a:t> su vez,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dirty="0">
                <a:latin typeface="Microsoft Sans Serif"/>
                <a:cs typeface="Microsoft Sans Serif"/>
              </a:rPr>
              <a:t>principal </a:t>
            </a:r>
            <a:r>
              <a:rPr sz="350" spc="-5" dirty="0">
                <a:latin typeface="Microsoft Sans Serif"/>
                <a:cs typeface="Microsoft Sans Serif"/>
              </a:rPr>
              <a:t>aplicación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spc="-5" dirty="0">
                <a:latin typeface="Microsoft Sans Serif"/>
                <a:cs typeface="Microsoft Sans Serif"/>
              </a:rPr>
              <a:t>suite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programas </a:t>
            </a:r>
            <a:r>
              <a:rPr sz="350" spc="-5" dirty="0">
                <a:latin typeface="Microsoft Sans Serif"/>
                <a:cs typeface="Microsoft Sans Serif"/>
              </a:rPr>
              <a:t>CorelDRAW </a:t>
            </a:r>
            <a:r>
              <a:rPr sz="350" spc="-10" dirty="0">
                <a:latin typeface="Microsoft Sans Serif"/>
                <a:cs typeface="Microsoft Sans Serif"/>
              </a:rPr>
              <a:t>Graphics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Suite </a:t>
            </a:r>
            <a:r>
              <a:rPr sz="350" dirty="0">
                <a:latin typeface="Microsoft Sans Serif"/>
                <a:cs typeface="Microsoft Sans Serif"/>
              </a:rPr>
              <a:t>ofrecida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corporación </a:t>
            </a:r>
            <a:r>
              <a:rPr sz="350" spc="-5" dirty="0">
                <a:latin typeface="Microsoft Sans Serif"/>
                <a:cs typeface="Microsoft Sans Serif"/>
              </a:rPr>
              <a:t>Corel y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-10" dirty="0">
                <a:latin typeface="Microsoft Sans Serif"/>
                <a:cs typeface="Microsoft Sans Serif"/>
              </a:rPr>
              <a:t>está</a:t>
            </a:r>
            <a:r>
              <a:rPr sz="350" spc="-5" dirty="0">
                <a:latin typeface="Microsoft Sans Serif"/>
                <a:cs typeface="Microsoft Sans Serif"/>
              </a:rPr>
              <a:t> diseñada para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suplir múltiples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necesidades,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como </a:t>
            </a:r>
            <a:r>
              <a:rPr sz="350" spc="-5" dirty="0">
                <a:latin typeface="Microsoft Sans Serif"/>
                <a:cs typeface="Microsoft Sans Serif"/>
              </a:rPr>
              <a:t>el </a:t>
            </a:r>
            <a:r>
              <a:rPr sz="350" spc="5" dirty="0">
                <a:latin typeface="Microsoft Sans Serif"/>
                <a:cs typeface="Microsoft Sans Serif"/>
              </a:rPr>
              <a:t>dibujo,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maquetación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páginas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 </a:t>
            </a:r>
            <a:r>
              <a:rPr sz="350" dirty="0">
                <a:latin typeface="Microsoft Sans Serif"/>
                <a:cs typeface="Microsoft Sans Serif"/>
              </a:rPr>
              <a:t>impresión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publicación web, todas </a:t>
            </a:r>
            <a:r>
              <a:rPr sz="350" spc="-5" dirty="0">
                <a:latin typeface="Microsoft Sans Serif"/>
                <a:cs typeface="Microsoft Sans Serif"/>
              </a:rPr>
              <a:t>incluidas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 un </a:t>
            </a:r>
            <a:r>
              <a:rPr sz="350" dirty="0">
                <a:latin typeface="Microsoft Sans Serif"/>
                <a:cs typeface="Microsoft Sans Serif"/>
              </a:rPr>
              <a:t>mismo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programa.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30" dirty="0">
                <a:latin typeface="Microsoft Sans Serif"/>
                <a:cs typeface="Microsoft Sans Serif"/>
              </a:rPr>
              <a:t>Sus</a:t>
            </a:r>
            <a:r>
              <a:rPr sz="350" spc="-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principales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competidores</a:t>
            </a:r>
            <a:r>
              <a:rPr sz="350" spc="9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son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Adobe </a:t>
            </a:r>
            <a:r>
              <a:rPr sz="350" spc="-5" dirty="0">
                <a:latin typeface="Microsoft Sans Serif"/>
                <a:cs typeface="Microsoft Sans Serif"/>
              </a:rPr>
              <a:t>Illustrator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 </a:t>
            </a:r>
            <a:r>
              <a:rPr sz="350" spc="-10" dirty="0">
                <a:latin typeface="Microsoft Sans Serif"/>
                <a:cs typeface="Microsoft Sans Serif"/>
              </a:rPr>
              <a:t>Inkscape,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éste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último</a:t>
            </a:r>
            <a:r>
              <a:rPr sz="350" spc="9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código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abierto.publicado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2001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40932" y="5168051"/>
            <a:ext cx="959485" cy="28437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0" dirty="0">
                <a:latin typeface="Microsoft Sans Serif"/>
                <a:cs typeface="Microsoft Sans Serif"/>
              </a:rPr>
              <a:t>FIREWORKS:Adobe Fireworks,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antes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conocido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como </a:t>
            </a:r>
            <a:r>
              <a:rPr sz="350" dirty="0">
                <a:latin typeface="Microsoft Sans Serif"/>
                <a:cs typeface="Microsoft Sans Serif"/>
              </a:rPr>
              <a:t>Macromedia </a:t>
            </a:r>
            <a:r>
              <a:rPr sz="350" spc="-10" dirty="0">
                <a:latin typeface="Microsoft Sans Serif"/>
                <a:cs typeface="Microsoft Sans Serif"/>
              </a:rPr>
              <a:t>Fireworks,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software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editor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mapas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bits </a:t>
            </a:r>
            <a:r>
              <a:rPr sz="350" spc="-5" dirty="0">
                <a:latin typeface="Microsoft Sans Serif"/>
                <a:cs typeface="Microsoft Sans Serif"/>
              </a:rPr>
              <a:t>y gráficos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vectoriales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-5" dirty="0">
                <a:latin typeface="Microsoft Sans Serif"/>
                <a:cs typeface="Microsoft Sans Serif"/>
              </a:rPr>
              <a:t>actualmente integra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Adobe </a:t>
            </a:r>
            <a:r>
              <a:rPr sz="350" spc="-5" dirty="0">
                <a:latin typeface="Microsoft Sans Serif"/>
                <a:cs typeface="Microsoft Sans Serif"/>
              </a:rPr>
              <a:t>Creative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Suite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20242" y="5532161"/>
            <a:ext cx="981710" cy="3398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0" dirty="0">
                <a:latin typeface="Microsoft Sans Serif"/>
                <a:cs typeface="Microsoft Sans Serif"/>
              </a:rPr>
              <a:t>GIMP: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programa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edición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imágenes </a:t>
            </a:r>
            <a:r>
              <a:rPr sz="350" dirty="0">
                <a:latin typeface="Microsoft Sans Serif"/>
                <a:cs typeface="Microsoft Sans Serif"/>
              </a:rPr>
              <a:t> digitales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forma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mapa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bits,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tanto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dibujos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como </a:t>
            </a:r>
            <a:r>
              <a:rPr sz="350" dirty="0">
                <a:latin typeface="Microsoft Sans Serif"/>
                <a:cs typeface="Microsoft Sans Serif"/>
              </a:rPr>
              <a:t>fotografías.</a:t>
            </a:r>
            <a:r>
              <a:rPr sz="350" spc="95" dirty="0">
                <a:latin typeface="Microsoft Sans Serif"/>
                <a:cs typeface="Microsoft Sans Serif"/>
              </a:rPr>
              <a:t> </a:t>
            </a:r>
            <a:r>
              <a:rPr sz="350" spc="-25" dirty="0">
                <a:latin typeface="Microsoft Sans Serif"/>
                <a:cs typeface="Microsoft Sans Serif"/>
              </a:rPr>
              <a:t>Es</a:t>
            </a:r>
            <a:r>
              <a:rPr sz="350" spc="4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programa libre </a:t>
            </a:r>
            <a:r>
              <a:rPr sz="350" spc="-7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gratuito.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Forma</a:t>
            </a:r>
            <a:r>
              <a:rPr sz="350" spc="8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parte </a:t>
            </a:r>
            <a:r>
              <a:rPr sz="350" spc="5" dirty="0">
                <a:latin typeface="Microsoft Sans Serif"/>
                <a:cs typeface="Microsoft Sans Serif"/>
              </a:rPr>
              <a:t>del </a:t>
            </a:r>
            <a:r>
              <a:rPr sz="350" dirty="0">
                <a:latin typeface="Microsoft Sans Serif"/>
                <a:cs typeface="Microsoft Sans Serif"/>
              </a:rPr>
              <a:t>proyecto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GNU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está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disponible bajo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Licencia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pública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general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GNU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GNU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Lesser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General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Public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License1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09897" y="5951444"/>
            <a:ext cx="989965" cy="3398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5" dirty="0">
                <a:latin typeface="Microsoft Sans Serif"/>
                <a:cs typeface="Microsoft Sans Serif"/>
              </a:rPr>
              <a:t>INKSCAPE:nkscape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editor</a:t>
            </a:r>
            <a:r>
              <a:rPr sz="350" spc="10" dirty="0">
                <a:latin typeface="Microsoft Sans Serif"/>
                <a:cs typeface="Microsoft Sans Serif"/>
              </a:rPr>
              <a:t> 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gráficos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vectoriales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gratuito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10" dirty="0">
                <a:latin typeface="Microsoft Sans Serif"/>
                <a:cs typeface="Microsoft Sans Serif"/>
              </a:rPr>
              <a:t> 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código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libre.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Inkscape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puede </a:t>
            </a:r>
            <a:r>
              <a:rPr sz="350" spc="-10" dirty="0">
                <a:latin typeface="Microsoft Sans Serif"/>
                <a:cs typeface="Microsoft Sans Serif"/>
              </a:rPr>
              <a:t>crear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editar diagramas, </a:t>
            </a:r>
            <a:r>
              <a:rPr sz="350" spc="-10" dirty="0">
                <a:latin typeface="Microsoft Sans Serif"/>
                <a:cs typeface="Microsoft Sans Serif"/>
              </a:rPr>
              <a:t>líneas,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gráficos,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logotipos, </a:t>
            </a:r>
            <a:r>
              <a:rPr sz="350" dirty="0">
                <a:latin typeface="Microsoft Sans Serif"/>
                <a:cs typeface="Microsoft Sans Serif"/>
              </a:rPr>
              <a:t>e </a:t>
            </a:r>
            <a:r>
              <a:rPr sz="350" spc="-10" dirty="0">
                <a:latin typeface="Microsoft Sans Serif"/>
                <a:cs typeface="Microsoft Sans Serif"/>
              </a:rPr>
              <a:t>ilustraciones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complejas.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El </a:t>
            </a:r>
            <a:r>
              <a:rPr sz="350" spc="5" dirty="0">
                <a:latin typeface="Microsoft Sans Serif"/>
                <a:cs typeface="Microsoft Sans Serif"/>
              </a:rPr>
              <a:t>formato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principal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utiliza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programa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Scalable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50" dirty="0">
                <a:latin typeface="Microsoft Sans Serif"/>
                <a:cs typeface="Microsoft Sans Serif"/>
              </a:rPr>
              <a:t>V</a:t>
            </a:r>
            <a:r>
              <a:rPr sz="350" spc="-10" dirty="0">
                <a:latin typeface="Microsoft Sans Serif"/>
                <a:cs typeface="Microsoft Sans Serif"/>
              </a:rPr>
              <a:t>e</a:t>
            </a:r>
            <a:r>
              <a:rPr sz="350" spc="-15" dirty="0">
                <a:latin typeface="Microsoft Sans Serif"/>
                <a:cs typeface="Microsoft Sans Serif"/>
              </a:rPr>
              <a:t>c</a:t>
            </a:r>
            <a:r>
              <a:rPr sz="350" spc="5" dirty="0">
                <a:latin typeface="Microsoft Sans Serif"/>
                <a:cs typeface="Microsoft Sans Serif"/>
              </a:rPr>
              <a:t>t</a:t>
            </a:r>
            <a:r>
              <a:rPr sz="350" spc="15" dirty="0">
                <a:latin typeface="Microsoft Sans Serif"/>
                <a:cs typeface="Microsoft Sans Serif"/>
              </a:rPr>
              <a:t>o</a:t>
            </a:r>
            <a:r>
              <a:rPr sz="350" dirty="0">
                <a:latin typeface="Microsoft Sans Serif"/>
                <a:cs typeface="Microsoft Sans Serif"/>
              </a:rPr>
              <a:t>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G</a:t>
            </a:r>
            <a:r>
              <a:rPr sz="350" spc="-10" dirty="0">
                <a:latin typeface="Microsoft Sans Serif"/>
                <a:cs typeface="Microsoft Sans Serif"/>
              </a:rPr>
              <a:t>ra</a:t>
            </a:r>
            <a:r>
              <a:rPr sz="350" spc="20" dirty="0">
                <a:latin typeface="Microsoft Sans Serif"/>
                <a:cs typeface="Microsoft Sans Serif"/>
              </a:rPr>
              <a:t>p</a:t>
            </a:r>
            <a:r>
              <a:rPr sz="350" spc="-10" dirty="0">
                <a:latin typeface="Microsoft Sans Serif"/>
                <a:cs typeface="Microsoft Sans Serif"/>
              </a:rPr>
              <a:t>h</a:t>
            </a:r>
            <a:r>
              <a:rPr sz="350" spc="-5" dirty="0">
                <a:latin typeface="Microsoft Sans Serif"/>
                <a:cs typeface="Microsoft Sans Serif"/>
              </a:rPr>
              <a:t>i</a:t>
            </a:r>
            <a:r>
              <a:rPr sz="350" spc="-15" dirty="0">
                <a:latin typeface="Microsoft Sans Serif"/>
                <a:cs typeface="Microsoft Sans Serif"/>
              </a:rPr>
              <a:t>c</a:t>
            </a:r>
            <a:r>
              <a:rPr sz="350" spc="-25" dirty="0">
                <a:latin typeface="Microsoft Sans Serif"/>
                <a:cs typeface="Microsoft Sans Serif"/>
              </a:rPr>
              <a:t>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40" dirty="0">
                <a:latin typeface="Microsoft Sans Serif"/>
                <a:cs typeface="Microsoft Sans Serif"/>
              </a:rPr>
              <a:t>(</a:t>
            </a:r>
            <a:r>
              <a:rPr sz="350" spc="-50" dirty="0">
                <a:latin typeface="Microsoft Sans Serif"/>
                <a:cs typeface="Microsoft Sans Serif"/>
              </a:rPr>
              <a:t>S</a:t>
            </a:r>
            <a:r>
              <a:rPr sz="350" spc="-20" dirty="0">
                <a:latin typeface="Microsoft Sans Serif"/>
                <a:cs typeface="Microsoft Sans Serif"/>
              </a:rPr>
              <a:t>V</a:t>
            </a:r>
            <a:r>
              <a:rPr sz="350" spc="-5" dirty="0">
                <a:latin typeface="Microsoft Sans Serif"/>
                <a:cs typeface="Microsoft Sans Serif"/>
              </a:rPr>
              <a:t>G</a:t>
            </a:r>
            <a:r>
              <a:rPr sz="350" spc="-25" dirty="0">
                <a:latin typeface="Microsoft Sans Serif"/>
                <a:cs typeface="Microsoft Sans Serif"/>
              </a:rPr>
              <a:t>)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v</a:t>
            </a:r>
            <a:r>
              <a:rPr sz="350" spc="-10" dirty="0">
                <a:latin typeface="Microsoft Sans Serif"/>
                <a:cs typeface="Microsoft Sans Serif"/>
              </a:rPr>
              <a:t>er</a:t>
            </a:r>
            <a:r>
              <a:rPr sz="350" spc="-15" dirty="0">
                <a:latin typeface="Microsoft Sans Serif"/>
                <a:cs typeface="Microsoft Sans Serif"/>
              </a:rPr>
              <a:t>s</a:t>
            </a:r>
            <a:r>
              <a:rPr sz="350" spc="-5" dirty="0">
                <a:latin typeface="Microsoft Sans Serif"/>
                <a:cs typeface="Microsoft Sans Serif"/>
              </a:rPr>
              <a:t>i</a:t>
            </a:r>
            <a:r>
              <a:rPr sz="350" spc="15" dirty="0">
                <a:latin typeface="Microsoft Sans Serif"/>
                <a:cs typeface="Microsoft Sans Serif"/>
              </a:rPr>
              <a:t>ó</a:t>
            </a:r>
            <a:r>
              <a:rPr sz="350" dirty="0">
                <a:latin typeface="Microsoft Sans Serif"/>
                <a:cs typeface="Microsoft Sans Serif"/>
              </a:rPr>
              <a:t>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1</a:t>
            </a:r>
            <a:r>
              <a:rPr sz="350" spc="10" dirty="0">
                <a:latin typeface="Microsoft Sans Serif"/>
                <a:cs typeface="Microsoft Sans Serif"/>
              </a:rPr>
              <a:t>.</a:t>
            </a:r>
            <a:r>
              <a:rPr sz="350" spc="-10" dirty="0">
                <a:latin typeface="Microsoft Sans Serif"/>
                <a:cs typeface="Microsoft Sans Serif"/>
              </a:rPr>
              <a:t>1</a:t>
            </a:r>
            <a:r>
              <a:rPr sz="350" dirty="0">
                <a:latin typeface="Microsoft Sans Serif"/>
                <a:cs typeface="Microsoft Sans Serif"/>
              </a:rPr>
              <a:t>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96104" y="6370692"/>
            <a:ext cx="1005840" cy="28437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25" dirty="0">
                <a:latin typeface="Microsoft Sans Serif"/>
                <a:cs typeface="Microsoft Sans Serif"/>
              </a:rPr>
              <a:t>PIXEL</a:t>
            </a:r>
            <a:r>
              <a:rPr sz="350" spc="-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IMAGEN </a:t>
            </a:r>
            <a:r>
              <a:rPr sz="350" spc="-10" dirty="0">
                <a:latin typeface="Microsoft Sans Serif"/>
                <a:cs typeface="Microsoft Sans Serif"/>
              </a:rPr>
              <a:t>EDITOR:Pixel </a:t>
            </a:r>
            <a:r>
              <a:rPr sz="350" dirty="0">
                <a:latin typeface="Microsoft Sans Serif"/>
                <a:cs typeface="Microsoft Sans Serif"/>
              </a:rPr>
              <a:t>Image </a:t>
            </a:r>
            <a:r>
              <a:rPr sz="350" spc="5" dirty="0">
                <a:latin typeface="Microsoft Sans Serif"/>
                <a:cs typeface="Microsoft Sans Serif"/>
              </a:rPr>
              <a:t>Editor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editor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diseño gráfico que </a:t>
            </a:r>
            <a:r>
              <a:rPr sz="350" spc="5" dirty="0">
                <a:latin typeface="Microsoft Sans Serif"/>
                <a:cs typeface="Microsoft Sans Serif"/>
              </a:rPr>
              <a:t>soporta </a:t>
            </a:r>
            <a:r>
              <a:rPr sz="350" spc="-10" dirty="0">
                <a:latin typeface="Microsoft Sans Serif"/>
                <a:cs typeface="Microsoft Sans Serif"/>
              </a:rPr>
              <a:t>capas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diseño,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tiene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espacio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trabajo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muy </a:t>
            </a:r>
            <a:r>
              <a:rPr sz="350" dirty="0">
                <a:latin typeface="Microsoft Sans Serif"/>
                <a:cs typeface="Microsoft Sans Serif"/>
              </a:rPr>
              <a:t> compacto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lo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cual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sin</a:t>
            </a:r>
            <a:r>
              <a:rPr sz="350" spc="5" dirty="0">
                <a:latin typeface="Microsoft Sans Serif"/>
                <a:cs typeface="Microsoft Sans Serif"/>
              </a:rPr>
              <a:t> duda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alguna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hace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duremos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menos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tiempo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hacer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dirty="0">
                <a:latin typeface="Microsoft Sans Serif"/>
                <a:cs typeface="Microsoft Sans Serif"/>
              </a:rPr>
              <a:t> proyecto.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17150" y="6742182"/>
            <a:ext cx="1196340" cy="7391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spc="-40" dirty="0">
                <a:latin typeface="Microsoft Sans Serif"/>
                <a:cs typeface="Microsoft Sans Serif"/>
              </a:rPr>
              <a:t>S</a:t>
            </a:r>
            <a:r>
              <a:rPr sz="500" spc="40" dirty="0">
                <a:latin typeface="Microsoft Sans Serif"/>
                <a:cs typeface="Microsoft Sans Serif"/>
              </a:rPr>
              <a:t>O</a:t>
            </a:r>
            <a:r>
              <a:rPr sz="500" spc="-10" dirty="0">
                <a:latin typeface="Microsoft Sans Serif"/>
                <a:cs typeface="Microsoft Sans Serif"/>
              </a:rPr>
              <a:t>FT</a:t>
            </a:r>
            <a:r>
              <a:rPr sz="500" spc="15" dirty="0">
                <a:latin typeface="Microsoft Sans Serif"/>
                <a:cs typeface="Microsoft Sans Serif"/>
              </a:rPr>
              <a:t>WA</a:t>
            </a:r>
            <a:r>
              <a:rPr sz="500" spc="-70" dirty="0">
                <a:latin typeface="Microsoft Sans Serif"/>
                <a:cs typeface="Microsoft Sans Serif"/>
              </a:rPr>
              <a:t>R</a:t>
            </a:r>
            <a:r>
              <a:rPr sz="500" spc="-30" dirty="0">
                <a:latin typeface="Microsoft Sans Serif"/>
                <a:cs typeface="Microsoft Sans Serif"/>
              </a:rPr>
              <a:t>E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-40" dirty="0">
                <a:latin typeface="Microsoft Sans Serif"/>
                <a:cs typeface="Microsoft Sans Serif"/>
              </a:rPr>
              <a:t>ESPE</a:t>
            </a:r>
            <a:r>
              <a:rPr sz="500" spc="-15" dirty="0">
                <a:latin typeface="Microsoft Sans Serif"/>
                <a:cs typeface="Microsoft Sans Serif"/>
              </a:rPr>
              <a:t>C</a:t>
            </a:r>
            <a:r>
              <a:rPr sz="500" spc="-10" dirty="0">
                <a:latin typeface="Microsoft Sans Serif"/>
                <a:cs typeface="Microsoft Sans Serif"/>
              </a:rPr>
              <a:t>I</a:t>
            </a:r>
            <a:r>
              <a:rPr sz="500" spc="15" dirty="0">
                <a:latin typeface="Microsoft Sans Serif"/>
                <a:cs typeface="Microsoft Sans Serif"/>
              </a:rPr>
              <a:t>A</a:t>
            </a:r>
            <a:r>
              <a:rPr sz="500" spc="-15" dirty="0">
                <a:latin typeface="Microsoft Sans Serif"/>
                <a:cs typeface="Microsoft Sans Serif"/>
              </a:rPr>
              <a:t>L</a:t>
            </a:r>
            <a:r>
              <a:rPr sz="500" spc="-10" dirty="0">
                <a:latin typeface="Microsoft Sans Serif"/>
                <a:cs typeface="Microsoft Sans Serif"/>
              </a:rPr>
              <a:t>IZ</a:t>
            </a:r>
            <a:r>
              <a:rPr sz="500" spc="15" dirty="0">
                <a:latin typeface="Microsoft Sans Serif"/>
                <a:cs typeface="Microsoft Sans Serif"/>
              </a:rPr>
              <a:t>AD</a:t>
            </a:r>
            <a:r>
              <a:rPr sz="500" spc="40" dirty="0">
                <a:latin typeface="Microsoft Sans Serif"/>
                <a:cs typeface="Microsoft Sans Serif"/>
              </a:rPr>
              <a:t>O</a:t>
            </a:r>
            <a:r>
              <a:rPr sz="500" spc="-10" dirty="0">
                <a:latin typeface="Microsoft Sans Serif"/>
                <a:cs typeface="Microsoft Sans Serif"/>
              </a:rPr>
              <a:t>:</a:t>
            </a:r>
            <a:r>
              <a:rPr sz="500" spc="-40" dirty="0">
                <a:latin typeface="Microsoft Sans Serif"/>
                <a:cs typeface="Microsoft Sans Serif"/>
              </a:rPr>
              <a:t>S</a:t>
            </a:r>
            <a:r>
              <a:rPr sz="500" spc="15" dirty="0">
                <a:latin typeface="Microsoft Sans Serif"/>
                <a:cs typeface="Microsoft Sans Serif"/>
              </a:rPr>
              <a:t>o</a:t>
            </a:r>
            <a:r>
              <a:rPr sz="500" spc="20" dirty="0">
                <a:latin typeface="Microsoft Sans Serif"/>
                <a:cs typeface="Microsoft Sans Serif"/>
              </a:rPr>
              <a:t>ft</a:t>
            </a:r>
            <a:r>
              <a:rPr sz="500" spc="15" dirty="0">
                <a:latin typeface="Microsoft Sans Serif"/>
                <a:cs typeface="Microsoft Sans Serif"/>
              </a:rPr>
              <a:t>w</a:t>
            </a:r>
            <a:r>
              <a:rPr sz="500" spc="-15" dirty="0">
                <a:latin typeface="Microsoft Sans Serif"/>
                <a:cs typeface="Microsoft Sans Serif"/>
              </a:rPr>
              <a:t>a</a:t>
            </a:r>
            <a:r>
              <a:rPr sz="500" spc="-10" dirty="0">
                <a:latin typeface="Microsoft Sans Serif"/>
                <a:cs typeface="Microsoft Sans Serif"/>
              </a:rPr>
              <a:t>r</a:t>
            </a:r>
            <a:r>
              <a:rPr sz="500" spc="5" dirty="0">
                <a:latin typeface="Microsoft Sans Serif"/>
                <a:cs typeface="Microsoft Sans Serif"/>
              </a:rPr>
              <a:t>e</a:t>
            </a:r>
            <a:endParaRPr sz="500">
              <a:latin typeface="Microsoft Sans Serif"/>
              <a:cs typeface="Microsoft Sans Serif"/>
            </a:endParaRPr>
          </a:p>
          <a:p>
            <a:pPr marL="12700" marR="57150">
              <a:lnSpc>
                <a:spcPct val="104099"/>
              </a:lnSpc>
            </a:pPr>
            <a:r>
              <a:rPr sz="500" spc="5" dirty="0">
                <a:latin typeface="Microsoft Sans Serif"/>
                <a:cs typeface="Microsoft Sans Serif"/>
              </a:rPr>
              <a:t>especializado </a:t>
            </a:r>
            <a:r>
              <a:rPr sz="500" spc="-10" dirty="0">
                <a:latin typeface="Microsoft Sans Serif"/>
                <a:cs typeface="Microsoft Sans Serif"/>
              </a:rPr>
              <a:t>es </a:t>
            </a:r>
            <a:r>
              <a:rPr sz="500" spc="15" dirty="0">
                <a:latin typeface="Microsoft Sans Serif"/>
                <a:cs typeface="Microsoft Sans Serif"/>
              </a:rPr>
              <a:t>aquel </a:t>
            </a:r>
            <a:r>
              <a:rPr sz="500" spc="10" dirty="0">
                <a:latin typeface="Microsoft Sans Serif"/>
                <a:cs typeface="Microsoft Sans Serif"/>
              </a:rPr>
              <a:t>creado </a:t>
            </a:r>
            <a:r>
              <a:rPr sz="500" spc="5" dirty="0">
                <a:latin typeface="Microsoft Sans Serif"/>
                <a:cs typeface="Microsoft Sans Serif"/>
              </a:rPr>
              <a:t>para 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satisfacer </a:t>
            </a:r>
            <a:r>
              <a:rPr sz="500" spc="10" dirty="0">
                <a:latin typeface="Microsoft Sans Serif"/>
                <a:cs typeface="Microsoft Sans Serif"/>
              </a:rPr>
              <a:t>un </a:t>
            </a:r>
            <a:r>
              <a:rPr sz="500" spc="15" dirty="0">
                <a:latin typeface="Microsoft Sans Serif"/>
                <a:cs typeface="Microsoft Sans Serif"/>
              </a:rPr>
              <a:t>propósito </a:t>
            </a:r>
            <a:r>
              <a:rPr sz="500" spc="10" dirty="0">
                <a:latin typeface="Microsoft Sans Serif"/>
                <a:cs typeface="Microsoft Sans Serif"/>
              </a:rPr>
              <a:t>específico, </a:t>
            </a:r>
            <a:r>
              <a:rPr sz="500" spc="20" dirty="0">
                <a:latin typeface="Microsoft Sans Serif"/>
                <a:cs typeface="Microsoft Sans Serif"/>
              </a:rPr>
              <a:t>por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spc="20" dirty="0">
                <a:latin typeface="Microsoft Sans Serif"/>
                <a:cs typeface="Microsoft Sans Serif"/>
              </a:rPr>
              <a:t>ejemplo,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15" dirty="0">
                <a:latin typeface="Microsoft Sans Serif"/>
                <a:cs typeface="Microsoft Sans Serif"/>
              </a:rPr>
              <a:t>edición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de</a:t>
            </a:r>
            <a:r>
              <a:rPr sz="500" spc="5" dirty="0">
                <a:latin typeface="Microsoft Sans Serif"/>
                <a:cs typeface="Microsoft Sans Serif"/>
              </a:rPr>
              <a:t> fotos.</a:t>
            </a:r>
            <a:endParaRPr sz="500">
              <a:latin typeface="Microsoft Sans Serif"/>
              <a:cs typeface="Microsoft Sans Serif"/>
            </a:endParaRPr>
          </a:p>
          <a:p>
            <a:pPr marL="12700" marR="5080">
              <a:lnSpc>
                <a:spcPct val="104099"/>
              </a:lnSpc>
            </a:pPr>
            <a:r>
              <a:rPr sz="500" spc="-15" dirty="0">
                <a:latin typeface="Microsoft Sans Serif"/>
                <a:cs typeface="Microsoft Sans Serif"/>
              </a:rPr>
              <a:t>El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software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5" dirty="0">
                <a:latin typeface="Microsoft Sans Serif"/>
                <a:cs typeface="Microsoft Sans Serif"/>
              </a:rPr>
              <a:t>especializado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15" dirty="0">
                <a:latin typeface="Microsoft Sans Serif"/>
                <a:cs typeface="Microsoft Sans Serif"/>
              </a:rPr>
              <a:t>también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es 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15" dirty="0">
                <a:latin typeface="Microsoft Sans Serif"/>
                <a:cs typeface="Microsoft Sans Serif"/>
              </a:rPr>
              <a:t>conocido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como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softare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de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aplicación.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El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15" dirty="0">
                <a:latin typeface="Microsoft Sans Serif"/>
                <a:cs typeface="Microsoft Sans Serif"/>
              </a:rPr>
              <a:t>propósito </a:t>
            </a:r>
            <a:r>
              <a:rPr sz="500" spc="10" dirty="0">
                <a:latin typeface="Microsoft Sans Serif"/>
                <a:cs typeface="Microsoft Sans Serif"/>
              </a:rPr>
              <a:t>general </a:t>
            </a:r>
            <a:r>
              <a:rPr sz="500" spc="-10" dirty="0">
                <a:latin typeface="Microsoft Sans Serif"/>
                <a:cs typeface="Microsoft Sans Serif"/>
              </a:rPr>
              <a:t>es </a:t>
            </a:r>
            <a:r>
              <a:rPr sz="500" spc="10" dirty="0">
                <a:latin typeface="Microsoft Sans Serif"/>
                <a:cs typeface="Microsoft Sans Serif"/>
              </a:rPr>
              <a:t>el </a:t>
            </a:r>
            <a:r>
              <a:rPr sz="500" spc="20" dirty="0">
                <a:latin typeface="Microsoft Sans Serif"/>
                <a:cs typeface="Microsoft Sans Serif"/>
              </a:rPr>
              <a:t>que </a:t>
            </a:r>
            <a:r>
              <a:rPr sz="500" spc="2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comunmente </a:t>
            </a:r>
            <a:r>
              <a:rPr sz="500" spc="-15" dirty="0">
                <a:latin typeface="Microsoft Sans Serif"/>
                <a:cs typeface="Microsoft Sans Serif"/>
              </a:rPr>
              <a:t>se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spc="5" dirty="0">
                <a:latin typeface="Microsoft Sans Serif"/>
                <a:cs typeface="Microsoft Sans Serif"/>
              </a:rPr>
              <a:t>conoce</a:t>
            </a:r>
            <a:r>
              <a:rPr sz="500" spc="10" dirty="0">
                <a:latin typeface="Microsoft Sans Serif"/>
                <a:cs typeface="Microsoft Sans Serif"/>
              </a:rPr>
              <a:t> como</a:t>
            </a:r>
            <a:r>
              <a:rPr sz="500" spc="-5" dirty="0">
                <a:latin typeface="Microsoft Sans Serif"/>
                <a:cs typeface="Microsoft Sans Serif"/>
              </a:rPr>
              <a:t> sistema 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operativo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o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SO.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78886" y="6911151"/>
            <a:ext cx="1014094" cy="4108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sistema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contable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dirty="0">
                <a:latin typeface="Microsoft Sans Serif"/>
                <a:cs typeface="Microsoft Sans Serif"/>
              </a:rPr>
              <a:t> conjunto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completo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consistente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datos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contabilidad </a:t>
            </a:r>
            <a:r>
              <a:rPr sz="350" spc="-10" dirty="0">
                <a:latin typeface="Microsoft Sans Serif"/>
                <a:cs typeface="Microsoft Sans Serif"/>
              </a:rPr>
              <a:t>necesario </a:t>
            </a:r>
            <a:r>
              <a:rPr sz="350" spc="-5" dirty="0">
                <a:latin typeface="Microsoft Sans Serif"/>
                <a:cs typeface="Microsoft Sans Serif"/>
              </a:rPr>
              <a:t> para los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informes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legales</a:t>
            </a:r>
            <a:r>
              <a:rPr sz="350" spc="8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los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estados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financieros.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Incluye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spc="5" dirty="0">
                <a:latin typeface="Microsoft Sans Serif"/>
                <a:cs typeface="Microsoft Sans Serif"/>
              </a:rPr>
              <a:t>libro </a:t>
            </a:r>
            <a:r>
              <a:rPr sz="350" dirty="0">
                <a:latin typeface="Microsoft Sans Serif"/>
                <a:cs typeface="Microsoft Sans Serif"/>
              </a:rPr>
              <a:t>mayor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spc="5" dirty="0">
                <a:latin typeface="Microsoft Sans Serif"/>
                <a:cs typeface="Microsoft Sans Serif"/>
              </a:rPr>
              <a:t>todos </a:t>
            </a:r>
            <a:r>
              <a:rPr sz="350" spc="-5" dirty="0">
                <a:latin typeface="Microsoft Sans Serif"/>
                <a:cs typeface="Microsoft Sans Serif"/>
              </a:rPr>
              <a:t>los </a:t>
            </a:r>
            <a:r>
              <a:rPr sz="350" dirty="0">
                <a:latin typeface="Microsoft Sans Serif"/>
                <a:cs typeface="Microsoft Sans Serif"/>
              </a:rPr>
              <a:t> libros </a:t>
            </a:r>
            <a:r>
              <a:rPr sz="350" spc="-10" dirty="0">
                <a:latin typeface="Microsoft Sans Serif"/>
                <a:cs typeface="Microsoft Sans Serif"/>
              </a:rPr>
              <a:t>auxiliares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(Activos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fijos, </a:t>
            </a:r>
            <a:r>
              <a:rPr sz="350" spc="-5" dirty="0">
                <a:latin typeface="Microsoft Sans Serif"/>
                <a:cs typeface="Microsoft Sans Serif"/>
              </a:rPr>
              <a:t>Inventarios, </a:t>
            </a:r>
            <a:r>
              <a:rPr sz="350" dirty="0">
                <a:latin typeface="Microsoft Sans Serif"/>
                <a:cs typeface="Microsoft Sans Serif"/>
              </a:rPr>
              <a:t> Deudores,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Acreedores,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Caja,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Impuestos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Costes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Ventas).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72360" y="1124843"/>
            <a:ext cx="1137920" cy="5010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4099"/>
              </a:lnSpc>
              <a:spcBef>
                <a:spcPts val="90"/>
              </a:spcBef>
            </a:pPr>
            <a:r>
              <a:rPr sz="500" dirty="0">
                <a:latin typeface="Microsoft Sans Serif"/>
                <a:cs typeface="Microsoft Sans Serif"/>
              </a:rPr>
              <a:t>NAVEGADOR </a:t>
            </a:r>
            <a:r>
              <a:rPr sz="500" spc="-10" dirty="0">
                <a:latin typeface="Microsoft Sans Serif"/>
                <a:cs typeface="Microsoft Sans Serif"/>
              </a:rPr>
              <a:t>WEB:es </a:t>
            </a:r>
            <a:r>
              <a:rPr sz="500" spc="10" dirty="0">
                <a:latin typeface="Microsoft Sans Serif"/>
                <a:cs typeface="Microsoft Sans Serif"/>
              </a:rPr>
              <a:t>un </a:t>
            </a:r>
            <a:r>
              <a:rPr sz="500" spc="5" dirty="0">
                <a:latin typeface="Microsoft Sans Serif"/>
                <a:cs typeface="Microsoft Sans Serif"/>
              </a:rPr>
              <a:t>software, </a:t>
            </a:r>
            <a:r>
              <a:rPr sz="500" spc="10" dirty="0">
                <a:latin typeface="Microsoft Sans Serif"/>
                <a:cs typeface="Microsoft Sans Serif"/>
              </a:rPr>
              <a:t> aplicación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o</a:t>
            </a:r>
            <a:r>
              <a:rPr sz="500" spc="-1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programa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20" dirty="0">
                <a:latin typeface="Microsoft Sans Serif"/>
                <a:cs typeface="Microsoft Sans Serif"/>
              </a:rPr>
              <a:t>que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15" dirty="0">
                <a:latin typeface="Microsoft Sans Serif"/>
                <a:cs typeface="Microsoft Sans Serif"/>
              </a:rPr>
              <a:t>permite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el </a:t>
            </a:r>
            <a:r>
              <a:rPr sz="500" spc="-114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acceso </a:t>
            </a:r>
            <a:r>
              <a:rPr sz="500" spc="-15" dirty="0">
                <a:latin typeface="Microsoft Sans Serif"/>
                <a:cs typeface="Microsoft Sans Serif"/>
              </a:rPr>
              <a:t>a </a:t>
            </a:r>
            <a:r>
              <a:rPr sz="500" dirty="0">
                <a:latin typeface="Microsoft Sans Serif"/>
                <a:cs typeface="Microsoft Sans Serif"/>
              </a:rPr>
              <a:t>la </a:t>
            </a:r>
            <a:r>
              <a:rPr sz="500" spc="20" dirty="0">
                <a:latin typeface="Microsoft Sans Serif"/>
                <a:cs typeface="Microsoft Sans Serif"/>
              </a:rPr>
              <a:t>Web, </a:t>
            </a:r>
            <a:r>
              <a:rPr sz="500" spc="15" dirty="0">
                <a:latin typeface="Microsoft Sans Serif"/>
                <a:cs typeface="Microsoft Sans Serif"/>
              </a:rPr>
              <a:t>interpretando </a:t>
            </a:r>
            <a:r>
              <a:rPr sz="500" dirty="0">
                <a:latin typeface="Microsoft Sans Serif"/>
                <a:cs typeface="Microsoft Sans Serif"/>
              </a:rPr>
              <a:t>la 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información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10" dirty="0">
                <a:latin typeface="Microsoft Sans Serif"/>
                <a:cs typeface="Microsoft Sans Serif"/>
              </a:rPr>
              <a:t>distintos </a:t>
            </a:r>
            <a:r>
              <a:rPr sz="500" spc="15" dirty="0">
                <a:latin typeface="Microsoft Sans Serif"/>
                <a:cs typeface="Microsoft Sans Serif"/>
              </a:rPr>
              <a:t>tipos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30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archivos y </a:t>
            </a:r>
            <a:r>
              <a:rPr sz="500" dirty="0">
                <a:latin typeface="Microsoft Sans Serif"/>
                <a:cs typeface="Microsoft Sans Serif"/>
              </a:rPr>
              <a:t>sitios </a:t>
            </a:r>
            <a:r>
              <a:rPr sz="500" spc="20" dirty="0">
                <a:latin typeface="Microsoft Sans Serif"/>
                <a:cs typeface="Microsoft Sans Serif"/>
              </a:rPr>
              <a:t>web </a:t>
            </a:r>
            <a:r>
              <a:rPr sz="500" spc="5" dirty="0">
                <a:latin typeface="Microsoft Sans Serif"/>
                <a:cs typeface="Microsoft Sans Serif"/>
              </a:rPr>
              <a:t>para </a:t>
            </a:r>
            <a:r>
              <a:rPr sz="500" spc="20" dirty="0">
                <a:latin typeface="Microsoft Sans Serif"/>
                <a:cs typeface="Microsoft Sans Serif"/>
              </a:rPr>
              <a:t>que </a:t>
            </a:r>
            <a:r>
              <a:rPr sz="500" spc="-5" dirty="0">
                <a:latin typeface="Microsoft Sans Serif"/>
                <a:cs typeface="Microsoft Sans Serif"/>
              </a:rPr>
              <a:t>estos 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20" dirty="0">
                <a:latin typeface="Microsoft Sans Serif"/>
                <a:cs typeface="Microsoft Sans Serif"/>
              </a:rPr>
              <a:t>puedan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-5" dirty="0">
                <a:latin typeface="Microsoft Sans Serif"/>
                <a:cs typeface="Microsoft Sans Serif"/>
              </a:rPr>
              <a:t>ser</a:t>
            </a:r>
            <a:r>
              <a:rPr sz="500" spc="-1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visualizados.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20970" y="110101"/>
            <a:ext cx="991869" cy="28437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5" dirty="0">
                <a:latin typeface="Microsoft Sans Serif"/>
                <a:cs typeface="Microsoft Sans Serif"/>
              </a:rPr>
              <a:t>INTERNET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EXPLORER:,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fue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navegador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web </a:t>
            </a:r>
            <a:r>
              <a:rPr sz="350" dirty="0">
                <a:latin typeface="Microsoft Sans Serif"/>
                <a:cs typeface="Microsoft Sans Serif"/>
              </a:rPr>
              <a:t> desarrollado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</a:t>
            </a:r>
            <a:r>
              <a:rPr sz="350" spc="5" dirty="0">
                <a:latin typeface="Microsoft Sans Serif"/>
                <a:cs typeface="Microsoft Sans Serif"/>
              </a:rPr>
              <a:t> Microsoft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sistema </a:t>
            </a:r>
            <a:r>
              <a:rPr sz="350" dirty="0">
                <a:latin typeface="Microsoft Sans Serif"/>
                <a:cs typeface="Microsoft Sans Serif"/>
              </a:rPr>
              <a:t> operativo </a:t>
            </a:r>
            <a:r>
              <a:rPr sz="350" spc="5" dirty="0">
                <a:latin typeface="Microsoft Sans Serif"/>
                <a:cs typeface="Microsoft Sans Serif"/>
              </a:rPr>
              <a:t>Microsoft </a:t>
            </a:r>
            <a:r>
              <a:rPr sz="350" spc="-5" dirty="0">
                <a:latin typeface="Microsoft Sans Serif"/>
                <a:cs typeface="Microsoft Sans Serif"/>
              </a:rPr>
              <a:t>Windows</a:t>
            </a:r>
            <a:r>
              <a:rPr sz="350" dirty="0">
                <a:latin typeface="Microsoft Sans Serif"/>
                <a:cs typeface="Microsoft Sans Serif"/>
              </a:rPr>
              <a:t> desde </a:t>
            </a:r>
            <a:r>
              <a:rPr sz="350" spc="-10" dirty="0">
                <a:latin typeface="Microsoft Sans Serif"/>
                <a:cs typeface="Microsoft Sans Serif"/>
              </a:rPr>
              <a:t>1995.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En </a:t>
            </a:r>
            <a:r>
              <a:rPr sz="350" spc="-5" dirty="0">
                <a:latin typeface="Microsoft Sans Serif"/>
                <a:cs typeface="Microsoft Sans Serif"/>
              </a:rPr>
              <a:t>el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año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2015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se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anunció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6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partir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Windows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10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sustituye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</a:t>
            </a:r>
            <a:r>
              <a:rPr sz="350" spc="5" dirty="0">
                <a:latin typeface="Microsoft Sans Serif"/>
                <a:cs typeface="Microsoft Sans Serif"/>
              </a:rPr>
              <a:t> Microsoft Edge</a:t>
            </a:r>
            <a:endParaRPr sz="350">
              <a:latin typeface="Microsoft Sans Serif"/>
              <a:cs typeface="Microsoft Sans Serif"/>
            </a:endParaRPr>
          </a:p>
        </p:txBody>
      </p:sp>
      <p:pic>
        <p:nvPicPr>
          <p:cNvPr id="25" name="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727491" y="229700"/>
            <a:ext cx="68966" cy="68966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8720970" y="474246"/>
            <a:ext cx="959485" cy="1734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15" dirty="0">
                <a:latin typeface="Microsoft Sans Serif"/>
                <a:cs typeface="Microsoft Sans Serif"/>
              </a:rPr>
              <a:t>SAFARI:Safari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navegador </a:t>
            </a:r>
            <a:r>
              <a:rPr sz="350" spc="-5" dirty="0">
                <a:latin typeface="Microsoft Sans Serif"/>
                <a:cs typeface="Microsoft Sans Serif"/>
              </a:rPr>
              <a:t>web </a:t>
            </a:r>
            <a:r>
              <a:rPr sz="350" spc="10" dirty="0">
                <a:latin typeface="Microsoft Sans Serif"/>
                <a:cs typeface="Microsoft Sans Serif"/>
              </a:rPr>
              <a:t>de código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cerrado </a:t>
            </a:r>
            <a:r>
              <a:rPr sz="350" dirty="0">
                <a:latin typeface="Microsoft Sans Serif"/>
                <a:cs typeface="Microsoft Sans Serif"/>
              </a:rPr>
              <a:t>desarrollado </a:t>
            </a:r>
            <a:r>
              <a:rPr sz="350" spc="10" dirty="0">
                <a:latin typeface="Microsoft Sans Serif"/>
                <a:cs typeface="Microsoft Sans Serif"/>
              </a:rPr>
              <a:t>por Apple </a:t>
            </a:r>
            <a:r>
              <a:rPr sz="350" spc="-15" dirty="0">
                <a:latin typeface="Microsoft Sans Serif"/>
                <a:cs typeface="Microsoft Sans Serif"/>
              </a:rPr>
              <a:t>Inc.</a:t>
            </a:r>
            <a:r>
              <a:rPr sz="350" spc="-10" dirty="0">
                <a:latin typeface="Microsoft Sans Serif"/>
                <a:cs typeface="Microsoft Sans Serif"/>
              </a:rPr>
              <a:t> Está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disponible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macOS,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iOS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720970" y="727974"/>
            <a:ext cx="995680" cy="28437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OPERA:Opera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dirty="0">
                <a:latin typeface="Microsoft Sans Serif"/>
                <a:cs typeface="Microsoft Sans Serif"/>
              </a:rPr>
              <a:t> navegador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web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creado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-5" dirty="0">
                <a:latin typeface="Microsoft Sans Serif"/>
                <a:cs typeface="Microsoft Sans Serif"/>
              </a:rPr>
              <a:t> empresa noruega </a:t>
            </a:r>
            <a:r>
              <a:rPr sz="350" dirty="0">
                <a:latin typeface="Microsoft Sans Serif"/>
                <a:cs typeface="Microsoft Sans Serif"/>
              </a:rPr>
              <a:t>Opera </a:t>
            </a:r>
            <a:r>
              <a:rPr sz="350" spc="-10" dirty="0">
                <a:latin typeface="Microsoft Sans Serif"/>
                <a:cs typeface="Microsoft Sans Serif"/>
              </a:rPr>
              <a:t>Software.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Usa</a:t>
            </a:r>
            <a:r>
              <a:rPr sz="350" spc="6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motor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 </a:t>
            </a:r>
            <a:r>
              <a:rPr sz="350" spc="-5" dirty="0">
                <a:latin typeface="Microsoft Sans Serif"/>
                <a:cs typeface="Microsoft Sans Serif"/>
              </a:rPr>
              <a:t>renderizado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Blink.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Tiene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versiones </a:t>
            </a:r>
            <a:r>
              <a:rPr sz="350" spc="-5" dirty="0">
                <a:latin typeface="Microsoft Sans Serif"/>
                <a:cs typeface="Microsoft Sans Serif"/>
              </a:rPr>
              <a:t> para </a:t>
            </a:r>
            <a:r>
              <a:rPr sz="350" dirty="0">
                <a:latin typeface="Microsoft Sans Serif"/>
                <a:cs typeface="Microsoft Sans Serif"/>
              </a:rPr>
              <a:t>computadoras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escritorio,</a:t>
            </a:r>
            <a:r>
              <a:rPr sz="350" dirty="0">
                <a:latin typeface="Microsoft Sans Serif"/>
                <a:cs typeface="Microsoft Sans Serif"/>
              </a:rPr>
              <a:t> teléfonos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móviles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tabletas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720970" y="1092119"/>
            <a:ext cx="982980" cy="28437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MOTZILLA </a:t>
            </a:r>
            <a:r>
              <a:rPr sz="350" spc="-10" dirty="0">
                <a:latin typeface="Microsoft Sans Serif"/>
                <a:cs typeface="Microsoft Sans Serif"/>
              </a:rPr>
              <a:t>FIREFOX:Mozilla</a:t>
            </a:r>
            <a:r>
              <a:rPr sz="350" spc="-5" dirty="0">
                <a:latin typeface="Microsoft Sans Serif"/>
                <a:cs typeface="Microsoft Sans Serif"/>
              </a:rPr>
              <a:t> Firefox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 navegador </a:t>
            </a:r>
            <a:r>
              <a:rPr sz="350" spc="-5" dirty="0">
                <a:latin typeface="Microsoft Sans Serif"/>
                <a:cs typeface="Microsoft Sans Serif"/>
              </a:rPr>
              <a:t>web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libre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código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abierto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desarrollado </a:t>
            </a:r>
            <a:r>
              <a:rPr sz="350" spc="-5" dirty="0">
                <a:latin typeface="Microsoft Sans Serif"/>
                <a:cs typeface="Microsoft Sans Serif"/>
              </a:rPr>
              <a:t>para </a:t>
            </a:r>
            <a:r>
              <a:rPr sz="350" spc="5" dirty="0">
                <a:latin typeface="Microsoft Sans Serif"/>
                <a:cs typeface="Microsoft Sans Serif"/>
              </a:rPr>
              <a:t>Microsoft </a:t>
            </a:r>
            <a:r>
              <a:rPr sz="350" spc="-5" dirty="0">
                <a:latin typeface="Microsoft Sans Serif"/>
                <a:cs typeface="Microsoft Sans Serif"/>
              </a:rPr>
              <a:t>Windows,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Android,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OS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X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dirty="0">
                <a:latin typeface="Microsoft Sans Serif"/>
                <a:cs typeface="Microsoft Sans Serif"/>
              </a:rPr>
              <a:t> GNU/Linux</a:t>
            </a:r>
            <a:r>
              <a:rPr sz="350" spc="5" dirty="0">
                <a:latin typeface="Microsoft Sans Serif"/>
                <a:cs typeface="Microsoft Sans Serif"/>
              </a:rPr>
              <a:t> coordinado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Corporación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Mozilla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Fundación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Mozilla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20970" y="1456228"/>
            <a:ext cx="954405" cy="3398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dirty="0">
                <a:latin typeface="Microsoft Sans Serif"/>
                <a:cs typeface="Microsoft Sans Serif"/>
              </a:rPr>
              <a:t>GOOGLE CHORE:Google </a:t>
            </a:r>
            <a:r>
              <a:rPr sz="350" spc="-5" dirty="0">
                <a:latin typeface="Microsoft Sans Serif"/>
                <a:cs typeface="Microsoft Sans Serif"/>
              </a:rPr>
              <a:t>Chrome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 navegador </a:t>
            </a:r>
            <a:r>
              <a:rPr sz="350" spc="-5" dirty="0">
                <a:latin typeface="Microsoft Sans Serif"/>
                <a:cs typeface="Microsoft Sans Serif"/>
              </a:rPr>
              <a:t>web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desarrollado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</a:t>
            </a:r>
            <a:r>
              <a:rPr sz="350" spc="5" dirty="0">
                <a:latin typeface="Microsoft Sans Serif"/>
                <a:cs typeface="Microsoft Sans Serif"/>
              </a:rPr>
              <a:t> Google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compilado </a:t>
            </a:r>
            <a:r>
              <a:rPr sz="350" dirty="0">
                <a:latin typeface="Microsoft Sans Serif"/>
                <a:cs typeface="Microsoft Sans Serif"/>
              </a:rPr>
              <a:t>con base </a:t>
            </a:r>
            <a:r>
              <a:rPr sz="350" spc="-5" dirty="0">
                <a:latin typeface="Microsoft Sans Serif"/>
                <a:cs typeface="Microsoft Sans Serif"/>
              </a:rPr>
              <a:t>en </a:t>
            </a:r>
            <a:r>
              <a:rPr sz="350" spc="-10" dirty="0">
                <a:latin typeface="Microsoft Sans Serif"/>
                <a:cs typeface="Microsoft Sans Serif"/>
              </a:rPr>
              <a:t>varios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componentes 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infraestructuras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desarrollo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aplicaciones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código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abierto,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10" dirty="0">
                <a:latin typeface="Microsoft Sans Serif"/>
                <a:cs typeface="Microsoft Sans Serif"/>
              </a:rPr>
              <a:t> motor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renderizado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Blink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720970" y="1875477"/>
            <a:ext cx="959485" cy="28437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AMAYA:Amaya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herramienta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combinada </a:t>
            </a:r>
            <a:r>
              <a:rPr sz="350" spc="5" dirty="0">
                <a:latin typeface="Microsoft Sans Serif"/>
                <a:cs typeface="Microsoft Sans Serif"/>
              </a:rPr>
              <a:t> del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W3C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compuesta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navegador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web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una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herramienta</a:t>
            </a:r>
            <a:r>
              <a:rPr sz="350" spc="7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autor.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Cualquier </a:t>
            </a:r>
            <a:r>
              <a:rPr sz="350" dirty="0">
                <a:latin typeface="Microsoft Sans Serif"/>
                <a:cs typeface="Microsoft Sans Serif"/>
              </a:rPr>
              <a:t>página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web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abra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puede </a:t>
            </a:r>
            <a:r>
              <a:rPr sz="350" spc="-10" dirty="0">
                <a:latin typeface="Microsoft Sans Serif"/>
                <a:cs typeface="Microsoft Sans Serif"/>
              </a:rPr>
              <a:t>ser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editada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inmediatamente.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720970" y="2239587"/>
            <a:ext cx="984885" cy="4108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dirty="0">
                <a:latin typeface="Microsoft Sans Serif"/>
                <a:cs typeface="Microsoft Sans Serif"/>
              </a:rPr>
              <a:t>DILLO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:Dillo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pequeño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navegador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web </a:t>
            </a:r>
            <a:r>
              <a:rPr sz="350" dirty="0">
                <a:latin typeface="Microsoft Sans Serif"/>
                <a:cs typeface="Microsoft Sans Serif"/>
              </a:rPr>
              <a:t> multiplataforma,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publicado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software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libre </a:t>
            </a:r>
            <a:r>
              <a:rPr sz="350" spc="5" dirty="0">
                <a:latin typeface="Microsoft Sans Serif"/>
                <a:cs typeface="Microsoft Sans Serif"/>
              </a:rPr>
              <a:t> bajo </a:t>
            </a:r>
            <a:r>
              <a:rPr sz="350" spc="-10" dirty="0">
                <a:latin typeface="Microsoft Sans Serif"/>
                <a:cs typeface="Microsoft Sans Serif"/>
              </a:rPr>
              <a:t>licencia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GPLv3.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spc="-25" dirty="0">
                <a:latin typeface="Microsoft Sans Serif"/>
                <a:cs typeface="Microsoft Sans Serif"/>
              </a:rPr>
              <a:t>Su</a:t>
            </a:r>
            <a:r>
              <a:rPr sz="350" spc="-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primera versión </a:t>
            </a:r>
            <a:r>
              <a:rPr sz="350" dirty="0">
                <a:latin typeface="Microsoft Sans Serif"/>
                <a:cs typeface="Microsoft Sans Serif"/>
              </a:rPr>
              <a:t>data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diciembre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10" dirty="0">
                <a:latin typeface="Microsoft Sans Serif"/>
                <a:cs typeface="Microsoft Sans Serif"/>
              </a:rPr>
              <a:t>1999;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está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desarrollado </a:t>
            </a:r>
            <a:r>
              <a:rPr sz="350" spc="-5" dirty="0">
                <a:latin typeface="Microsoft Sans Serif"/>
                <a:cs typeface="Microsoft Sans Serif"/>
              </a:rPr>
              <a:t>usando el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lenguaje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programación </a:t>
            </a:r>
            <a:r>
              <a:rPr sz="350" spc="-5" dirty="0">
                <a:latin typeface="Microsoft Sans Serif"/>
                <a:cs typeface="Microsoft Sans Serif"/>
              </a:rPr>
              <a:t>C y </a:t>
            </a:r>
            <a:r>
              <a:rPr sz="350" spc="-15" dirty="0">
                <a:latin typeface="Microsoft Sans Serif"/>
                <a:cs typeface="Microsoft Sans Serif"/>
              </a:rPr>
              <a:t>las</a:t>
            </a:r>
            <a:r>
              <a:rPr sz="350" spc="-10" dirty="0">
                <a:latin typeface="Microsoft Sans Serif"/>
                <a:cs typeface="Microsoft Sans Serif"/>
              </a:rPr>
              <a:t> rutinas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FLTK-2.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El</a:t>
            </a:r>
            <a:r>
              <a:rPr sz="350" spc="10" dirty="0">
                <a:latin typeface="Microsoft Sans Serif"/>
                <a:cs typeface="Microsoft Sans Serif"/>
              </a:rPr>
              <a:t> motor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renderizado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Dillo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está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basado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versión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0.2.2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Gzilla.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89602" y="4693870"/>
            <a:ext cx="1144905" cy="81788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00" spc="-20" dirty="0">
                <a:latin typeface="Microsoft Sans Serif"/>
                <a:cs typeface="Microsoft Sans Serif"/>
              </a:rPr>
              <a:t>PROCESADORES</a:t>
            </a:r>
            <a:r>
              <a:rPr sz="500" spc="-10" dirty="0">
                <a:latin typeface="Microsoft Sans Serif"/>
                <a:cs typeface="Microsoft Sans Serif"/>
              </a:rPr>
              <a:t> DE</a:t>
            </a:r>
            <a:r>
              <a:rPr sz="500" spc="-20" dirty="0">
                <a:latin typeface="Microsoft Sans Serif"/>
                <a:cs typeface="Microsoft Sans Serif"/>
              </a:rPr>
              <a:t> </a:t>
            </a:r>
            <a:r>
              <a:rPr sz="500" spc="-10" dirty="0">
                <a:latin typeface="Microsoft Sans Serif"/>
                <a:cs typeface="Microsoft Sans Serif"/>
              </a:rPr>
              <a:t>TEXTOS:Un</a:t>
            </a:r>
            <a:endParaRPr sz="500">
              <a:latin typeface="Microsoft Sans Serif"/>
              <a:cs typeface="Microsoft Sans Serif"/>
            </a:endParaRPr>
          </a:p>
          <a:p>
            <a:pPr marL="12700" marR="5080">
              <a:lnSpc>
                <a:spcPct val="104099"/>
              </a:lnSpc>
            </a:pPr>
            <a:r>
              <a:rPr sz="500" spc="5" dirty="0">
                <a:latin typeface="Microsoft Sans Serif"/>
                <a:cs typeface="Microsoft Sans Serif"/>
              </a:rPr>
              <a:t>procesador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15" dirty="0">
                <a:latin typeface="Microsoft Sans Serif"/>
                <a:cs typeface="Microsoft Sans Serif"/>
              </a:rPr>
              <a:t>texto </a:t>
            </a:r>
            <a:r>
              <a:rPr sz="500" spc="-10" dirty="0">
                <a:latin typeface="Microsoft Sans Serif"/>
                <a:cs typeface="Microsoft Sans Serif"/>
              </a:rPr>
              <a:t>es </a:t>
            </a:r>
            <a:r>
              <a:rPr sz="500" spc="5" dirty="0">
                <a:latin typeface="Microsoft Sans Serif"/>
                <a:cs typeface="Microsoft Sans Serif"/>
              </a:rPr>
              <a:t>una </a:t>
            </a:r>
            <a:r>
              <a:rPr sz="500" spc="10" dirty="0">
                <a:latin typeface="Microsoft Sans Serif"/>
                <a:cs typeface="Microsoft Sans Serif"/>
              </a:rPr>
              <a:t>aplicación </a:t>
            </a:r>
            <a:r>
              <a:rPr sz="500" spc="-125" dirty="0">
                <a:latin typeface="Microsoft Sans Serif"/>
                <a:cs typeface="Microsoft Sans Serif"/>
              </a:rPr>
              <a:t> </a:t>
            </a:r>
            <a:r>
              <a:rPr sz="500" spc="5" dirty="0">
                <a:latin typeface="Microsoft Sans Serif"/>
                <a:cs typeface="Microsoft Sans Serif"/>
              </a:rPr>
              <a:t>informática </a:t>
            </a:r>
            <a:r>
              <a:rPr sz="500" spc="20" dirty="0">
                <a:latin typeface="Microsoft Sans Serif"/>
                <a:cs typeface="Microsoft Sans Serif"/>
              </a:rPr>
              <a:t>que </a:t>
            </a:r>
            <a:r>
              <a:rPr sz="500" spc="15" dirty="0">
                <a:latin typeface="Microsoft Sans Serif"/>
                <a:cs typeface="Microsoft Sans Serif"/>
              </a:rPr>
              <a:t>permite </a:t>
            </a:r>
            <a:r>
              <a:rPr sz="500" dirty="0">
                <a:latin typeface="Microsoft Sans Serif"/>
                <a:cs typeface="Microsoft Sans Serif"/>
              </a:rPr>
              <a:t>crear </a:t>
            </a:r>
            <a:r>
              <a:rPr sz="500" spc="-5" dirty="0">
                <a:latin typeface="Microsoft Sans Serif"/>
                <a:cs typeface="Microsoft Sans Serif"/>
              </a:rPr>
              <a:t>y </a:t>
            </a:r>
            <a:r>
              <a:rPr sz="500" spc="15" dirty="0">
                <a:latin typeface="Microsoft Sans Serif"/>
                <a:cs typeface="Microsoft Sans Serif"/>
              </a:rPr>
              <a:t>editar </a:t>
            </a:r>
            <a:r>
              <a:rPr sz="500" spc="-12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documentos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15" dirty="0">
                <a:latin typeface="Microsoft Sans Serif"/>
                <a:cs typeface="Microsoft Sans Serif"/>
              </a:rPr>
              <a:t>texto </a:t>
            </a:r>
            <a:r>
              <a:rPr sz="500" spc="10" dirty="0">
                <a:latin typeface="Microsoft Sans Serif"/>
                <a:cs typeface="Microsoft Sans Serif"/>
              </a:rPr>
              <a:t>en </a:t>
            </a:r>
            <a:r>
              <a:rPr sz="500" spc="5" dirty="0">
                <a:latin typeface="Microsoft Sans Serif"/>
                <a:cs typeface="Microsoft Sans Serif"/>
              </a:rPr>
              <a:t>una </a:t>
            </a:r>
            <a:r>
              <a:rPr sz="500" spc="10" dirty="0">
                <a:latin typeface="Microsoft Sans Serif"/>
                <a:cs typeface="Microsoft Sans Serif"/>
              </a:rPr>
              <a:t> computadora.</a:t>
            </a:r>
            <a:r>
              <a:rPr sz="500" spc="-5" dirty="0">
                <a:latin typeface="Microsoft Sans Serif"/>
                <a:cs typeface="Microsoft Sans Serif"/>
              </a:rPr>
              <a:t> </a:t>
            </a:r>
            <a:r>
              <a:rPr sz="500" spc="-15" dirty="0">
                <a:latin typeface="Microsoft Sans Serif"/>
                <a:cs typeface="Microsoft Sans Serif"/>
              </a:rPr>
              <a:t>Se</a:t>
            </a:r>
            <a:r>
              <a:rPr sz="500" spc="1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trata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de</a:t>
            </a:r>
            <a:r>
              <a:rPr sz="500" spc="15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un </a:t>
            </a:r>
            <a:r>
              <a:rPr sz="500" dirty="0">
                <a:latin typeface="Microsoft Sans Serif"/>
                <a:cs typeface="Microsoft Sans Serif"/>
              </a:rPr>
              <a:t>software </a:t>
            </a:r>
            <a:r>
              <a:rPr sz="500" spc="5" dirty="0">
                <a:latin typeface="Microsoft Sans Serif"/>
                <a:cs typeface="Microsoft Sans Serif"/>
              </a:rPr>
              <a:t>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15" dirty="0">
                <a:latin typeface="Microsoft Sans Serif"/>
                <a:cs typeface="Microsoft Sans Serif"/>
              </a:rPr>
              <a:t>múltiples </a:t>
            </a:r>
            <a:r>
              <a:rPr sz="500" spc="10" dirty="0">
                <a:latin typeface="Microsoft Sans Serif"/>
                <a:cs typeface="Microsoft Sans Serif"/>
              </a:rPr>
              <a:t>funcionalidades </a:t>
            </a:r>
            <a:r>
              <a:rPr sz="500" spc="5" dirty="0">
                <a:latin typeface="Microsoft Sans Serif"/>
                <a:cs typeface="Microsoft Sans Serif"/>
              </a:rPr>
              <a:t>para </a:t>
            </a:r>
            <a:r>
              <a:rPr sz="500" dirty="0">
                <a:latin typeface="Microsoft Sans Serif"/>
                <a:cs typeface="Microsoft Sans Serif"/>
              </a:rPr>
              <a:t>la </a:t>
            </a:r>
            <a:r>
              <a:rPr sz="500" spc="5" dirty="0">
                <a:latin typeface="Microsoft Sans Serif"/>
                <a:cs typeface="Microsoft Sans Serif"/>
              </a:rPr>
              <a:t> redacción, con </a:t>
            </a:r>
            <a:r>
              <a:rPr sz="500" spc="15" dirty="0">
                <a:latin typeface="Microsoft Sans Serif"/>
                <a:cs typeface="Microsoft Sans Serif"/>
              </a:rPr>
              <a:t>diferentes </a:t>
            </a:r>
            <a:r>
              <a:rPr sz="500" spc="10" dirty="0">
                <a:latin typeface="Microsoft Sans Serif"/>
                <a:cs typeface="Microsoft Sans Serif"/>
              </a:rPr>
              <a:t>tipografías, </a:t>
            </a:r>
            <a:r>
              <a:rPr sz="500" spc="15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tamaños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5" dirty="0">
                <a:latin typeface="Microsoft Sans Serif"/>
                <a:cs typeface="Microsoft Sans Serif"/>
              </a:rPr>
              <a:t>letra, </a:t>
            </a:r>
            <a:r>
              <a:rPr sz="500" dirty="0">
                <a:latin typeface="Microsoft Sans Serif"/>
                <a:cs typeface="Microsoft Sans Serif"/>
              </a:rPr>
              <a:t>colores, </a:t>
            </a:r>
            <a:r>
              <a:rPr sz="500" spc="15" dirty="0">
                <a:latin typeface="Microsoft Sans Serif"/>
                <a:cs typeface="Microsoft Sans Serif"/>
              </a:rPr>
              <a:t>tipos </a:t>
            </a:r>
            <a:r>
              <a:rPr sz="500" spc="25" dirty="0">
                <a:latin typeface="Microsoft Sans Serif"/>
                <a:cs typeface="Microsoft Sans Serif"/>
              </a:rPr>
              <a:t>de </a:t>
            </a:r>
            <a:r>
              <a:rPr sz="500" spc="30" dirty="0">
                <a:latin typeface="Microsoft Sans Serif"/>
                <a:cs typeface="Microsoft Sans Serif"/>
              </a:rPr>
              <a:t> </a:t>
            </a:r>
            <a:r>
              <a:rPr sz="500" dirty="0">
                <a:latin typeface="Microsoft Sans Serif"/>
                <a:cs typeface="Microsoft Sans Serif"/>
              </a:rPr>
              <a:t>párrafos, </a:t>
            </a:r>
            <a:r>
              <a:rPr sz="500" spc="5" dirty="0">
                <a:latin typeface="Microsoft Sans Serif"/>
                <a:cs typeface="Microsoft Sans Serif"/>
              </a:rPr>
              <a:t>efectos </a:t>
            </a:r>
            <a:r>
              <a:rPr sz="500" dirty="0">
                <a:latin typeface="Microsoft Sans Serif"/>
                <a:cs typeface="Microsoft Sans Serif"/>
              </a:rPr>
              <a:t>artísticos </a:t>
            </a:r>
            <a:r>
              <a:rPr sz="500" spc="-5" dirty="0">
                <a:latin typeface="Microsoft Sans Serif"/>
                <a:cs typeface="Microsoft Sans Serif"/>
              </a:rPr>
              <a:t>y otras </a:t>
            </a:r>
            <a:r>
              <a:rPr sz="500" dirty="0">
                <a:latin typeface="Microsoft Sans Serif"/>
                <a:cs typeface="Microsoft Sans Serif"/>
              </a:rPr>
              <a:t> </a:t>
            </a:r>
            <a:r>
              <a:rPr sz="500" spc="10" dirty="0">
                <a:latin typeface="Microsoft Sans Serif"/>
                <a:cs typeface="Microsoft Sans Serif"/>
              </a:rPr>
              <a:t>opciones.</a:t>
            </a:r>
            <a:endParaRPr sz="5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772695" y="3479160"/>
            <a:ext cx="1009015" cy="5759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5" dirty="0">
                <a:latin typeface="Microsoft Sans Serif"/>
                <a:cs typeface="Microsoft Sans Serif"/>
              </a:rPr>
              <a:t>Microsoft </a:t>
            </a:r>
            <a:r>
              <a:rPr sz="350" dirty="0">
                <a:latin typeface="Microsoft Sans Serif"/>
                <a:cs typeface="Microsoft Sans Serif"/>
              </a:rPr>
              <a:t>Word:es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-5" dirty="0">
                <a:latin typeface="Microsoft Sans Serif"/>
                <a:cs typeface="Microsoft Sans Serif"/>
              </a:rPr>
              <a:t> aplicación utilizada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manipulación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documentos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basados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dirty="0">
                <a:latin typeface="Microsoft Sans Serif"/>
                <a:cs typeface="Microsoft Sans Serif"/>
              </a:rPr>
              <a:t> texto.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25" dirty="0">
                <a:latin typeface="Microsoft Sans Serif"/>
                <a:cs typeface="Microsoft Sans Serif"/>
              </a:rPr>
              <a:t>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equivalente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electrónico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del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papel,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bolígrafo,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-5" dirty="0">
                <a:latin typeface="Microsoft Sans Serif"/>
                <a:cs typeface="Microsoft Sans Serif"/>
              </a:rPr>
              <a:t> máquina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10" dirty="0">
                <a:latin typeface="Microsoft Sans Serif"/>
                <a:cs typeface="Microsoft Sans Serif"/>
              </a:rPr>
              <a:t>escribir,</a:t>
            </a:r>
            <a:r>
              <a:rPr sz="350" spc="-5" dirty="0">
                <a:latin typeface="Microsoft Sans Serif"/>
                <a:cs typeface="Microsoft Sans Serif"/>
              </a:rPr>
              <a:t> el </a:t>
            </a:r>
            <a:r>
              <a:rPr sz="350" spc="5" dirty="0">
                <a:latin typeface="Microsoft Sans Serif"/>
                <a:cs typeface="Microsoft Sans Serif"/>
              </a:rPr>
              <a:t>borrador </a:t>
            </a:r>
            <a:r>
              <a:rPr sz="350" spc="-5" dirty="0">
                <a:latin typeface="Microsoft Sans Serif"/>
                <a:cs typeface="Microsoft Sans Serif"/>
              </a:rPr>
              <a:t>y el </a:t>
            </a:r>
            <a:r>
              <a:rPr sz="350" dirty="0">
                <a:latin typeface="Microsoft Sans Serif"/>
                <a:cs typeface="Microsoft Sans Serif"/>
              </a:rPr>
              <a:t> diccionario. </a:t>
            </a:r>
            <a:r>
              <a:rPr sz="350" spc="-10" dirty="0">
                <a:latin typeface="Microsoft Sans Serif"/>
                <a:cs typeface="Microsoft Sans Serif"/>
              </a:rPr>
              <a:t>En </a:t>
            </a:r>
            <a:r>
              <a:rPr sz="350" dirty="0">
                <a:latin typeface="Microsoft Sans Serif"/>
                <a:cs typeface="Microsoft Sans Serif"/>
              </a:rPr>
              <a:t>principio, </a:t>
            </a:r>
            <a:r>
              <a:rPr sz="350" spc="-5" dirty="0">
                <a:latin typeface="Microsoft Sans Serif"/>
                <a:cs typeface="Microsoft Sans Serif"/>
              </a:rPr>
              <a:t>los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procesadores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textos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se </a:t>
            </a:r>
            <a:r>
              <a:rPr sz="350" spc="-5" dirty="0">
                <a:latin typeface="Microsoft Sans Serif"/>
                <a:cs typeface="Microsoft Sans Serif"/>
              </a:rPr>
              <a:t>utilizaban en máquinas</a:t>
            </a:r>
            <a:r>
              <a:rPr sz="350" dirty="0">
                <a:latin typeface="Microsoft Sans Serif"/>
                <a:cs typeface="Microsoft Sans Serif"/>
              </a:rPr>
              <a:t> dedicadas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específicamente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-10" dirty="0">
                <a:latin typeface="Microsoft Sans Serif"/>
                <a:cs typeface="Microsoft Sans Serif"/>
              </a:rPr>
              <a:t> esta</a:t>
            </a:r>
            <a:r>
              <a:rPr sz="350" spc="-5" dirty="0">
                <a:latin typeface="Microsoft Sans Serif"/>
                <a:cs typeface="Microsoft Sans Serif"/>
              </a:rPr>
              <a:t> tarea;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se usan </a:t>
            </a:r>
            <a:r>
              <a:rPr sz="350" spc="-5" dirty="0">
                <a:latin typeface="Microsoft Sans Serif"/>
                <a:cs typeface="Microsoft Sans Serif"/>
              </a:rPr>
              <a:t>en </a:t>
            </a:r>
            <a:r>
              <a:rPr sz="350" dirty="0">
                <a:latin typeface="Microsoft Sans Serif"/>
                <a:cs typeface="Microsoft Sans Serif"/>
              </a:rPr>
              <a:t> ordenadores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computadoras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propósito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general,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 los</a:t>
            </a:r>
            <a:r>
              <a:rPr sz="350" spc="8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-5" dirty="0">
                <a:latin typeface="Microsoft Sans Serif"/>
                <a:cs typeface="Microsoft Sans Serif"/>
              </a:rPr>
              <a:t>el </a:t>
            </a:r>
            <a:r>
              <a:rPr sz="350" dirty="0">
                <a:latin typeface="Microsoft Sans Serif"/>
                <a:cs typeface="Microsoft Sans Serif"/>
              </a:rPr>
              <a:t>procesador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texto</a:t>
            </a:r>
            <a:r>
              <a:rPr sz="350" spc="9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 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sólo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las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aplicaciones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instaladas”.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772695" y="4119102"/>
            <a:ext cx="981710" cy="28437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5" dirty="0">
                <a:latin typeface="Microsoft Sans Serif"/>
                <a:cs typeface="Microsoft Sans Serif"/>
              </a:rPr>
              <a:t>Word </a:t>
            </a:r>
            <a:r>
              <a:rPr sz="350" spc="-10" dirty="0">
                <a:latin typeface="Microsoft Sans Serif"/>
                <a:cs typeface="Microsoft Sans Serif"/>
              </a:rPr>
              <a:t>Perfect:</a:t>
            </a:r>
            <a:r>
              <a:rPr sz="350" spc="-5" dirty="0">
                <a:latin typeface="Microsoft Sans Serif"/>
                <a:cs typeface="Microsoft Sans Serif"/>
              </a:rPr>
              <a:t> WordPerfect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una </a:t>
            </a:r>
            <a:r>
              <a:rPr sz="350" spc="-5" dirty="0">
                <a:latin typeface="Microsoft Sans Serif"/>
                <a:cs typeface="Microsoft Sans Serif"/>
              </a:rPr>
              <a:t>aplicación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procesamiento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textos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desarrollada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inicialmente </a:t>
            </a:r>
            <a:r>
              <a:rPr sz="350" spc="10" dirty="0">
                <a:latin typeface="Microsoft Sans Serif"/>
                <a:cs typeface="Microsoft Sans Serif"/>
              </a:rPr>
              <a:t>por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-5" dirty="0">
                <a:latin typeface="Microsoft Sans Serif"/>
                <a:cs typeface="Microsoft Sans Serif"/>
              </a:rPr>
              <a:t> empresa WordPerfect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Corporation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hoy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día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propiedad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compañía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software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Corel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Corporation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772695" y="4483246"/>
            <a:ext cx="1000125" cy="4108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5" dirty="0">
                <a:latin typeface="Microsoft Sans Serif"/>
                <a:cs typeface="Microsoft Sans Serif"/>
              </a:rPr>
              <a:t>Word </a:t>
            </a:r>
            <a:r>
              <a:rPr sz="350" spc="-10" dirty="0">
                <a:latin typeface="Microsoft Sans Serif"/>
                <a:cs typeface="Microsoft Sans Serif"/>
              </a:rPr>
              <a:t>Pad:</a:t>
            </a:r>
            <a:r>
              <a:rPr sz="350" spc="-5" dirty="0">
                <a:latin typeface="Microsoft Sans Serif"/>
                <a:cs typeface="Microsoft Sans Serif"/>
              </a:rPr>
              <a:t> WordPad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procesador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textos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básicos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incluye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con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casi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todas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las </a:t>
            </a:r>
            <a:r>
              <a:rPr sz="350" spc="-10" dirty="0">
                <a:latin typeface="Microsoft Sans Serif"/>
                <a:cs typeface="Microsoft Sans Serif"/>
              </a:rPr>
              <a:t> versiones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 </a:t>
            </a:r>
            <a:r>
              <a:rPr sz="350" spc="5" dirty="0">
                <a:latin typeface="Microsoft Sans Serif"/>
                <a:cs typeface="Microsoft Sans Serif"/>
              </a:rPr>
              <a:t>Microsoft  </a:t>
            </a:r>
            <a:r>
              <a:rPr sz="350" spc="-5" dirty="0">
                <a:latin typeface="Microsoft Sans Serif"/>
                <a:cs typeface="Microsoft Sans Serif"/>
              </a:rPr>
              <a:t>Windows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desde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Windows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95 en adelante.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25" dirty="0">
                <a:latin typeface="Microsoft Sans Serif"/>
                <a:cs typeface="Microsoft Sans Serif"/>
              </a:rPr>
              <a:t>Es</a:t>
            </a:r>
            <a:r>
              <a:rPr sz="350" spc="4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más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avanzado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 Bloc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notas</a:t>
            </a:r>
            <a:r>
              <a:rPr sz="350" dirty="0">
                <a:latin typeface="Microsoft Sans Serif"/>
                <a:cs typeface="Microsoft Sans Serif"/>
              </a:rPr>
              <a:t> pero </a:t>
            </a:r>
            <a:r>
              <a:rPr sz="350" spc="-10" dirty="0">
                <a:latin typeface="Microsoft Sans Serif"/>
                <a:cs typeface="Microsoft Sans Serif"/>
              </a:rPr>
              <a:t>más</a:t>
            </a:r>
            <a:r>
              <a:rPr sz="350" spc="-5" dirty="0">
                <a:latin typeface="Microsoft Sans Serif"/>
                <a:cs typeface="Microsoft Sans Serif"/>
              </a:rPr>
              <a:t> sencillo </a:t>
            </a:r>
            <a:r>
              <a:rPr sz="350" dirty="0">
                <a:latin typeface="Microsoft Sans Serif"/>
                <a:cs typeface="Microsoft Sans Serif"/>
              </a:rPr>
              <a:t>que </a:t>
            </a:r>
            <a:r>
              <a:rPr sz="350" spc="-5" dirty="0">
                <a:latin typeface="Microsoft Sans Serif"/>
                <a:cs typeface="Microsoft Sans Serif"/>
              </a:rPr>
              <a:t>el </a:t>
            </a:r>
            <a:r>
              <a:rPr sz="350" dirty="0">
                <a:latin typeface="Microsoft Sans Serif"/>
                <a:cs typeface="Microsoft Sans Serif"/>
              </a:rPr>
              <a:t> procesador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textos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5" dirty="0">
                <a:latin typeface="Microsoft Sans Serif"/>
                <a:cs typeface="Microsoft Sans Serif"/>
              </a:rPr>
              <a:t>Microsoft </a:t>
            </a:r>
            <a:r>
              <a:rPr sz="350" spc="-10" dirty="0">
                <a:latin typeface="Microsoft Sans Serif"/>
                <a:cs typeface="Microsoft Sans Serif"/>
              </a:rPr>
              <a:t>Works</a:t>
            </a:r>
            <a:r>
              <a:rPr sz="350" spc="-5" dirty="0">
                <a:latin typeface="Microsoft Sans Serif"/>
                <a:cs typeface="Microsoft Sans Serif"/>
              </a:rPr>
              <a:t> y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Microsoft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Word.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Remplazó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Windows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Write.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772695" y="4957702"/>
            <a:ext cx="1012825" cy="4654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Lotus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Word </a:t>
            </a:r>
            <a:r>
              <a:rPr sz="350" spc="-10" dirty="0">
                <a:latin typeface="Microsoft Sans Serif"/>
                <a:cs typeface="Microsoft Sans Serif"/>
              </a:rPr>
              <a:t>Pro:</a:t>
            </a:r>
            <a:r>
              <a:rPr sz="350" spc="70" dirty="0">
                <a:latin typeface="Microsoft Sans Serif"/>
                <a:cs typeface="Microsoft Sans Serif"/>
              </a:rPr>
              <a:t> </a:t>
            </a:r>
            <a:r>
              <a:rPr sz="350" spc="-25" dirty="0">
                <a:latin typeface="Microsoft Sans Serif"/>
                <a:cs typeface="Microsoft Sans Serif"/>
              </a:rPr>
              <a:t>s</a:t>
            </a:r>
            <a:r>
              <a:rPr sz="350" spc="4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el software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procesamiento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textos</a:t>
            </a:r>
            <a:r>
              <a:rPr sz="350" dirty="0">
                <a:latin typeface="Microsoft Sans Serif"/>
                <a:cs typeface="Microsoft Sans Serif"/>
              </a:rPr>
              <a:t> desarrollado </a:t>
            </a:r>
            <a:r>
              <a:rPr sz="350" spc="10" dirty="0">
                <a:latin typeface="Microsoft Sans Serif"/>
                <a:cs typeface="Microsoft Sans Serif"/>
              </a:rPr>
              <a:t>por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-5" dirty="0">
                <a:latin typeface="Microsoft Sans Serif"/>
                <a:cs typeface="Microsoft Sans Serif"/>
              </a:rPr>
              <a:t> empresa Lotus </a:t>
            </a:r>
            <a:r>
              <a:rPr sz="350" dirty="0">
                <a:latin typeface="Microsoft Sans Serif"/>
                <a:cs typeface="Microsoft Sans Serif"/>
              </a:rPr>
              <a:t> Development. </a:t>
            </a:r>
            <a:r>
              <a:rPr sz="350" spc="-15" dirty="0">
                <a:latin typeface="Microsoft Sans Serif"/>
                <a:cs typeface="Microsoft Sans Serif"/>
              </a:rPr>
              <a:t>Tuvo</a:t>
            </a:r>
            <a:r>
              <a:rPr sz="350" spc="6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gran éxito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6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principios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década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los</a:t>
            </a:r>
            <a:r>
              <a:rPr sz="350" spc="3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90,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finales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del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siglo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XX,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sobre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todo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plataforma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OS/2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Warp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3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OS/2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Warp </a:t>
            </a:r>
            <a:r>
              <a:rPr sz="350" dirty="0">
                <a:latin typeface="Microsoft Sans Serif"/>
                <a:cs typeface="Microsoft Sans Serif"/>
              </a:rPr>
              <a:t>4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5" dirty="0">
                <a:latin typeface="Microsoft Sans Serif"/>
                <a:cs typeface="Microsoft Sans Serif"/>
              </a:rPr>
              <a:t>IBM,</a:t>
            </a:r>
            <a:r>
              <a:rPr sz="350" dirty="0">
                <a:latin typeface="Microsoft Sans Serif"/>
                <a:cs typeface="Microsoft Sans Serif"/>
              </a:rPr>
              <a:t> distribuyéndose dentro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10" dirty="0">
                <a:latin typeface="Microsoft Sans Serif"/>
                <a:cs typeface="Microsoft Sans Serif"/>
              </a:rPr>
              <a:t>esta </a:t>
            </a:r>
            <a:r>
              <a:rPr sz="350" spc="-5" dirty="0">
                <a:latin typeface="Microsoft Sans Serif"/>
                <a:cs typeface="Microsoft Sans Serif"/>
              </a:rPr>
              <a:t> última</a:t>
            </a:r>
            <a:r>
              <a:rPr sz="350" spc="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versión </a:t>
            </a:r>
            <a:r>
              <a:rPr sz="350" spc="5" dirty="0">
                <a:latin typeface="Microsoft Sans Serif"/>
                <a:cs typeface="Microsoft Sans Serif"/>
              </a:rPr>
              <a:t>del </a:t>
            </a:r>
            <a:r>
              <a:rPr sz="350" spc="-5" dirty="0">
                <a:latin typeface="Microsoft Sans Serif"/>
                <a:cs typeface="Microsoft Sans Serif"/>
              </a:rPr>
              <a:t>sistema</a:t>
            </a:r>
            <a:r>
              <a:rPr sz="350" spc="8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operativo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10" dirty="0">
                <a:latin typeface="Microsoft Sans Serif"/>
                <a:cs typeface="Microsoft Sans Serif"/>
              </a:rPr>
              <a:t>la </a:t>
            </a:r>
            <a:r>
              <a:rPr sz="350" spc="-5" dirty="0">
                <a:latin typeface="Microsoft Sans Serif"/>
                <a:cs typeface="Microsoft Sans Serif"/>
              </a:rPr>
              <a:t> empresa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norteamericana.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772695" y="5487333"/>
            <a:ext cx="998855" cy="3398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762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Block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notas: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</a:t>
            </a:r>
            <a:r>
              <a:rPr sz="350" spc="5" dirty="0">
                <a:latin typeface="Microsoft Sans Serif"/>
                <a:cs typeface="Microsoft Sans Serif"/>
              </a:rPr>
              <a:t> editor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texto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simple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incluido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los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sistemas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operativos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Microsoft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desde </a:t>
            </a:r>
            <a:r>
              <a:rPr sz="350" spc="-10" dirty="0">
                <a:latin typeface="Microsoft Sans Serif"/>
                <a:cs typeface="Microsoft Sans Serif"/>
              </a:rPr>
              <a:t>1985.</a:t>
            </a:r>
            <a:r>
              <a:rPr sz="350" spc="25" dirty="0">
                <a:latin typeface="Microsoft Sans Serif"/>
                <a:cs typeface="Microsoft Sans Serif"/>
              </a:rPr>
              <a:t> </a:t>
            </a:r>
            <a:r>
              <a:rPr sz="350" spc="-25" dirty="0">
                <a:latin typeface="Microsoft Sans Serif"/>
                <a:cs typeface="Microsoft Sans Serif"/>
              </a:rPr>
              <a:t>Su</a:t>
            </a:r>
            <a:r>
              <a:rPr sz="350" dirty="0">
                <a:latin typeface="Microsoft Sans Serif"/>
                <a:cs typeface="Microsoft Sans Serif"/>
              </a:rPr>
              <a:t> funcionalidad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muy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simple.</a:t>
            </a:r>
            <a:endParaRPr sz="350">
              <a:latin typeface="Microsoft Sans Serif"/>
              <a:cs typeface="Microsoft Sans Serif"/>
            </a:endParaRPr>
          </a:p>
          <a:p>
            <a:pPr marL="12700" marR="5080">
              <a:lnSpc>
                <a:spcPct val="103400"/>
              </a:lnSpc>
            </a:pPr>
            <a:r>
              <a:rPr sz="350" spc="-5" dirty="0">
                <a:latin typeface="Microsoft Sans Serif"/>
                <a:cs typeface="Microsoft Sans Serif"/>
              </a:rPr>
              <a:t>Algunas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características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propias </a:t>
            </a:r>
            <a:r>
              <a:rPr sz="350" spc="-5" dirty="0">
                <a:latin typeface="Microsoft Sans Serif"/>
                <a:cs typeface="Microsoft Sans Serif"/>
              </a:rPr>
              <a:t>son: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Inserción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8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hora y </a:t>
            </a:r>
            <a:r>
              <a:rPr sz="350" spc="-10" dirty="0">
                <a:latin typeface="Microsoft Sans Serif"/>
                <a:cs typeface="Microsoft Sans Serif"/>
              </a:rPr>
              <a:t>fecha</a:t>
            </a:r>
            <a:r>
              <a:rPr sz="350" spc="-5" dirty="0">
                <a:latin typeface="Microsoft Sans Serif"/>
                <a:cs typeface="Microsoft Sans Serif"/>
              </a:rPr>
              <a:t> actual </a:t>
            </a:r>
            <a:r>
              <a:rPr sz="350" dirty="0">
                <a:latin typeface="Microsoft Sans Serif"/>
                <a:cs typeface="Microsoft Sans Serif"/>
              </a:rPr>
              <a:t>pulsando </a:t>
            </a:r>
            <a:r>
              <a:rPr sz="350" spc="-15" dirty="0">
                <a:latin typeface="Microsoft Sans Serif"/>
                <a:cs typeface="Microsoft Sans Serif"/>
              </a:rPr>
              <a:t>F5,</a:t>
            </a:r>
            <a:r>
              <a:rPr sz="350" spc="-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 </a:t>
            </a:r>
            <a:r>
              <a:rPr sz="350" spc="5" dirty="0">
                <a:latin typeface="Microsoft Sans Serif"/>
                <a:cs typeface="Microsoft Sans Serif"/>
              </a:rPr>
              <a:t>formato 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15" dirty="0">
                <a:latin typeface="Microsoft Sans Serif"/>
                <a:cs typeface="Microsoft Sans Serif"/>
              </a:rPr>
              <a:t>"HH:MM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25" dirty="0">
                <a:latin typeface="Microsoft Sans Serif"/>
                <a:cs typeface="Microsoft Sans Serif"/>
              </a:rPr>
              <a:t>DD/MM/AA".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772695" y="5906616"/>
            <a:ext cx="934719" cy="4108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-5" dirty="0">
                <a:latin typeface="Microsoft Sans Serif"/>
                <a:cs typeface="Microsoft Sans Serif"/>
              </a:rPr>
              <a:t>Quick </a:t>
            </a:r>
            <a:r>
              <a:rPr sz="350" dirty="0">
                <a:latin typeface="Microsoft Sans Serif"/>
                <a:cs typeface="Microsoft Sans Serif"/>
              </a:rPr>
              <a:t>office: Quickoffice </a:t>
            </a:r>
            <a:r>
              <a:rPr sz="350" spc="-5" dirty="0">
                <a:latin typeface="Microsoft Sans Serif"/>
                <a:cs typeface="Microsoft Sans Serif"/>
              </a:rPr>
              <a:t>en </a:t>
            </a:r>
            <a:r>
              <a:rPr sz="350" spc="-10" dirty="0">
                <a:latin typeface="Microsoft Sans Serif"/>
                <a:cs typeface="Microsoft Sans Serif"/>
              </a:rPr>
              <a:t>una</a:t>
            </a:r>
            <a:r>
              <a:rPr sz="350" spc="-5" dirty="0">
                <a:latin typeface="Microsoft Sans Serif"/>
                <a:cs typeface="Microsoft Sans Serif"/>
              </a:rPr>
              <a:t> aplicación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freeware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ofimática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para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teléfonos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inteligentes,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capaz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-10" dirty="0">
                <a:latin typeface="Microsoft Sans Serif"/>
                <a:cs typeface="Microsoft Sans Serif"/>
              </a:rPr>
              <a:t>visualizar </a:t>
            </a:r>
            <a:r>
              <a:rPr sz="350" spc="-5" dirty="0">
                <a:latin typeface="Microsoft Sans Serif"/>
                <a:cs typeface="Microsoft Sans Serif"/>
              </a:rPr>
              <a:t>y </a:t>
            </a:r>
            <a:r>
              <a:rPr sz="350" dirty="0">
                <a:latin typeface="Microsoft Sans Serif"/>
                <a:cs typeface="Microsoft Sans Serif"/>
              </a:rPr>
              <a:t>editar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documentos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texto,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presentaciones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y hojas 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cálculo.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Quickoffice fue adquirida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2012 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por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Google,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siendo</a:t>
            </a:r>
            <a:r>
              <a:rPr sz="350" spc="1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relanzada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5" dirty="0">
                <a:latin typeface="Microsoft Sans Serif"/>
                <a:cs typeface="Microsoft Sans Serif"/>
              </a:rPr>
              <a:t>como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una </a:t>
            </a:r>
            <a:r>
              <a:rPr sz="350" spc="-5" dirty="0">
                <a:latin typeface="Microsoft Sans Serif"/>
                <a:cs typeface="Microsoft Sans Serif"/>
              </a:rPr>
              <a:t> aplicación</a:t>
            </a:r>
            <a:r>
              <a:rPr sz="350" dirty="0">
                <a:latin typeface="Microsoft Sans Serif"/>
                <a:cs typeface="Microsoft Sans Serif"/>
              </a:rPr>
              <a:t> gratuita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en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septiembre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2013.</a:t>
            </a:r>
            <a:endParaRPr sz="350">
              <a:latin typeface="Microsoft Sans Serif"/>
              <a:cs typeface="Microsoft Sans Serif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772695" y="6381038"/>
            <a:ext cx="938530" cy="3398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3400"/>
              </a:lnSpc>
              <a:spcBef>
                <a:spcPts val="85"/>
              </a:spcBef>
            </a:pPr>
            <a:r>
              <a:rPr sz="350" spc="5" dirty="0">
                <a:latin typeface="Microsoft Sans Serif"/>
                <a:cs typeface="Microsoft Sans Serif"/>
              </a:rPr>
              <a:t>Open</a:t>
            </a:r>
            <a:r>
              <a:rPr sz="350" dirty="0">
                <a:latin typeface="Microsoft Sans Serif"/>
                <a:cs typeface="Microsoft Sans Serif"/>
              </a:rPr>
              <a:t> office;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Apache </a:t>
            </a:r>
            <a:r>
              <a:rPr sz="350" spc="5" dirty="0">
                <a:latin typeface="Microsoft Sans Serif"/>
                <a:cs typeface="Microsoft Sans Serif"/>
              </a:rPr>
              <a:t>OpenOffice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Writer </a:t>
            </a:r>
            <a:r>
              <a:rPr sz="350" dirty="0">
                <a:latin typeface="Microsoft Sans Serif"/>
                <a:cs typeface="Microsoft Sans Serif"/>
              </a:rPr>
              <a:t> (OpenOffice.org </a:t>
            </a:r>
            <a:r>
              <a:rPr sz="350" spc="-5" dirty="0">
                <a:latin typeface="Microsoft Sans Serif"/>
                <a:cs typeface="Microsoft Sans Serif"/>
              </a:rPr>
              <a:t>Writer </a:t>
            </a:r>
            <a:r>
              <a:rPr sz="350" spc="-10" dirty="0">
                <a:latin typeface="Microsoft Sans Serif"/>
                <a:cs typeface="Microsoft Sans Serif"/>
              </a:rPr>
              <a:t>hasta</a:t>
            </a:r>
            <a:r>
              <a:rPr sz="350" spc="-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diciembre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15" dirty="0">
                <a:latin typeface="Microsoft Sans Serif"/>
                <a:cs typeface="Microsoft Sans Serif"/>
              </a:rPr>
              <a:t>2011) </a:t>
            </a:r>
            <a:r>
              <a:rPr sz="350" spc="-20" dirty="0">
                <a:latin typeface="Microsoft Sans Serif"/>
                <a:cs typeface="Microsoft Sans Serif"/>
              </a:rPr>
              <a:t>es</a:t>
            </a:r>
            <a:r>
              <a:rPr sz="350" spc="-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un </a:t>
            </a:r>
            <a:r>
              <a:rPr sz="350" dirty="0">
                <a:latin typeface="Microsoft Sans Serif"/>
                <a:cs typeface="Microsoft Sans Serif"/>
              </a:rPr>
              <a:t>procesador </a:t>
            </a:r>
            <a:r>
              <a:rPr sz="350" spc="10" dirty="0">
                <a:latin typeface="Microsoft Sans Serif"/>
                <a:cs typeface="Microsoft Sans Serif"/>
              </a:rPr>
              <a:t>de </a:t>
            </a:r>
            <a:r>
              <a:rPr sz="350" dirty="0">
                <a:latin typeface="Microsoft Sans Serif"/>
                <a:cs typeface="Microsoft Sans Serif"/>
              </a:rPr>
              <a:t>texto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multiplataforma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que forma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parte </a:t>
            </a:r>
            <a:r>
              <a:rPr sz="350" spc="5" dirty="0">
                <a:latin typeface="Microsoft Sans Serif"/>
                <a:cs typeface="Microsoft Sans Serif"/>
              </a:rPr>
              <a:t>del </a:t>
            </a:r>
            <a:r>
              <a:rPr sz="350" dirty="0">
                <a:latin typeface="Microsoft Sans Serif"/>
                <a:cs typeface="Microsoft Sans Serif"/>
              </a:rPr>
              <a:t>conjunto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spc="-5" dirty="0">
                <a:latin typeface="Microsoft Sans Serif"/>
                <a:cs typeface="Microsoft Sans Serif"/>
              </a:rPr>
              <a:t> aplicaciones</a:t>
            </a:r>
            <a:r>
              <a:rPr sz="350" spc="20" dirty="0">
                <a:latin typeface="Microsoft Sans Serif"/>
                <a:cs typeface="Microsoft Sans Serif"/>
              </a:rPr>
              <a:t> </a:t>
            </a:r>
            <a:r>
              <a:rPr sz="350" spc="10" dirty="0">
                <a:latin typeface="Microsoft Sans Serif"/>
                <a:cs typeface="Microsoft Sans Serif"/>
              </a:rPr>
              <a:t>de</a:t>
            </a:r>
            <a:r>
              <a:rPr sz="350" dirty="0">
                <a:latin typeface="Microsoft Sans Serif"/>
                <a:cs typeface="Microsoft Sans Serif"/>
              </a:rPr>
              <a:t> </a:t>
            </a:r>
            <a:r>
              <a:rPr sz="350" spc="-10" dirty="0">
                <a:latin typeface="Microsoft Sans Serif"/>
                <a:cs typeface="Microsoft Sans Serif"/>
              </a:rPr>
              <a:t>la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spc="-5" dirty="0">
                <a:latin typeface="Microsoft Sans Serif"/>
                <a:cs typeface="Microsoft Sans Serif"/>
              </a:rPr>
              <a:t>suite</a:t>
            </a:r>
            <a:r>
              <a:rPr sz="350" dirty="0">
                <a:latin typeface="Microsoft Sans Serif"/>
                <a:cs typeface="Microsoft Sans Serif"/>
              </a:rPr>
              <a:t> ofimática</a:t>
            </a:r>
            <a:r>
              <a:rPr sz="350" spc="1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Apache </a:t>
            </a:r>
            <a:r>
              <a:rPr sz="350" spc="5" dirty="0">
                <a:latin typeface="Microsoft Sans Serif"/>
                <a:cs typeface="Microsoft Sans Serif"/>
              </a:rPr>
              <a:t> </a:t>
            </a:r>
            <a:r>
              <a:rPr sz="350" dirty="0">
                <a:latin typeface="Microsoft Sans Serif"/>
                <a:cs typeface="Microsoft Sans Serif"/>
              </a:rPr>
              <a:t>OpenOffice.</a:t>
            </a:r>
            <a:endParaRPr sz="35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1637</Words>
  <Application>Microsoft Office PowerPoint</Application>
  <PresentationFormat>Personalizado</PresentationFormat>
  <Paragraphs>46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Microsoft Sans Serif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2022-07-28T19:14:46Z</dcterms:created>
  <dcterms:modified xsi:type="dcterms:W3CDTF">2022-07-28T19:14:50Z</dcterms:modified>
</cp:coreProperties>
</file>