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7556500"/>
  <p:notesSz cx="10693400" cy="75565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42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481" y="2342515"/>
            <a:ext cx="9094788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962" y="4231640"/>
            <a:ext cx="7489825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987" y="1737995"/>
            <a:ext cx="4654391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0371" y="1737995"/>
            <a:ext cx="4654391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987" y="302260"/>
            <a:ext cx="9629775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987" y="1737995"/>
            <a:ext cx="9629775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7915" y="7027545"/>
            <a:ext cx="3423920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987" y="7027545"/>
            <a:ext cx="246094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3820" y="7027545"/>
            <a:ext cx="246094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50" Type="http://schemas.openxmlformats.org/officeDocument/2006/relationships/image" Target="../media/image49.png"/><Relationship Id="rId55" Type="http://schemas.openxmlformats.org/officeDocument/2006/relationships/image" Target="../media/image5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png"/><Relationship Id="rId5" Type="http://schemas.openxmlformats.org/officeDocument/2006/relationships/image" Target="../media/image4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56" Type="http://schemas.openxmlformats.org/officeDocument/2006/relationships/image" Target="../media/image55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20" Type="http://schemas.openxmlformats.org/officeDocument/2006/relationships/image" Target="../media/image19.png"/><Relationship Id="rId41" Type="http://schemas.openxmlformats.org/officeDocument/2006/relationships/image" Target="../media/image40.png"/><Relationship Id="rId54" Type="http://schemas.openxmlformats.org/officeDocument/2006/relationships/image" Target="../media/image5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10" Type="http://schemas.openxmlformats.org/officeDocument/2006/relationships/image" Target="../media/image9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52" Type="http://schemas.openxmlformats.org/officeDocument/2006/relationships/image" Target="../media/image5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3860546" y="3500310"/>
            <a:ext cx="1967230" cy="1561465"/>
            <a:chOff x="3860546" y="3500310"/>
            <a:chExt cx="1967230" cy="1561465"/>
          </a:xfrm>
        </p:grpSpPr>
        <p:sp>
          <p:nvSpPr>
            <p:cNvPr id="4" name="object 4"/>
            <p:cNvSpPr/>
            <p:nvPr/>
          </p:nvSpPr>
          <p:spPr>
            <a:xfrm>
              <a:off x="3873246" y="4745609"/>
              <a:ext cx="433070" cy="302895"/>
            </a:xfrm>
            <a:custGeom>
              <a:avLst/>
              <a:gdLst/>
              <a:ahLst/>
              <a:cxnLst/>
              <a:rect l="l" t="t" r="r" b="b"/>
              <a:pathLst>
                <a:path w="433070" h="302895">
                  <a:moveTo>
                    <a:pt x="432688" y="0"/>
                  </a:moveTo>
                  <a:lnTo>
                    <a:pt x="0" y="302894"/>
                  </a:lnTo>
                </a:path>
              </a:pathLst>
            </a:custGeom>
            <a:ln w="25400">
              <a:solidFill>
                <a:srgbClr val="8267A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266055" y="4495673"/>
              <a:ext cx="548640" cy="98425"/>
            </a:xfrm>
            <a:custGeom>
              <a:avLst/>
              <a:gdLst/>
              <a:ahLst/>
              <a:cxnLst/>
              <a:rect l="l" t="t" r="r" b="b"/>
              <a:pathLst>
                <a:path w="548639" h="98425">
                  <a:moveTo>
                    <a:pt x="0" y="0"/>
                  </a:moveTo>
                  <a:lnTo>
                    <a:pt x="548640" y="98425"/>
                  </a:lnTo>
                </a:path>
              </a:pathLst>
            </a:custGeom>
            <a:ln w="25400">
              <a:solidFill>
                <a:srgbClr val="8267A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07255" y="3531108"/>
              <a:ext cx="36195" cy="398780"/>
            </a:xfrm>
            <a:custGeom>
              <a:avLst/>
              <a:gdLst/>
              <a:ahLst/>
              <a:cxnLst/>
              <a:rect l="l" t="t" r="r" b="b"/>
              <a:pathLst>
                <a:path w="36195" h="398779">
                  <a:moveTo>
                    <a:pt x="17843" y="-12700"/>
                  </a:moveTo>
                  <a:lnTo>
                    <a:pt x="17843" y="411099"/>
                  </a:lnTo>
                </a:path>
              </a:pathLst>
            </a:custGeom>
            <a:ln w="61087">
              <a:solidFill>
                <a:srgbClr val="8267A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62628" y="3905999"/>
              <a:ext cx="1044714" cy="1044714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4414520" y="4163949"/>
            <a:ext cx="742950" cy="46863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 indent="635" algn="ctr">
              <a:lnSpc>
                <a:spcPct val="88100"/>
              </a:lnSpc>
              <a:spcBef>
                <a:spcPts val="254"/>
              </a:spcBef>
            </a:pPr>
            <a:r>
              <a:rPr sz="1050" dirty="0">
                <a:latin typeface="Cambria"/>
                <a:cs typeface="Cambria"/>
              </a:rPr>
              <a:t>REFORMA </a:t>
            </a:r>
            <a:r>
              <a:rPr sz="1050" spc="5" dirty="0">
                <a:latin typeface="Cambria"/>
                <a:cs typeface="Cambria"/>
              </a:rPr>
              <a:t> </a:t>
            </a:r>
            <a:r>
              <a:rPr sz="1050" dirty="0">
                <a:latin typeface="Cambria"/>
                <a:cs typeface="Cambria"/>
              </a:rPr>
              <a:t>S</a:t>
            </a:r>
            <a:r>
              <a:rPr sz="1050" spc="5" dirty="0">
                <a:latin typeface="Cambria"/>
                <a:cs typeface="Cambria"/>
              </a:rPr>
              <a:t>I</a:t>
            </a:r>
            <a:r>
              <a:rPr sz="1050" dirty="0">
                <a:latin typeface="Cambria"/>
                <a:cs typeface="Cambria"/>
              </a:rPr>
              <a:t>STE</a:t>
            </a:r>
            <a:r>
              <a:rPr sz="1050" spc="5" dirty="0">
                <a:latin typeface="Cambria"/>
                <a:cs typeface="Cambria"/>
              </a:rPr>
              <a:t>M</a:t>
            </a:r>
            <a:r>
              <a:rPr sz="1050" dirty="0">
                <a:latin typeface="Cambria"/>
                <a:cs typeface="Cambria"/>
              </a:rPr>
              <a:t>A</a:t>
            </a:r>
            <a:r>
              <a:rPr sz="1050" spc="-50" dirty="0">
                <a:latin typeface="Cambria"/>
                <a:cs typeface="Cambria"/>
              </a:rPr>
              <a:t> </a:t>
            </a:r>
            <a:r>
              <a:rPr sz="1050" dirty="0">
                <a:latin typeface="Cambria"/>
                <a:cs typeface="Cambria"/>
              </a:rPr>
              <a:t>DE  SALUD</a:t>
            </a:r>
            <a:endParaRPr sz="1050">
              <a:latin typeface="Cambria"/>
              <a:cs typeface="Cambria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77284" y="2892526"/>
            <a:ext cx="1003566" cy="700303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4455667" y="3141726"/>
            <a:ext cx="4502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Cambria"/>
                <a:cs typeface="Cambria"/>
              </a:rPr>
              <a:t>EQ</a:t>
            </a:r>
            <a:r>
              <a:rPr sz="800" spc="-5" dirty="0">
                <a:latin typeface="Cambria"/>
                <a:cs typeface="Cambria"/>
              </a:rPr>
              <a:t>U</a:t>
            </a:r>
            <a:r>
              <a:rPr sz="800" dirty="0">
                <a:latin typeface="Cambria"/>
                <a:cs typeface="Cambria"/>
              </a:rPr>
              <a:t>IDAD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185160" y="1664195"/>
            <a:ext cx="1205230" cy="1265555"/>
            <a:chOff x="3185160" y="1664195"/>
            <a:chExt cx="1205230" cy="1265555"/>
          </a:xfrm>
        </p:grpSpPr>
        <p:sp>
          <p:nvSpPr>
            <p:cNvPr id="12" name="object 12"/>
            <p:cNvSpPr/>
            <p:nvPr/>
          </p:nvSpPr>
          <p:spPr>
            <a:xfrm>
              <a:off x="3961257" y="2493391"/>
              <a:ext cx="416559" cy="423545"/>
            </a:xfrm>
            <a:custGeom>
              <a:avLst/>
              <a:gdLst/>
              <a:ahLst/>
              <a:cxnLst/>
              <a:rect l="l" t="t" r="r" b="b"/>
              <a:pathLst>
                <a:path w="416560" h="423544">
                  <a:moveTo>
                    <a:pt x="416432" y="423417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A394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85160" y="1664195"/>
              <a:ext cx="817638" cy="954798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3300476" y="1717040"/>
            <a:ext cx="589915" cy="79121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62865" marR="5080" indent="-50800">
              <a:lnSpc>
                <a:spcPct val="87900"/>
              </a:lnSpc>
              <a:spcBef>
                <a:spcPts val="220"/>
              </a:spcBef>
            </a:pPr>
            <a:r>
              <a:rPr sz="800" dirty="0">
                <a:latin typeface="Cambria"/>
                <a:cs typeface="Cambria"/>
              </a:rPr>
              <a:t>L</a:t>
            </a:r>
            <a:r>
              <a:rPr sz="800" spc="5" dirty="0">
                <a:latin typeface="Cambria"/>
                <a:cs typeface="Cambria"/>
              </a:rPr>
              <a:t>o</a:t>
            </a:r>
            <a:r>
              <a:rPr sz="800" dirty="0">
                <a:latin typeface="Cambria"/>
                <a:cs typeface="Cambria"/>
              </a:rPr>
              <a:t>s</a:t>
            </a:r>
            <a:r>
              <a:rPr sz="800" spc="-2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s</a:t>
            </a:r>
            <a:r>
              <a:rPr sz="800" spc="5" dirty="0">
                <a:latin typeface="Cambria"/>
                <a:cs typeface="Cambria"/>
              </a:rPr>
              <a:t>e</a:t>
            </a:r>
            <a:r>
              <a:rPr sz="800" dirty="0">
                <a:latin typeface="Cambria"/>
                <a:cs typeface="Cambria"/>
              </a:rPr>
              <a:t>rvicios  de </a:t>
            </a:r>
            <a:r>
              <a:rPr sz="800" spc="-5" dirty="0">
                <a:latin typeface="Cambria"/>
                <a:cs typeface="Cambria"/>
              </a:rPr>
              <a:t>salud </a:t>
            </a:r>
            <a:r>
              <a:rPr sz="800" dirty="0">
                <a:latin typeface="Cambria"/>
                <a:cs typeface="Cambria"/>
              </a:rPr>
              <a:t> podrían 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bas</a:t>
            </a:r>
            <a:r>
              <a:rPr sz="800" spc="5" dirty="0">
                <a:latin typeface="Cambria"/>
                <a:cs typeface="Cambria"/>
              </a:rPr>
              <a:t>a</a:t>
            </a:r>
            <a:r>
              <a:rPr sz="800" dirty="0">
                <a:latin typeface="Cambria"/>
                <a:cs typeface="Cambria"/>
              </a:rPr>
              <a:t>rse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en</a:t>
            </a:r>
            <a:endParaRPr sz="800">
              <a:latin typeface="Cambria"/>
              <a:cs typeface="Cambria"/>
            </a:endParaRPr>
          </a:p>
          <a:p>
            <a:pPr marL="42545" marR="36195" algn="ctr">
              <a:lnSpc>
                <a:spcPts val="840"/>
              </a:lnSpc>
              <a:spcBef>
                <a:spcPts val="5"/>
              </a:spcBef>
            </a:pPr>
            <a:r>
              <a:rPr sz="800" dirty="0">
                <a:latin typeface="Cambria"/>
                <a:cs typeface="Cambria"/>
              </a:rPr>
              <a:t>i</a:t>
            </a:r>
            <a:r>
              <a:rPr sz="800" spc="-5" dirty="0">
                <a:latin typeface="Cambria"/>
                <a:cs typeface="Cambria"/>
              </a:rPr>
              <a:t>gu</a:t>
            </a:r>
            <a:r>
              <a:rPr sz="800" dirty="0">
                <a:latin typeface="Cambria"/>
                <a:cs typeface="Cambria"/>
              </a:rPr>
              <a:t>a</a:t>
            </a:r>
            <a:r>
              <a:rPr sz="800" spc="-5" dirty="0">
                <a:latin typeface="Cambria"/>
                <a:cs typeface="Cambria"/>
              </a:rPr>
              <a:t>ld</a:t>
            </a:r>
            <a:r>
              <a:rPr sz="800" dirty="0">
                <a:latin typeface="Cambria"/>
                <a:cs typeface="Cambria"/>
              </a:rPr>
              <a:t>ad</a:t>
            </a:r>
            <a:r>
              <a:rPr sz="800" spc="-2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de  </a:t>
            </a:r>
            <a:r>
              <a:rPr sz="800" spc="-15" dirty="0">
                <a:latin typeface="Cambria"/>
                <a:cs typeface="Cambria"/>
              </a:rPr>
              <a:t>g</a:t>
            </a:r>
            <a:r>
              <a:rPr sz="800" dirty="0">
                <a:latin typeface="Cambria"/>
                <a:cs typeface="Cambria"/>
              </a:rPr>
              <a:t>as</a:t>
            </a:r>
            <a:r>
              <a:rPr sz="800" spc="-10" dirty="0">
                <a:latin typeface="Cambria"/>
                <a:cs typeface="Cambria"/>
              </a:rPr>
              <a:t>t</a:t>
            </a:r>
            <a:r>
              <a:rPr sz="800" dirty="0">
                <a:latin typeface="Cambria"/>
                <a:cs typeface="Cambria"/>
              </a:rPr>
              <a:t>os</a:t>
            </a:r>
            <a:r>
              <a:rPr sz="800" spc="-20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p</a:t>
            </a:r>
            <a:r>
              <a:rPr sz="800" dirty="0">
                <a:latin typeface="Cambria"/>
                <a:cs typeface="Cambria"/>
              </a:rPr>
              <a:t>er</a:t>
            </a:r>
            <a:endParaRPr sz="800">
              <a:latin typeface="Cambria"/>
              <a:cs typeface="Cambria"/>
            </a:endParaRPr>
          </a:p>
          <a:p>
            <a:pPr algn="ctr">
              <a:lnSpc>
                <a:spcPts val="844"/>
              </a:lnSpc>
            </a:pPr>
            <a:r>
              <a:rPr sz="800" spc="-10" dirty="0">
                <a:latin typeface="Cambria"/>
                <a:cs typeface="Cambria"/>
              </a:rPr>
              <a:t>cápita.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929885" y="1569707"/>
            <a:ext cx="1404620" cy="1360170"/>
            <a:chOff x="4929885" y="1569707"/>
            <a:chExt cx="1404620" cy="1360170"/>
          </a:xfrm>
        </p:grpSpPr>
        <p:sp>
          <p:nvSpPr>
            <p:cNvPr id="16" name="object 16"/>
            <p:cNvSpPr/>
            <p:nvPr/>
          </p:nvSpPr>
          <p:spPr>
            <a:xfrm>
              <a:off x="4942585" y="2452370"/>
              <a:ext cx="397510" cy="464820"/>
            </a:xfrm>
            <a:custGeom>
              <a:avLst/>
              <a:gdLst/>
              <a:ahLst/>
              <a:cxnLst/>
              <a:rect l="l" t="t" r="r" b="b"/>
              <a:pathLst>
                <a:path w="397510" h="464819">
                  <a:moveTo>
                    <a:pt x="0" y="464438"/>
                  </a:moveTo>
                  <a:lnTo>
                    <a:pt x="397128" y="0"/>
                  </a:lnTo>
                </a:path>
              </a:pathLst>
            </a:custGeom>
            <a:ln w="25400">
              <a:solidFill>
                <a:srgbClr val="A394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85587" y="1569707"/>
              <a:ext cx="1248917" cy="944130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5189982" y="1725549"/>
            <a:ext cx="1033780" cy="57658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algn="ctr">
              <a:lnSpc>
                <a:spcPct val="87800"/>
              </a:lnSpc>
              <a:spcBef>
                <a:spcPts val="220"/>
              </a:spcBef>
            </a:pPr>
            <a:r>
              <a:rPr sz="800" dirty="0">
                <a:latin typeface="Cambria"/>
                <a:cs typeface="Cambria"/>
              </a:rPr>
              <a:t>La equidad en </a:t>
            </a:r>
            <a:r>
              <a:rPr sz="800" spc="-5" dirty="0">
                <a:latin typeface="Cambria"/>
                <a:cs typeface="Cambria"/>
              </a:rPr>
              <a:t>la </a:t>
            </a:r>
            <a:r>
              <a:rPr sz="800" dirty="0">
                <a:latin typeface="Cambria"/>
                <a:cs typeface="Cambria"/>
              </a:rPr>
              <a:t> a</a:t>
            </a:r>
            <a:r>
              <a:rPr sz="800" spc="-10" dirty="0">
                <a:latin typeface="Cambria"/>
                <a:cs typeface="Cambria"/>
              </a:rPr>
              <a:t>t</a:t>
            </a:r>
            <a:r>
              <a:rPr sz="800" dirty="0">
                <a:latin typeface="Cambria"/>
                <a:cs typeface="Cambria"/>
              </a:rPr>
              <a:t>e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dirty="0">
                <a:latin typeface="Cambria"/>
                <a:cs typeface="Cambria"/>
              </a:rPr>
              <a:t>c</a:t>
            </a:r>
            <a:r>
              <a:rPr sz="800" spc="5" dirty="0">
                <a:latin typeface="Cambria"/>
                <a:cs typeface="Cambria"/>
              </a:rPr>
              <a:t>i</a:t>
            </a:r>
            <a:r>
              <a:rPr sz="800" spc="-105" dirty="0">
                <a:latin typeface="Cambria"/>
                <a:cs typeface="Cambria"/>
              </a:rPr>
              <a:t>o</a:t>
            </a:r>
            <a:r>
              <a:rPr sz="800" spc="5" dirty="0">
                <a:latin typeface="Cambria"/>
                <a:cs typeface="Cambria"/>
              </a:rPr>
              <a:t>́</a:t>
            </a:r>
            <a:r>
              <a:rPr sz="800" dirty="0">
                <a:latin typeface="Cambria"/>
                <a:cs typeface="Cambria"/>
              </a:rPr>
              <a:t>n</a:t>
            </a:r>
            <a:r>
              <a:rPr sz="800" spc="-4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de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l</a:t>
            </a:r>
            <a:r>
              <a:rPr sz="800" dirty="0">
                <a:latin typeface="Cambria"/>
                <a:cs typeface="Cambria"/>
              </a:rPr>
              <a:t>a</a:t>
            </a:r>
            <a:r>
              <a:rPr sz="800" spc="-1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s</a:t>
            </a:r>
            <a:r>
              <a:rPr sz="800" spc="5" dirty="0">
                <a:latin typeface="Cambria"/>
                <a:cs typeface="Cambria"/>
              </a:rPr>
              <a:t>a</a:t>
            </a:r>
            <a:r>
              <a:rPr sz="800" spc="-5" dirty="0">
                <a:latin typeface="Cambria"/>
                <a:cs typeface="Cambria"/>
              </a:rPr>
              <a:t>lu</a:t>
            </a:r>
            <a:r>
              <a:rPr sz="800" dirty="0">
                <a:latin typeface="Cambria"/>
                <a:cs typeface="Cambria"/>
              </a:rPr>
              <a:t>d</a:t>
            </a:r>
            <a:r>
              <a:rPr sz="800" spc="-1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se  </a:t>
            </a:r>
            <a:r>
              <a:rPr sz="800" spc="-5" dirty="0">
                <a:latin typeface="Cambria"/>
                <a:cs typeface="Cambria"/>
              </a:rPr>
              <a:t>logra </a:t>
            </a:r>
            <a:r>
              <a:rPr sz="800" dirty="0">
                <a:latin typeface="Cambria"/>
                <a:cs typeface="Cambria"/>
              </a:rPr>
              <a:t>cuando se ha 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alcanzado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un</a:t>
            </a:r>
            <a:r>
              <a:rPr sz="800" spc="-2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estado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de </a:t>
            </a:r>
            <a:r>
              <a:rPr sz="800" spc="-16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salud</a:t>
            </a:r>
            <a:r>
              <a:rPr sz="800" spc="-20" dirty="0">
                <a:latin typeface="Cambria"/>
                <a:cs typeface="Cambria"/>
              </a:rPr>
              <a:t> </a:t>
            </a:r>
            <a:r>
              <a:rPr sz="800" spc="-10" dirty="0">
                <a:latin typeface="Cambria"/>
                <a:cs typeface="Cambria"/>
              </a:rPr>
              <a:t>homogéneo</a:t>
            </a:r>
            <a:endParaRPr sz="800">
              <a:latin typeface="Cambria"/>
              <a:cs typeface="Cambria"/>
            </a:endParaRPr>
          </a:p>
        </p:txBody>
      </p:sp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71388" y="4306824"/>
            <a:ext cx="727710" cy="727709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5863844" y="4569714"/>
            <a:ext cx="54737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mbria"/>
                <a:cs typeface="Cambria"/>
              </a:rPr>
              <a:t>EFICIEN</a:t>
            </a:r>
            <a:r>
              <a:rPr sz="800" spc="-10" dirty="0">
                <a:latin typeface="Cambria"/>
                <a:cs typeface="Cambria"/>
              </a:rPr>
              <a:t>C</a:t>
            </a:r>
            <a:r>
              <a:rPr sz="800" dirty="0">
                <a:latin typeface="Cambria"/>
                <a:cs typeface="Cambria"/>
              </a:rPr>
              <a:t>IA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5542788" y="4951222"/>
            <a:ext cx="1384935" cy="1732280"/>
            <a:chOff x="5542788" y="4951222"/>
            <a:chExt cx="1384935" cy="1732280"/>
          </a:xfrm>
        </p:grpSpPr>
        <p:sp>
          <p:nvSpPr>
            <p:cNvPr id="22" name="object 22"/>
            <p:cNvSpPr/>
            <p:nvPr/>
          </p:nvSpPr>
          <p:spPr>
            <a:xfrm>
              <a:off x="6161786" y="4973447"/>
              <a:ext cx="19050" cy="234950"/>
            </a:xfrm>
            <a:custGeom>
              <a:avLst/>
              <a:gdLst/>
              <a:ahLst/>
              <a:cxnLst/>
              <a:rect l="l" t="t" r="r" b="b"/>
              <a:pathLst>
                <a:path w="19050" h="234950">
                  <a:moveTo>
                    <a:pt x="9270" y="-12700"/>
                  </a:moveTo>
                  <a:lnTo>
                    <a:pt x="9270" y="247523"/>
                  </a:lnTo>
                </a:path>
              </a:pathLst>
            </a:custGeom>
            <a:ln w="43941">
              <a:solidFill>
                <a:srgbClr val="A394B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542788" y="5184648"/>
              <a:ext cx="1384554" cy="1498854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6716394" y="4569714"/>
            <a:ext cx="73406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20725" algn="l"/>
              </a:tabLst>
            </a:pPr>
            <a:r>
              <a:rPr sz="800" u="heavy" dirty="0">
                <a:uFill>
                  <a:solidFill>
                    <a:srgbClr val="FF0000"/>
                  </a:solidFill>
                </a:u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82488" y="5297551"/>
            <a:ext cx="1106170" cy="121983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indent="89535">
              <a:lnSpc>
                <a:spcPct val="87900"/>
              </a:lnSpc>
              <a:spcBef>
                <a:spcPts val="220"/>
              </a:spcBef>
            </a:pPr>
            <a:r>
              <a:rPr sz="800" dirty="0">
                <a:latin typeface="Cambria"/>
                <a:cs typeface="Cambria"/>
              </a:rPr>
              <a:t>Mide</a:t>
            </a:r>
            <a:r>
              <a:rPr sz="800" spc="-20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l</a:t>
            </a:r>
            <a:r>
              <a:rPr sz="800" dirty="0">
                <a:latin typeface="Cambria"/>
                <a:cs typeface="Cambria"/>
              </a:rPr>
              <a:t>a</a:t>
            </a:r>
            <a:r>
              <a:rPr sz="800" spc="-1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obte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dirty="0">
                <a:latin typeface="Cambria"/>
                <a:cs typeface="Cambria"/>
              </a:rPr>
              <a:t>ción</a:t>
            </a:r>
            <a:r>
              <a:rPr sz="800" spc="-4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de  resu</a:t>
            </a:r>
            <a:r>
              <a:rPr sz="800" spc="-5" dirty="0">
                <a:latin typeface="Cambria"/>
                <a:cs typeface="Cambria"/>
              </a:rPr>
              <a:t>lt</a:t>
            </a:r>
            <a:r>
              <a:rPr sz="800" dirty="0">
                <a:latin typeface="Cambria"/>
                <a:cs typeface="Cambria"/>
              </a:rPr>
              <a:t>ados</a:t>
            </a:r>
            <a:r>
              <a:rPr sz="800" spc="-4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y </a:t>
            </a:r>
            <a:r>
              <a:rPr sz="800" spc="-5" dirty="0">
                <a:latin typeface="Cambria"/>
                <a:cs typeface="Cambria"/>
              </a:rPr>
              <a:t>l</a:t>
            </a:r>
            <a:r>
              <a:rPr sz="800" dirty="0">
                <a:latin typeface="Cambria"/>
                <a:cs typeface="Cambria"/>
              </a:rPr>
              <a:t>a</a:t>
            </a:r>
            <a:r>
              <a:rPr sz="800" spc="-1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ca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dirty="0">
                <a:latin typeface="Cambria"/>
                <a:cs typeface="Cambria"/>
              </a:rPr>
              <a:t>tidad  de</a:t>
            </a:r>
            <a:r>
              <a:rPr sz="800" spc="-1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rec</a:t>
            </a:r>
            <a:r>
              <a:rPr sz="800" spc="-5" dirty="0">
                <a:latin typeface="Cambria"/>
                <a:cs typeface="Cambria"/>
              </a:rPr>
              <a:t>u</a:t>
            </a:r>
            <a:r>
              <a:rPr sz="800" dirty="0">
                <a:latin typeface="Cambria"/>
                <a:cs typeface="Cambria"/>
              </a:rPr>
              <a:t>rs</a:t>
            </a:r>
            <a:r>
              <a:rPr sz="800" spc="5" dirty="0">
                <a:latin typeface="Cambria"/>
                <a:cs typeface="Cambria"/>
              </a:rPr>
              <a:t>o</a:t>
            </a:r>
            <a:r>
              <a:rPr sz="800" dirty="0">
                <a:latin typeface="Cambria"/>
                <a:cs typeface="Cambria"/>
              </a:rPr>
              <a:t>s</a:t>
            </a:r>
            <a:r>
              <a:rPr sz="800" spc="-45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u</a:t>
            </a:r>
            <a:r>
              <a:rPr sz="800" dirty="0">
                <a:latin typeface="Cambria"/>
                <a:cs typeface="Cambria"/>
              </a:rPr>
              <a:t>ti</a:t>
            </a:r>
            <a:r>
              <a:rPr sz="800" spc="-5" dirty="0">
                <a:latin typeface="Cambria"/>
                <a:cs typeface="Cambria"/>
              </a:rPr>
              <a:t>l</a:t>
            </a:r>
            <a:r>
              <a:rPr sz="800" dirty="0">
                <a:latin typeface="Cambria"/>
                <a:cs typeface="Cambria"/>
              </a:rPr>
              <a:t>i</a:t>
            </a:r>
            <a:r>
              <a:rPr sz="800" spc="-10" dirty="0">
                <a:latin typeface="Cambria"/>
                <a:cs typeface="Cambria"/>
              </a:rPr>
              <a:t>z</a:t>
            </a:r>
            <a:r>
              <a:rPr sz="800" dirty="0">
                <a:latin typeface="Cambria"/>
                <a:cs typeface="Cambria"/>
              </a:rPr>
              <a:t>ados  para obtener ese </a:t>
            </a:r>
            <a:r>
              <a:rPr sz="800" spc="-5" dirty="0">
                <a:latin typeface="Cambria"/>
                <a:cs typeface="Cambria"/>
              </a:rPr>
              <a:t>fin. </a:t>
            </a:r>
            <a:r>
              <a:rPr sz="800" dirty="0">
                <a:latin typeface="Cambria"/>
                <a:cs typeface="Cambria"/>
              </a:rPr>
              <a:t>El 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más eficiente será aquel 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sistema</a:t>
            </a:r>
            <a:r>
              <a:rPr sz="800" spc="-4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que</a:t>
            </a:r>
            <a:r>
              <a:rPr sz="800" spc="-35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proporcione </a:t>
            </a:r>
            <a:r>
              <a:rPr sz="800" spc="-160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un </a:t>
            </a:r>
            <a:r>
              <a:rPr sz="800" dirty="0">
                <a:latin typeface="Cambria"/>
                <a:cs typeface="Cambria"/>
              </a:rPr>
              <a:t>servicio de salud con 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el</a:t>
            </a:r>
            <a:r>
              <a:rPr sz="800" spc="-2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menor</a:t>
            </a:r>
            <a:r>
              <a:rPr sz="800" spc="-2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coste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posible,</a:t>
            </a:r>
            <a:endParaRPr sz="800">
              <a:latin typeface="Cambria"/>
              <a:cs typeface="Cambria"/>
            </a:endParaRPr>
          </a:p>
          <a:p>
            <a:pPr marL="635" algn="ctr">
              <a:lnSpc>
                <a:spcPts val="785"/>
              </a:lnSpc>
            </a:pPr>
            <a:r>
              <a:rPr sz="800" dirty="0">
                <a:latin typeface="Cambria"/>
                <a:cs typeface="Cambria"/>
              </a:rPr>
              <a:t>de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manera</a:t>
            </a:r>
            <a:r>
              <a:rPr sz="800" spc="-3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que</a:t>
            </a:r>
            <a:r>
              <a:rPr sz="800" spc="-3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sea</a:t>
            </a:r>
            <a:endParaRPr sz="800">
              <a:latin typeface="Cambria"/>
              <a:cs typeface="Cambria"/>
            </a:endParaRPr>
          </a:p>
          <a:p>
            <a:pPr marL="3810" algn="ctr">
              <a:lnSpc>
                <a:spcPts val="844"/>
              </a:lnSpc>
            </a:pPr>
            <a:r>
              <a:rPr sz="800" dirty="0">
                <a:latin typeface="Cambria"/>
                <a:cs typeface="Cambria"/>
              </a:rPr>
              <a:t>financieramente</a:t>
            </a:r>
            <a:endParaRPr sz="800">
              <a:latin typeface="Cambria"/>
              <a:cs typeface="Cambria"/>
            </a:endParaRPr>
          </a:p>
          <a:p>
            <a:pPr marL="635" algn="ctr">
              <a:lnSpc>
                <a:spcPts val="900"/>
              </a:lnSpc>
            </a:pPr>
            <a:r>
              <a:rPr sz="800" dirty="0">
                <a:latin typeface="Cambria"/>
                <a:cs typeface="Cambria"/>
              </a:rPr>
              <a:t>sostenible</a:t>
            </a:r>
            <a:endParaRPr sz="800">
              <a:latin typeface="Cambria"/>
              <a:cs typeface="Cambria"/>
            </a:endParaRPr>
          </a:p>
        </p:txBody>
      </p:sp>
      <p:pic>
        <p:nvPicPr>
          <p:cNvPr id="26" name="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86683" y="4928616"/>
            <a:ext cx="727709" cy="727709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3388233" y="5191760"/>
            <a:ext cx="32766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mbria"/>
                <a:cs typeface="Cambria"/>
              </a:rPr>
              <a:t>RETOS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458211" y="778602"/>
            <a:ext cx="6465570" cy="6015990"/>
            <a:chOff x="2458211" y="778602"/>
            <a:chExt cx="6465570" cy="6015990"/>
          </a:xfrm>
        </p:grpSpPr>
        <p:pic>
          <p:nvPicPr>
            <p:cNvPr id="29" name="object 2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594594" y="2900998"/>
              <a:ext cx="1191073" cy="172018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2614294" y="2905887"/>
              <a:ext cx="1143000" cy="118110"/>
            </a:xfrm>
            <a:custGeom>
              <a:avLst/>
              <a:gdLst/>
              <a:ahLst/>
              <a:cxnLst/>
              <a:rect l="l" t="t" r="r" b="b"/>
              <a:pathLst>
                <a:path w="1143000" h="118110">
                  <a:moveTo>
                    <a:pt x="100965" y="0"/>
                  </a:moveTo>
                  <a:lnTo>
                    <a:pt x="94996" y="3555"/>
                  </a:lnTo>
                  <a:lnTo>
                    <a:pt x="0" y="58927"/>
                  </a:lnTo>
                  <a:lnTo>
                    <a:pt x="94996" y="114300"/>
                  </a:lnTo>
                  <a:lnTo>
                    <a:pt x="100965" y="117855"/>
                  </a:lnTo>
                  <a:lnTo>
                    <a:pt x="108838" y="115824"/>
                  </a:lnTo>
                  <a:lnTo>
                    <a:pt x="112268" y="109727"/>
                  </a:lnTo>
                  <a:lnTo>
                    <a:pt x="115824" y="103758"/>
                  </a:lnTo>
                  <a:lnTo>
                    <a:pt x="113792" y="95884"/>
                  </a:lnTo>
                  <a:lnTo>
                    <a:pt x="107696" y="92455"/>
                  </a:lnTo>
                  <a:lnTo>
                    <a:pt x="71990" y="71627"/>
                  </a:lnTo>
                  <a:lnTo>
                    <a:pt x="25146" y="71627"/>
                  </a:lnTo>
                  <a:lnTo>
                    <a:pt x="25146" y="46227"/>
                  </a:lnTo>
                  <a:lnTo>
                    <a:pt x="71990" y="46227"/>
                  </a:lnTo>
                  <a:lnTo>
                    <a:pt x="107696" y="25400"/>
                  </a:lnTo>
                  <a:lnTo>
                    <a:pt x="113792" y="21970"/>
                  </a:lnTo>
                  <a:lnTo>
                    <a:pt x="115824" y="14096"/>
                  </a:lnTo>
                  <a:lnTo>
                    <a:pt x="112268" y="8127"/>
                  </a:lnTo>
                  <a:lnTo>
                    <a:pt x="108838" y="2031"/>
                  </a:lnTo>
                  <a:lnTo>
                    <a:pt x="100965" y="0"/>
                  </a:lnTo>
                  <a:close/>
                </a:path>
                <a:path w="1143000" h="118110">
                  <a:moveTo>
                    <a:pt x="71990" y="46227"/>
                  </a:moveTo>
                  <a:lnTo>
                    <a:pt x="25146" y="46227"/>
                  </a:lnTo>
                  <a:lnTo>
                    <a:pt x="25146" y="71627"/>
                  </a:lnTo>
                  <a:lnTo>
                    <a:pt x="71990" y="71627"/>
                  </a:lnTo>
                  <a:lnTo>
                    <a:pt x="68942" y="69850"/>
                  </a:lnTo>
                  <a:lnTo>
                    <a:pt x="31496" y="69850"/>
                  </a:lnTo>
                  <a:lnTo>
                    <a:pt x="31496" y="48005"/>
                  </a:lnTo>
                  <a:lnTo>
                    <a:pt x="68942" y="48005"/>
                  </a:lnTo>
                  <a:lnTo>
                    <a:pt x="71990" y="46227"/>
                  </a:lnTo>
                  <a:close/>
                </a:path>
                <a:path w="1143000" h="118110">
                  <a:moveTo>
                    <a:pt x="1143000" y="46227"/>
                  </a:moveTo>
                  <a:lnTo>
                    <a:pt x="71990" y="46227"/>
                  </a:lnTo>
                  <a:lnTo>
                    <a:pt x="50219" y="58927"/>
                  </a:lnTo>
                  <a:lnTo>
                    <a:pt x="71990" y="71627"/>
                  </a:lnTo>
                  <a:lnTo>
                    <a:pt x="1143000" y="71627"/>
                  </a:lnTo>
                  <a:lnTo>
                    <a:pt x="1143000" y="46227"/>
                  </a:lnTo>
                  <a:close/>
                </a:path>
                <a:path w="1143000" h="118110">
                  <a:moveTo>
                    <a:pt x="31496" y="48005"/>
                  </a:moveTo>
                  <a:lnTo>
                    <a:pt x="31496" y="69850"/>
                  </a:lnTo>
                  <a:lnTo>
                    <a:pt x="50219" y="58927"/>
                  </a:lnTo>
                  <a:lnTo>
                    <a:pt x="31496" y="48005"/>
                  </a:lnTo>
                  <a:close/>
                </a:path>
                <a:path w="1143000" h="118110">
                  <a:moveTo>
                    <a:pt x="50219" y="58927"/>
                  </a:moveTo>
                  <a:lnTo>
                    <a:pt x="31496" y="69850"/>
                  </a:lnTo>
                  <a:lnTo>
                    <a:pt x="68942" y="69850"/>
                  </a:lnTo>
                  <a:lnTo>
                    <a:pt x="50219" y="58927"/>
                  </a:lnTo>
                  <a:close/>
                </a:path>
                <a:path w="1143000" h="118110">
                  <a:moveTo>
                    <a:pt x="68942" y="48005"/>
                  </a:moveTo>
                  <a:lnTo>
                    <a:pt x="31496" y="48005"/>
                  </a:lnTo>
                  <a:lnTo>
                    <a:pt x="50219" y="58927"/>
                  </a:lnTo>
                  <a:lnTo>
                    <a:pt x="68942" y="48005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92952" y="3358198"/>
              <a:ext cx="278463" cy="172018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4294" y="3363087"/>
              <a:ext cx="228600" cy="117855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92952" y="2329498"/>
              <a:ext cx="278463" cy="172018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4294" y="2334387"/>
              <a:ext cx="228600" cy="117855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787395" y="1456944"/>
              <a:ext cx="106616" cy="5236464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2842894" y="1478915"/>
              <a:ext cx="0" cy="5143500"/>
            </a:xfrm>
            <a:custGeom>
              <a:avLst/>
              <a:gdLst/>
              <a:ahLst/>
              <a:cxnLst/>
              <a:rect l="l" t="t" r="r" b="b"/>
              <a:pathLst>
                <a:path h="5143500">
                  <a:moveTo>
                    <a:pt x="0" y="0"/>
                  </a:moveTo>
                  <a:lnTo>
                    <a:pt x="0" y="5143500"/>
                  </a:lnTo>
                </a:path>
              </a:pathLst>
            </a:custGeom>
            <a:ln w="25400">
              <a:solidFill>
                <a:srgbClr val="FF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458211" y="3857269"/>
              <a:ext cx="422186" cy="307822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4294" y="3934587"/>
              <a:ext cx="228600" cy="117855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729036" y="3166549"/>
              <a:ext cx="399530" cy="88847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3757294" y="3193415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>
                  <a:moveTo>
                    <a:pt x="342900" y="0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FF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701795" y="2942806"/>
              <a:ext cx="106616" cy="321602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3757294" y="2964815"/>
              <a:ext cx="0" cy="228600"/>
            </a:xfrm>
            <a:custGeom>
              <a:avLst/>
              <a:gdLst/>
              <a:ahLst/>
              <a:cxnLst/>
              <a:rect l="l" t="t" r="r" b="b"/>
              <a:pathLst>
                <a:path h="228600">
                  <a:moveTo>
                    <a:pt x="0" y="0"/>
                  </a:moveTo>
                  <a:lnTo>
                    <a:pt x="0" y="228600"/>
                  </a:lnTo>
                </a:path>
              </a:pathLst>
            </a:custGeom>
            <a:ln w="25400">
              <a:solidFill>
                <a:srgbClr val="FF6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458211" y="1799869"/>
              <a:ext cx="422186" cy="307822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4294" y="1877187"/>
              <a:ext cx="228600" cy="117855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458211" y="1342669"/>
              <a:ext cx="422186" cy="307822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4294" y="1419987"/>
              <a:ext cx="228600" cy="117855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458211" y="4314469"/>
              <a:ext cx="422186" cy="307822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4294" y="4391787"/>
              <a:ext cx="228600" cy="117856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458211" y="4885969"/>
              <a:ext cx="422186" cy="307822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4294" y="4963287"/>
              <a:ext cx="228600" cy="117856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458211" y="5343169"/>
              <a:ext cx="422186" cy="307822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4294" y="5420487"/>
              <a:ext cx="228600" cy="117856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458211" y="5914669"/>
              <a:ext cx="422186" cy="307822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4294" y="5991987"/>
              <a:ext cx="228600" cy="117856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458211" y="6486144"/>
              <a:ext cx="422186" cy="307822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614294" y="6563461"/>
              <a:ext cx="228600" cy="117906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293825" y="778602"/>
              <a:ext cx="1620850" cy="432352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7284720" y="1188707"/>
              <a:ext cx="1639062" cy="448830"/>
            </a:xfrm>
            <a:prstGeom prst="rect">
              <a:avLst/>
            </a:prstGeom>
          </p:spPr>
        </p:pic>
      </p:grpSp>
      <p:pic>
        <p:nvPicPr>
          <p:cNvPr id="59" name="object 5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392862" y="1127573"/>
            <a:ext cx="954946" cy="510080"/>
          </a:xfrm>
          <a:prstGeom prst="rect">
            <a:avLst/>
          </a:prstGeom>
        </p:spPr>
      </p:pic>
      <p:sp>
        <p:nvSpPr>
          <p:cNvPr id="60" name="object 60"/>
          <p:cNvSpPr txBox="1"/>
          <p:nvPr/>
        </p:nvSpPr>
        <p:spPr>
          <a:xfrm>
            <a:off x="1572005" y="1241552"/>
            <a:ext cx="599440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3825" marR="5080" indent="-111760">
              <a:lnSpc>
                <a:spcPts val="730"/>
              </a:lnSpc>
              <a:spcBef>
                <a:spcPts val="210"/>
              </a:spcBef>
            </a:pPr>
            <a:r>
              <a:rPr sz="700" spc="-5" dirty="0">
                <a:latin typeface="Cambria"/>
                <a:cs typeface="Cambria"/>
              </a:rPr>
              <a:t>As</a:t>
            </a:r>
            <a:r>
              <a:rPr sz="700" spc="-10" dirty="0">
                <a:latin typeface="Cambria"/>
                <a:cs typeface="Cambria"/>
              </a:rPr>
              <a:t>e</a:t>
            </a:r>
            <a:r>
              <a:rPr sz="700" spc="-5" dirty="0">
                <a:latin typeface="Cambria"/>
                <a:cs typeface="Cambria"/>
              </a:rPr>
              <a:t>g</a:t>
            </a:r>
            <a:r>
              <a:rPr sz="700" spc="-10" dirty="0">
                <a:latin typeface="Cambria"/>
                <a:cs typeface="Cambria"/>
              </a:rPr>
              <a:t>uram</a:t>
            </a:r>
            <a:r>
              <a:rPr sz="700" spc="-5" dirty="0">
                <a:latin typeface="Cambria"/>
                <a:cs typeface="Cambria"/>
              </a:rPr>
              <a:t>i</a:t>
            </a:r>
            <a:r>
              <a:rPr sz="700" spc="-10" dirty="0">
                <a:latin typeface="Cambria"/>
                <a:cs typeface="Cambria"/>
              </a:rPr>
              <a:t>en</a:t>
            </a:r>
            <a:r>
              <a:rPr sz="700" spc="-5" dirty="0">
                <a:latin typeface="Cambria"/>
                <a:cs typeface="Cambria"/>
              </a:rPr>
              <a:t>to  universal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61" name="object 61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379219" y="1629130"/>
            <a:ext cx="982230" cy="532663"/>
          </a:xfrm>
          <a:prstGeom prst="rect">
            <a:avLst/>
          </a:prstGeom>
        </p:spPr>
      </p:pic>
      <p:sp>
        <p:nvSpPr>
          <p:cNvPr id="62" name="object 62"/>
          <p:cNvSpPr txBox="1"/>
          <p:nvPr/>
        </p:nvSpPr>
        <p:spPr>
          <a:xfrm>
            <a:off x="1544574" y="1756664"/>
            <a:ext cx="654685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63195" marR="5080" indent="-151130">
              <a:lnSpc>
                <a:spcPts val="730"/>
              </a:lnSpc>
              <a:spcBef>
                <a:spcPts val="210"/>
              </a:spcBef>
            </a:pPr>
            <a:r>
              <a:rPr sz="700" spc="-5" dirty="0">
                <a:latin typeface="Cambria"/>
                <a:cs typeface="Cambria"/>
              </a:rPr>
              <a:t>Uso</a:t>
            </a:r>
            <a:r>
              <a:rPr sz="700" spc="-2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mejor</a:t>
            </a:r>
            <a:r>
              <a:rPr sz="700" spc="-1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de</a:t>
            </a:r>
            <a:r>
              <a:rPr sz="700" spc="-2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los </a:t>
            </a:r>
            <a:r>
              <a:rPr sz="700" spc="-14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recursos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63" name="object 6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379219" y="2144268"/>
            <a:ext cx="982230" cy="532638"/>
          </a:xfrm>
          <a:prstGeom prst="rect">
            <a:avLst/>
          </a:prstGeom>
        </p:spPr>
      </p:pic>
      <p:sp>
        <p:nvSpPr>
          <p:cNvPr id="64" name="object 64"/>
          <p:cNvSpPr txBox="1"/>
          <p:nvPr/>
        </p:nvSpPr>
        <p:spPr>
          <a:xfrm>
            <a:off x="1488186" y="2271776"/>
            <a:ext cx="767715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220979" marR="5080" indent="-208915">
              <a:lnSpc>
                <a:spcPts val="730"/>
              </a:lnSpc>
              <a:spcBef>
                <a:spcPts val="210"/>
              </a:spcBef>
            </a:pPr>
            <a:r>
              <a:rPr sz="700" spc="-5" dirty="0">
                <a:latin typeface="Cambria"/>
                <a:cs typeface="Cambria"/>
              </a:rPr>
              <a:t>Cambios</a:t>
            </a:r>
            <a:r>
              <a:rPr sz="700" spc="-2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modelo</a:t>
            </a:r>
            <a:r>
              <a:rPr sz="700" spc="-3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de </a:t>
            </a:r>
            <a:r>
              <a:rPr sz="700" spc="-14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atención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65" name="object 65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379219" y="2659367"/>
            <a:ext cx="995946" cy="532650"/>
          </a:xfrm>
          <a:prstGeom prst="rect">
            <a:avLst/>
          </a:prstGeom>
        </p:spPr>
      </p:pic>
      <p:sp>
        <p:nvSpPr>
          <p:cNvPr id="66" name="object 66"/>
          <p:cNvSpPr txBox="1"/>
          <p:nvPr/>
        </p:nvSpPr>
        <p:spPr>
          <a:xfrm>
            <a:off x="1468374" y="2739898"/>
            <a:ext cx="806450" cy="31940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indent="133985">
              <a:lnSpc>
                <a:spcPct val="87900"/>
              </a:lnSpc>
              <a:spcBef>
                <a:spcPts val="195"/>
              </a:spcBef>
            </a:pPr>
            <a:r>
              <a:rPr sz="700" spc="-5" dirty="0">
                <a:latin typeface="Cambria"/>
                <a:cs typeface="Cambria"/>
              </a:rPr>
              <a:t>Aumentaar</a:t>
            </a:r>
            <a:r>
              <a:rPr sz="700" spc="2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la </a:t>
            </a:r>
            <a:r>
              <a:rPr sz="70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c</a:t>
            </a:r>
            <a:r>
              <a:rPr sz="700" spc="-10" dirty="0">
                <a:latin typeface="Cambria"/>
                <a:cs typeface="Cambria"/>
              </a:rPr>
              <a:t>apa</a:t>
            </a:r>
            <a:r>
              <a:rPr sz="700" spc="-5" dirty="0">
                <a:latin typeface="Cambria"/>
                <a:cs typeface="Cambria"/>
              </a:rPr>
              <a:t>ci</a:t>
            </a:r>
            <a:r>
              <a:rPr sz="700" spc="-10" dirty="0">
                <a:latin typeface="Cambria"/>
                <a:cs typeface="Cambria"/>
              </a:rPr>
              <a:t>da</a:t>
            </a:r>
            <a:r>
              <a:rPr sz="700" spc="-5" dirty="0">
                <a:latin typeface="Cambria"/>
                <a:cs typeface="Cambria"/>
              </a:rPr>
              <a:t>d</a:t>
            </a:r>
            <a:r>
              <a:rPr sz="700" spc="2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r</a:t>
            </a:r>
            <a:r>
              <a:rPr sz="700" spc="-10" dirty="0">
                <a:latin typeface="Cambria"/>
                <a:cs typeface="Cambria"/>
              </a:rPr>
              <a:t>e</a:t>
            </a:r>
            <a:r>
              <a:rPr sz="700" spc="-5" dirty="0">
                <a:latin typeface="Cambria"/>
                <a:cs typeface="Cambria"/>
              </a:rPr>
              <a:t>sol</a:t>
            </a:r>
            <a:r>
              <a:rPr sz="700" spc="-10" dirty="0">
                <a:latin typeface="Cambria"/>
                <a:cs typeface="Cambria"/>
              </a:rPr>
              <a:t>u</a:t>
            </a:r>
            <a:r>
              <a:rPr sz="700" spc="-5" dirty="0">
                <a:latin typeface="Cambria"/>
                <a:cs typeface="Cambria"/>
              </a:rPr>
              <a:t>ti</a:t>
            </a:r>
            <a:r>
              <a:rPr sz="700" spc="-10" dirty="0">
                <a:latin typeface="Cambria"/>
                <a:cs typeface="Cambria"/>
              </a:rPr>
              <a:t>v</a:t>
            </a:r>
            <a:r>
              <a:rPr sz="700" spc="-5" dirty="0">
                <a:latin typeface="Cambria"/>
                <a:cs typeface="Cambria"/>
              </a:rPr>
              <a:t>a  </a:t>
            </a:r>
            <a:r>
              <a:rPr sz="700" spc="-10" dirty="0">
                <a:latin typeface="Cambria"/>
                <a:cs typeface="Cambria"/>
              </a:rPr>
              <a:t>del</a:t>
            </a:r>
            <a:r>
              <a:rPr sz="700" spc="-1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primer</a:t>
            </a:r>
            <a:r>
              <a:rPr sz="700" spc="1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de nivel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67" name="object 67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379219" y="3172955"/>
            <a:ext cx="982230" cy="534174"/>
          </a:xfrm>
          <a:prstGeom prst="rect">
            <a:avLst/>
          </a:prstGeom>
        </p:spPr>
      </p:pic>
      <p:sp>
        <p:nvSpPr>
          <p:cNvPr id="68" name="object 68"/>
          <p:cNvSpPr txBox="1"/>
          <p:nvPr/>
        </p:nvSpPr>
        <p:spPr>
          <a:xfrm>
            <a:off x="1584197" y="3302000"/>
            <a:ext cx="575945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32384" marR="5080" indent="-20320">
              <a:lnSpc>
                <a:spcPts val="730"/>
              </a:lnSpc>
              <a:spcBef>
                <a:spcPts val="210"/>
              </a:spcBef>
            </a:pPr>
            <a:r>
              <a:rPr sz="700" spc="-10" dirty="0">
                <a:latin typeface="Cambria"/>
                <a:cs typeface="Cambria"/>
              </a:rPr>
              <a:t>Remune</a:t>
            </a:r>
            <a:r>
              <a:rPr sz="700" spc="-5" dirty="0">
                <a:latin typeface="Cambria"/>
                <a:cs typeface="Cambria"/>
              </a:rPr>
              <a:t>r</a:t>
            </a:r>
            <a:r>
              <a:rPr sz="700" spc="-10" dirty="0">
                <a:latin typeface="Cambria"/>
                <a:cs typeface="Cambria"/>
              </a:rPr>
              <a:t>a</a:t>
            </a:r>
            <a:r>
              <a:rPr sz="700" spc="-5" dirty="0">
                <a:latin typeface="Cambria"/>
                <a:cs typeface="Cambria"/>
              </a:rPr>
              <a:t>ción  meritocrática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69" name="object 6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379219" y="3688067"/>
            <a:ext cx="1002042" cy="534174"/>
          </a:xfrm>
          <a:prstGeom prst="rect">
            <a:avLst/>
          </a:prstGeom>
        </p:spPr>
      </p:pic>
      <p:sp>
        <p:nvSpPr>
          <p:cNvPr id="70" name="object 70"/>
          <p:cNvSpPr txBox="1"/>
          <p:nvPr/>
        </p:nvSpPr>
        <p:spPr>
          <a:xfrm>
            <a:off x="1463802" y="3817112"/>
            <a:ext cx="817244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56845" marR="5080" indent="-144780">
              <a:lnSpc>
                <a:spcPts val="730"/>
              </a:lnSpc>
              <a:spcBef>
                <a:spcPts val="210"/>
              </a:spcBef>
            </a:pPr>
            <a:r>
              <a:rPr sz="700" spc="-5" dirty="0">
                <a:latin typeface="Cambria"/>
                <a:cs typeface="Cambria"/>
              </a:rPr>
              <a:t>Distribución a travéz </a:t>
            </a:r>
            <a:r>
              <a:rPr sz="700" spc="-14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de</a:t>
            </a:r>
            <a:r>
              <a:rPr sz="700" spc="-1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insentivos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71" name="object 71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379219" y="4203179"/>
            <a:ext cx="985278" cy="534174"/>
          </a:xfrm>
          <a:prstGeom prst="rect">
            <a:avLst/>
          </a:prstGeom>
        </p:spPr>
      </p:pic>
      <p:sp>
        <p:nvSpPr>
          <p:cNvPr id="72" name="object 72"/>
          <p:cNvSpPr txBox="1"/>
          <p:nvPr/>
        </p:nvSpPr>
        <p:spPr>
          <a:xfrm>
            <a:off x="1482089" y="4331665"/>
            <a:ext cx="780415" cy="225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785"/>
              </a:lnSpc>
              <a:spcBef>
                <a:spcPts val="95"/>
              </a:spcBef>
            </a:pPr>
            <a:r>
              <a:rPr sz="700" spc="-5" dirty="0">
                <a:latin typeface="Cambria"/>
                <a:cs typeface="Cambria"/>
              </a:rPr>
              <a:t>Resolver</a:t>
            </a:r>
            <a:r>
              <a:rPr sz="700" spc="-2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problemas</a:t>
            </a:r>
            <a:endParaRPr sz="700">
              <a:latin typeface="Cambria"/>
              <a:cs typeface="Cambria"/>
            </a:endParaRPr>
          </a:p>
          <a:p>
            <a:pPr algn="ctr">
              <a:lnSpc>
                <a:spcPts val="785"/>
              </a:lnSpc>
            </a:pPr>
            <a:r>
              <a:rPr sz="700" spc="-5" dirty="0">
                <a:latin typeface="Cambria"/>
                <a:cs typeface="Cambria"/>
              </a:rPr>
              <a:t>de</a:t>
            </a:r>
            <a:r>
              <a:rPr sz="700" spc="-2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salud</a:t>
            </a:r>
            <a:r>
              <a:rPr sz="700" spc="-3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pública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73" name="object 7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379219" y="4718291"/>
            <a:ext cx="982230" cy="534174"/>
          </a:xfrm>
          <a:prstGeom prst="rect">
            <a:avLst/>
          </a:prstGeom>
        </p:spPr>
      </p:pic>
      <p:sp>
        <p:nvSpPr>
          <p:cNvPr id="74" name="object 74"/>
          <p:cNvSpPr txBox="1"/>
          <p:nvPr/>
        </p:nvSpPr>
        <p:spPr>
          <a:xfrm>
            <a:off x="1596389" y="4799787"/>
            <a:ext cx="549910" cy="32004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indent="1905" algn="ctr">
              <a:lnSpc>
                <a:spcPct val="88000"/>
              </a:lnSpc>
              <a:spcBef>
                <a:spcPts val="200"/>
              </a:spcBef>
            </a:pPr>
            <a:r>
              <a:rPr sz="700" spc="-5" dirty="0">
                <a:latin typeface="Cambria"/>
                <a:cs typeface="Cambria"/>
              </a:rPr>
              <a:t>Información </a:t>
            </a:r>
            <a:r>
              <a:rPr sz="70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educación, </a:t>
            </a:r>
            <a:r>
              <a:rPr sz="70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co</a:t>
            </a:r>
            <a:r>
              <a:rPr sz="700" spc="-10" dirty="0">
                <a:latin typeface="Cambria"/>
                <a:cs typeface="Cambria"/>
              </a:rPr>
              <a:t>mun</a:t>
            </a:r>
            <a:r>
              <a:rPr sz="700" spc="-5" dirty="0">
                <a:latin typeface="Cambria"/>
                <a:cs typeface="Cambria"/>
              </a:rPr>
              <a:t>ic</a:t>
            </a:r>
            <a:r>
              <a:rPr sz="700" spc="-10" dirty="0">
                <a:latin typeface="Cambria"/>
                <a:cs typeface="Cambria"/>
              </a:rPr>
              <a:t>a</a:t>
            </a:r>
            <a:r>
              <a:rPr sz="700" spc="-5" dirty="0">
                <a:latin typeface="Cambria"/>
                <a:cs typeface="Cambria"/>
              </a:rPr>
              <a:t>ción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75" name="object 7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379219" y="5233391"/>
            <a:ext cx="982230" cy="532663"/>
          </a:xfrm>
          <a:prstGeom prst="rect">
            <a:avLst/>
          </a:prstGeom>
        </p:spPr>
      </p:pic>
      <p:sp>
        <p:nvSpPr>
          <p:cNvPr id="76" name="object 76"/>
          <p:cNvSpPr txBox="1"/>
          <p:nvPr/>
        </p:nvSpPr>
        <p:spPr>
          <a:xfrm>
            <a:off x="1524761" y="5362194"/>
            <a:ext cx="694690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207645" marR="5080" indent="-195580">
              <a:lnSpc>
                <a:spcPts val="730"/>
              </a:lnSpc>
              <a:spcBef>
                <a:spcPts val="210"/>
              </a:spcBef>
            </a:pPr>
            <a:r>
              <a:rPr sz="700" spc="-5" dirty="0">
                <a:latin typeface="Cambria"/>
                <a:cs typeface="Cambria"/>
              </a:rPr>
              <a:t>Reducir</a:t>
            </a:r>
            <a:r>
              <a:rPr sz="700" spc="-2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gastos</a:t>
            </a:r>
            <a:r>
              <a:rPr sz="700" spc="-3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de </a:t>
            </a:r>
            <a:r>
              <a:rPr sz="700" spc="-14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bolsillo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77" name="object 7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350263" y="5748502"/>
            <a:ext cx="1061465" cy="532663"/>
          </a:xfrm>
          <a:prstGeom prst="rect">
            <a:avLst/>
          </a:prstGeom>
        </p:spPr>
      </p:pic>
      <p:sp>
        <p:nvSpPr>
          <p:cNvPr id="78" name="object 78"/>
          <p:cNvSpPr txBox="1"/>
          <p:nvPr/>
        </p:nvSpPr>
        <p:spPr>
          <a:xfrm>
            <a:off x="1433322" y="5877306"/>
            <a:ext cx="877569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289560" marR="5080" indent="-277495">
              <a:lnSpc>
                <a:spcPts val="730"/>
              </a:lnSpc>
              <a:spcBef>
                <a:spcPts val="210"/>
              </a:spcBef>
            </a:pPr>
            <a:r>
              <a:rPr sz="700" spc="-10" dirty="0">
                <a:latin typeface="Cambria"/>
                <a:cs typeface="Cambria"/>
              </a:rPr>
              <a:t>Expandir</a:t>
            </a:r>
            <a:r>
              <a:rPr sz="700" spc="1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cobertura</a:t>
            </a:r>
            <a:r>
              <a:rPr sz="700" spc="-2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de </a:t>
            </a:r>
            <a:r>
              <a:rPr sz="700" spc="-14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seguros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79" name="object 79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379219" y="6263640"/>
            <a:ext cx="989850" cy="532637"/>
          </a:xfrm>
          <a:prstGeom prst="rect">
            <a:avLst/>
          </a:prstGeom>
        </p:spPr>
      </p:pic>
      <p:sp>
        <p:nvSpPr>
          <p:cNvPr id="80" name="object 80"/>
          <p:cNvSpPr txBox="1"/>
          <p:nvPr/>
        </p:nvSpPr>
        <p:spPr>
          <a:xfrm>
            <a:off x="1477517" y="6392367"/>
            <a:ext cx="788670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62230">
              <a:lnSpc>
                <a:spcPts val="730"/>
              </a:lnSpc>
              <a:spcBef>
                <a:spcPts val="210"/>
              </a:spcBef>
            </a:pPr>
            <a:r>
              <a:rPr sz="700" spc="-5" dirty="0">
                <a:latin typeface="Cambria"/>
                <a:cs typeface="Cambria"/>
              </a:rPr>
              <a:t>Articular </a:t>
            </a:r>
            <a:r>
              <a:rPr sz="700" spc="-10" dirty="0">
                <a:latin typeface="Cambria"/>
                <a:cs typeface="Cambria"/>
              </a:rPr>
              <a:t>MINSA, </a:t>
            </a:r>
            <a:r>
              <a:rPr sz="700" spc="-5" dirty="0">
                <a:latin typeface="Cambria"/>
                <a:cs typeface="Cambria"/>
              </a:rPr>
              <a:t> </a:t>
            </a:r>
            <a:r>
              <a:rPr sz="700" spc="-10" dirty="0">
                <a:latin typeface="Cambria"/>
                <a:cs typeface="Cambria"/>
              </a:rPr>
              <a:t>E</a:t>
            </a:r>
            <a:r>
              <a:rPr sz="700" spc="-5" dirty="0">
                <a:latin typeface="Cambria"/>
                <a:cs typeface="Cambria"/>
              </a:rPr>
              <a:t>sSA</a:t>
            </a:r>
            <a:r>
              <a:rPr sz="700" spc="-10" dirty="0">
                <a:latin typeface="Cambria"/>
                <a:cs typeface="Cambria"/>
              </a:rPr>
              <a:t>L</a:t>
            </a:r>
            <a:r>
              <a:rPr sz="700" spc="-5" dirty="0">
                <a:latin typeface="Cambria"/>
                <a:cs typeface="Cambria"/>
              </a:rPr>
              <a:t>UD</a:t>
            </a:r>
            <a:r>
              <a:rPr sz="700" spc="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y</a:t>
            </a:r>
            <a:r>
              <a:rPr sz="700" spc="10" dirty="0">
                <a:latin typeface="Cambria"/>
                <a:cs typeface="Cambria"/>
              </a:rPr>
              <a:t> </a:t>
            </a:r>
            <a:r>
              <a:rPr sz="700" spc="-10" dirty="0">
                <a:latin typeface="Cambria"/>
                <a:cs typeface="Cambria"/>
              </a:rPr>
              <a:t>p</a:t>
            </a:r>
            <a:r>
              <a:rPr sz="700" spc="-5" dirty="0">
                <a:latin typeface="Cambria"/>
                <a:cs typeface="Cambria"/>
              </a:rPr>
              <a:t>ri</a:t>
            </a:r>
            <a:r>
              <a:rPr sz="700" spc="-10" dirty="0">
                <a:latin typeface="Cambria"/>
                <a:cs typeface="Cambria"/>
              </a:rPr>
              <a:t>vada</a:t>
            </a:r>
            <a:r>
              <a:rPr sz="700" spc="-5" dirty="0">
                <a:latin typeface="Cambria"/>
                <a:cs typeface="Cambria"/>
              </a:rPr>
              <a:t>s</a:t>
            </a:r>
            <a:endParaRPr sz="700">
              <a:latin typeface="Cambria"/>
              <a:cs typeface="Cambria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7730997" y="1311656"/>
            <a:ext cx="75120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Cambria"/>
                <a:cs typeface="Cambria"/>
              </a:rPr>
              <a:t>Ca</a:t>
            </a:r>
            <a:r>
              <a:rPr sz="800" spc="-5" dirty="0">
                <a:latin typeface="Cambria"/>
                <a:cs typeface="Cambria"/>
              </a:rPr>
              <a:t>l</a:t>
            </a:r>
            <a:r>
              <a:rPr sz="800" dirty="0">
                <a:latin typeface="Cambria"/>
                <a:cs typeface="Cambria"/>
              </a:rPr>
              <a:t>idad</a:t>
            </a:r>
            <a:r>
              <a:rPr sz="800" spc="-2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ate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dirty="0">
                <a:latin typeface="Cambria"/>
                <a:cs typeface="Cambria"/>
              </a:rPr>
              <a:t>ción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82" name="object 82"/>
          <p:cNvGrpSpPr/>
          <p:nvPr/>
        </p:nvGrpSpPr>
        <p:grpSpPr>
          <a:xfrm>
            <a:off x="8869298" y="979919"/>
            <a:ext cx="1073150" cy="448945"/>
            <a:chOff x="8869298" y="979919"/>
            <a:chExt cx="1073150" cy="448945"/>
          </a:xfrm>
        </p:grpSpPr>
        <p:sp>
          <p:nvSpPr>
            <p:cNvPr id="83" name="object 83"/>
            <p:cNvSpPr/>
            <p:nvPr/>
          </p:nvSpPr>
          <p:spPr>
            <a:xfrm>
              <a:off x="8881998" y="1185291"/>
              <a:ext cx="291465" cy="209550"/>
            </a:xfrm>
            <a:custGeom>
              <a:avLst/>
              <a:gdLst/>
              <a:ahLst/>
              <a:cxnLst/>
              <a:rect l="l" t="t" r="r" b="b"/>
              <a:pathLst>
                <a:path w="291465" h="209550">
                  <a:moveTo>
                    <a:pt x="0" y="209296"/>
                  </a:moveTo>
                  <a:lnTo>
                    <a:pt x="291083" y="0"/>
                  </a:lnTo>
                </a:path>
              </a:pathLst>
            </a:custGeom>
            <a:ln w="25400">
              <a:solidFill>
                <a:srgbClr val="3C66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9128759" y="979919"/>
              <a:ext cx="813066" cy="448830"/>
            </a:xfrm>
            <a:prstGeom prst="rect">
              <a:avLst/>
            </a:prstGeom>
          </p:spPr>
        </p:pic>
      </p:grpSp>
      <p:sp>
        <p:nvSpPr>
          <p:cNvPr id="85" name="object 85"/>
          <p:cNvSpPr txBox="1"/>
          <p:nvPr/>
        </p:nvSpPr>
        <p:spPr>
          <a:xfrm>
            <a:off x="7458202" y="839470"/>
            <a:ext cx="2292985" cy="41148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530225" marR="1003935" indent="-518159">
              <a:lnSpc>
                <a:spcPts val="840"/>
              </a:lnSpc>
              <a:spcBef>
                <a:spcPts val="229"/>
              </a:spcBef>
            </a:pPr>
            <a:r>
              <a:rPr sz="800" dirty="0">
                <a:latin typeface="Cambria"/>
                <a:cs typeface="Cambria"/>
              </a:rPr>
              <a:t>Mis</a:t>
            </a:r>
            <a:r>
              <a:rPr sz="800" spc="5" dirty="0">
                <a:latin typeface="Cambria"/>
                <a:cs typeface="Cambria"/>
              </a:rPr>
              <a:t>m</a:t>
            </a:r>
            <a:r>
              <a:rPr sz="800" dirty="0">
                <a:latin typeface="Cambria"/>
                <a:cs typeface="Cambria"/>
              </a:rPr>
              <a:t>a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o</a:t>
            </a:r>
            <a:r>
              <a:rPr sz="800" spc="-5" dirty="0">
                <a:latin typeface="Cambria"/>
                <a:cs typeface="Cambria"/>
              </a:rPr>
              <a:t>p</a:t>
            </a:r>
            <a:r>
              <a:rPr sz="800" dirty="0">
                <a:latin typeface="Cambria"/>
                <a:cs typeface="Cambria"/>
              </a:rPr>
              <a:t>ort</a:t>
            </a:r>
            <a:r>
              <a:rPr sz="800" spc="-5" dirty="0">
                <a:latin typeface="Cambria"/>
                <a:cs typeface="Cambria"/>
              </a:rPr>
              <a:t>un</a:t>
            </a:r>
            <a:r>
              <a:rPr sz="800" dirty="0">
                <a:latin typeface="Cambria"/>
                <a:cs typeface="Cambria"/>
              </a:rPr>
              <a:t>idades</a:t>
            </a:r>
            <a:r>
              <a:rPr sz="800" spc="-45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p</a:t>
            </a:r>
            <a:r>
              <a:rPr sz="800" dirty="0">
                <a:latin typeface="Cambria"/>
                <a:cs typeface="Cambria"/>
              </a:rPr>
              <a:t>ara</a:t>
            </a:r>
            <a:r>
              <a:rPr sz="800" spc="-10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la  salud</a:t>
            </a:r>
            <a:endParaRPr sz="800">
              <a:latin typeface="Cambria"/>
              <a:cs typeface="Cambria"/>
            </a:endParaRPr>
          </a:p>
          <a:p>
            <a:pPr marL="1879600">
              <a:lnSpc>
                <a:spcPct val="100000"/>
              </a:lnSpc>
              <a:spcBef>
                <a:spcPts val="265"/>
              </a:spcBef>
            </a:pPr>
            <a:r>
              <a:rPr sz="800" dirty="0">
                <a:latin typeface="Cambria"/>
                <a:cs typeface="Cambria"/>
              </a:rPr>
              <a:t>Pers</a:t>
            </a:r>
            <a:r>
              <a:rPr sz="800" spc="5" dirty="0">
                <a:latin typeface="Cambria"/>
                <a:cs typeface="Cambria"/>
              </a:rPr>
              <a:t>o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dirty="0">
                <a:latin typeface="Cambria"/>
                <a:cs typeface="Cambria"/>
              </a:rPr>
              <a:t>as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86" name="object 86"/>
          <p:cNvGrpSpPr/>
          <p:nvPr/>
        </p:nvGrpSpPr>
        <p:grpSpPr>
          <a:xfrm>
            <a:off x="8869298" y="1381887"/>
            <a:ext cx="1085215" cy="466090"/>
            <a:chOff x="8869298" y="1381887"/>
            <a:chExt cx="1085215" cy="466090"/>
          </a:xfrm>
        </p:grpSpPr>
        <p:sp>
          <p:nvSpPr>
            <p:cNvPr id="87" name="object 87"/>
            <p:cNvSpPr/>
            <p:nvPr/>
          </p:nvSpPr>
          <p:spPr>
            <a:xfrm>
              <a:off x="8881998" y="1394587"/>
              <a:ext cx="291465" cy="209550"/>
            </a:xfrm>
            <a:custGeom>
              <a:avLst/>
              <a:gdLst/>
              <a:ahLst/>
              <a:cxnLst/>
              <a:rect l="l" t="t" r="r" b="b"/>
              <a:pathLst>
                <a:path w="291465" h="209550">
                  <a:moveTo>
                    <a:pt x="0" y="0"/>
                  </a:moveTo>
                  <a:lnTo>
                    <a:pt x="291083" y="209168"/>
                  </a:lnTo>
                </a:path>
              </a:pathLst>
            </a:custGeom>
            <a:ln w="25400">
              <a:solidFill>
                <a:srgbClr val="3C66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8" name="object 8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9128759" y="1397482"/>
              <a:ext cx="825258" cy="450367"/>
            </a:xfrm>
            <a:prstGeom prst="rect">
              <a:avLst/>
            </a:prstGeom>
          </p:spPr>
        </p:pic>
      </p:grpSp>
      <p:sp>
        <p:nvSpPr>
          <p:cNvPr id="89" name="object 89"/>
          <p:cNvSpPr txBox="1"/>
          <p:nvPr/>
        </p:nvSpPr>
        <p:spPr>
          <a:xfrm>
            <a:off x="9226422" y="1521079"/>
            <a:ext cx="6223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Cambria"/>
                <a:cs typeface="Cambria"/>
              </a:rPr>
              <a:t>Com</a:t>
            </a:r>
            <a:r>
              <a:rPr sz="800" spc="-5" dirty="0">
                <a:latin typeface="Cambria"/>
                <a:cs typeface="Cambria"/>
              </a:rPr>
              <a:t>un</a:t>
            </a:r>
            <a:r>
              <a:rPr sz="800" dirty="0">
                <a:latin typeface="Cambria"/>
                <a:cs typeface="Cambria"/>
              </a:rPr>
              <a:t>idades</a:t>
            </a:r>
            <a:endParaRPr sz="800">
              <a:latin typeface="Cambria"/>
              <a:cs typeface="Cambria"/>
            </a:endParaRPr>
          </a:p>
        </p:txBody>
      </p:sp>
      <p:pic>
        <p:nvPicPr>
          <p:cNvPr id="90" name="object 90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7284719" y="1607794"/>
            <a:ext cx="1678685" cy="448843"/>
          </a:xfrm>
          <a:prstGeom prst="rect">
            <a:avLst/>
          </a:prstGeom>
        </p:spPr>
      </p:pic>
      <p:sp>
        <p:nvSpPr>
          <p:cNvPr id="91" name="object 91"/>
          <p:cNvSpPr txBox="1"/>
          <p:nvPr/>
        </p:nvSpPr>
        <p:spPr>
          <a:xfrm>
            <a:off x="7610602" y="1730502"/>
            <a:ext cx="103060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Cambria"/>
                <a:cs typeface="Cambria"/>
              </a:rPr>
              <a:t>D</a:t>
            </a:r>
            <a:r>
              <a:rPr sz="800" dirty="0">
                <a:latin typeface="Cambria"/>
                <a:cs typeface="Cambria"/>
              </a:rPr>
              <a:t>is</a:t>
            </a:r>
            <a:r>
              <a:rPr sz="800" spc="5" dirty="0">
                <a:latin typeface="Cambria"/>
                <a:cs typeface="Cambria"/>
              </a:rPr>
              <a:t>t</a:t>
            </a:r>
            <a:r>
              <a:rPr sz="800" dirty="0">
                <a:latin typeface="Cambria"/>
                <a:cs typeface="Cambria"/>
              </a:rPr>
              <a:t>rib</a:t>
            </a:r>
            <a:r>
              <a:rPr sz="800" spc="-5" dirty="0">
                <a:latin typeface="Cambria"/>
                <a:cs typeface="Cambria"/>
              </a:rPr>
              <a:t>u</a:t>
            </a:r>
            <a:r>
              <a:rPr sz="800" dirty="0">
                <a:latin typeface="Cambria"/>
                <a:cs typeface="Cambria"/>
              </a:rPr>
              <a:t>c</a:t>
            </a:r>
            <a:r>
              <a:rPr sz="800" spc="-10" dirty="0">
                <a:latin typeface="Cambria"/>
                <a:cs typeface="Cambria"/>
              </a:rPr>
              <a:t>i</a:t>
            </a:r>
            <a:r>
              <a:rPr sz="800" dirty="0">
                <a:latin typeface="Cambria"/>
                <a:cs typeface="Cambria"/>
              </a:rPr>
              <a:t>ón</a:t>
            </a:r>
            <a:r>
              <a:rPr sz="800" spc="-5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de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riesg</a:t>
            </a:r>
            <a:r>
              <a:rPr sz="800" spc="5" dirty="0">
                <a:latin typeface="Cambria"/>
                <a:cs typeface="Cambria"/>
              </a:rPr>
              <a:t>o</a:t>
            </a:r>
            <a:r>
              <a:rPr sz="800" dirty="0">
                <a:latin typeface="Cambria"/>
                <a:cs typeface="Cambria"/>
              </a:rPr>
              <a:t>s</a:t>
            </a:r>
            <a:endParaRPr sz="800">
              <a:latin typeface="Cambria"/>
              <a:cs typeface="Cambria"/>
            </a:endParaRPr>
          </a:p>
        </p:txBody>
      </p:sp>
      <p:pic>
        <p:nvPicPr>
          <p:cNvPr id="92" name="object 92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7328916" y="2025396"/>
            <a:ext cx="1570481" cy="450341"/>
          </a:xfrm>
          <a:prstGeom prst="rect">
            <a:avLst/>
          </a:prstGeom>
        </p:spPr>
      </p:pic>
      <p:sp>
        <p:nvSpPr>
          <p:cNvPr id="93" name="object 93"/>
          <p:cNvSpPr txBox="1"/>
          <p:nvPr/>
        </p:nvSpPr>
        <p:spPr>
          <a:xfrm>
            <a:off x="7596885" y="2148967"/>
            <a:ext cx="103822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Cambria"/>
                <a:cs typeface="Cambria"/>
              </a:rPr>
              <a:t>Calidad</a:t>
            </a:r>
            <a:r>
              <a:rPr sz="800" spc="-4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de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los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servicios</a:t>
            </a:r>
            <a:endParaRPr sz="800">
              <a:latin typeface="Cambria"/>
              <a:cs typeface="Cambria"/>
            </a:endParaRPr>
          </a:p>
        </p:txBody>
      </p:sp>
      <p:pic>
        <p:nvPicPr>
          <p:cNvPr id="94" name="object 94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7293842" y="2662338"/>
            <a:ext cx="1614720" cy="430696"/>
          </a:xfrm>
          <a:prstGeom prst="rect">
            <a:avLst/>
          </a:prstGeom>
        </p:spPr>
      </p:pic>
      <p:sp>
        <p:nvSpPr>
          <p:cNvPr id="95" name="object 95"/>
          <p:cNvSpPr txBox="1"/>
          <p:nvPr/>
        </p:nvSpPr>
        <p:spPr>
          <a:xfrm>
            <a:off x="7755381" y="2776855"/>
            <a:ext cx="69596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Cambria"/>
                <a:cs typeface="Cambria"/>
              </a:rPr>
              <a:t>S</a:t>
            </a:r>
            <a:r>
              <a:rPr sz="800" dirty="0">
                <a:latin typeface="Cambria"/>
                <a:cs typeface="Cambria"/>
              </a:rPr>
              <a:t>a</a:t>
            </a:r>
            <a:r>
              <a:rPr sz="800" spc="-5" dirty="0">
                <a:latin typeface="Cambria"/>
                <a:cs typeface="Cambria"/>
              </a:rPr>
              <a:t>lu</a:t>
            </a:r>
            <a:r>
              <a:rPr sz="800" dirty="0">
                <a:latin typeface="Cambria"/>
                <a:cs typeface="Cambria"/>
              </a:rPr>
              <a:t>d</a:t>
            </a:r>
            <a:r>
              <a:rPr sz="800" spc="-15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un</a:t>
            </a:r>
            <a:r>
              <a:rPr sz="800" dirty="0">
                <a:latin typeface="Cambria"/>
                <a:cs typeface="Cambria"/>
              </a:rPr>
              <a:t>ivers</a:t>
            </a:r>
            <a:r>
              <a:rPr sz="800" spc="5" dirty="0">
                <a:latin typeface="Cambria"/>
                <a:cs typeface="Cambria"/>
              </a:rPr>
              <a:t>a</a:t>
            </a:r>
            <a:r>
              <a:rPr sz="800" dirty="0">
                <a:latin typeface="Cambria"/>
                <a:cs typeface="Cambria"/>
              </a:rPr>
              <a:t>l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96" name="object 96"/>
          <p:cNvGrpSpPr/>
          <p:nvPr/>
        </p:nvGrpSpPr>
        <p:grpSpPr>
          <a:xfrm>
            <a:off x="8863965" y="1816595"/>
            <a:ext cx="1073785" cy="1056005"/>
            <a:chOff x="8863965" y="1816595"/>
            <a:chExt cx="1073785" cy="1056005"/>
          </a:xfrm>
        </p:grpSpPr>
        <p:sp>
          <p:nvSpPr>
            <p:cNvPr id="97" name="object 97"/>
            <p:cNvSpPr/>
            <p:nvPr/>
          </p:nvSpPr>
          <p:spPr>
            <a:xfrm>
              <a:off x="8876665" y="2022348"/>
              <a:ext cx="291465" cy="836930"/>
            </a:xfrm>
            <a:custGeom>
              <a:avLst/>
              <a:gdLst/>
              <a:ahLst/>
              <a:cxnLst/>
              <a:rect l="l" t="t" r="r" b="b"/>
              <a:pathLst>
                <a:path w="291465" h="836930">
                  <a:moveTo>
                    <a:pt x="0" y="836930"/>
                  </a:moveTo>
                  <a:lnTo>
                    <a:pt x="291083" y="0"/>
                  </a:lnTo>
                </a:path>
              </a:pathLst>
            </a:custGeom>
            <a:ln w="25400">
              <a:solidFill>
                <a:srgbClr val="3C66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8" name="object 98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9124188" y="1816595"/>
              <a:ext cx="813066" cy="448830"/>
            </a:xfrm>
            <a:prstGeom prst="rect">
              <a:avLst/>
            </a:prstGeom>
          </p:spPr>
        </p:pic>
      </p:grpSp>
      <p:sp>
        <p:nvSpPr>
          <p:cNvPr id="99" name="object 99"/>
          <p:cNvSpPr txBox="1"/>
          <p:nvPr/>
        </p:nvSpPr>
        <p:spPr>
          <a:xfrm>
            <a:off x="9259061" y="1886204"/>
            <a:ext cx="546100" cy="25463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78105" marR="5080" indent="-66040">
              <a:lnSpc>
                <a:spcPts val="840"/>
              </a:lnSpc>
              <a:spcBef>
                <a:spcPts val="229"/>
              </a:spcBef>
            </a:pPr>
            <a:r>
              <a:rPr sz="800" dirty="0">
                <a:latin typeface="Cambria"/>
                <a:cs typeface="Cambria"/>
              </a:rPr>
              <a:t>Acceso</a:t>
            </a:r>
            <a:r>
              <a:rPr sz="800" spc="-4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a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l</a:t>
            </a:r>
            <a:r>
              <a:rPr sz="800" dirty="0">
                <a:latin typeface="Cambria"/>
                <a:cs typeface="Cambria"/>
              </a:rPr>
              <a:t>os  servicios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100" name="object 100"/>
          <p:cNvGrpSpPr/>
          <p:nvPr/>
        </p:nvGrpSpPr>
        <p:grpSpPr>
          <a:xfrm>
            <a:off x="8863965" y="2235695"/>
            <a:ext cx="1073785" cy="636905"/>
            <a:chOff x="8863965" y="2235695"/>
            <a:chExt cx="1073785" cy="636905"/>
          </a:xfrm>
        </p:grpSpPr>
        <p:sp>
          <p:nvSpPr>
            <p:cNvPr id="101" name="object 101"/>
            <p:cNvSpPr/>
            <p:nvPr/>
          </p:nvSpPr>
          <p:spPr>
            <a:xfrm>
              <a:off x="8876665" y="2440813"/>
              <a:ext cx="291465" cy="418465"/>
            </a:xfrm>
            <a:custGeom>
              <a:avLst/>
              <a:gdLst/>
              <a:ahLst/>
              <a:cxnLst/>
              <a:rect l="l" t="t" r="r" b="b"/>
              <a:pathLst>
                <a:path w="291465" h="418464">
                  <a:moveTo>
                    <a:pt x="0" y="418464"/>
                  </a:moveTo>
                  <a:lnTo>
                    <a:pt x="291083" y="0"/>
                  </a:lnTo>
                </a:path>
              </a:pathLst>
            </a:custGeom>
            <a:ln w="25400">
              <a:solidFill>
                <a:srgbClr val="3C66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102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9124188" y="2235695"/>
              <a:ext cx="813066" cy="448830"/>
            </a:xfrm>
            <a:prstGeom prst="rect">
              <a:avLst/>
            </a:prstGeom>
          </p:spPr>
        </p:pic>
      </p:grpSp>
      <p:sp>
        <p:nvSpPr>
          <p:cNvPr id="103" name="object 103"/>
          <p:cNvSpPr txBox="1"/>
          <p:nvPr/>
        </p:nvSpPr>
        <p:spPr>
          <a:xfrm>
            <a:off x="9245345" y="2304669"/>
            <a:ext cx="573405" cy="25463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30480" marR="5080" indent="-18415">
              <a:lnSpc>
                <a:spcPts val="840"/>
              </a:lnSpc>
              <a:spcBef>
                <a:spcPts val="229"/>
              </a:spcBef>
            </a:pPr>
            <a:r>
              <a:rPr sz="800" dirty="0">
                <a:latin typeface="Cambria"/>
                <a:cs typeface="Cambria"/>
              </a:rPr>
              <a:t>F</a:t>
            </a:r>
            <a:r>
              <a:rPr sz="800" spc="5" dirty="0">
                <a:latin typeface="Cambria"/>
                <a:cs typeface="Cambria"/>
              </a:rPr>
              <a:t>o</a:t>
            </a:r>
            <a:r>
              <a:rPr sz="800" dirty="0">
                <a:latin typeface="Cambria"/>
                <a:cs typeface="Cambria"/>
              </a:rPr>
              <a:t>rta</a:t>
            </a:r>
            <a:r>
              <a:rPr sz="800" spc="-5" dirty="0">
                <a:latin typeface="Cambria"/>
                <a:cs typeface="Cambria"/>
              </a:rPr>
              <a:t>le</a:t>
            </a:r>
            <a:r>
              <a:rPr sz="800" spc="5" dirty="0">
                <a:latin typeface="Cambria"/>
                <a:cs typeface="Cambria"/>
              </a:rPr>
              <a:t>c</a:t>
            </a:r>
            <a:r>
              <a:rPr sz="800" spc="-10" dirty="0">
                <a:latin typeface="Cambria"/>
                <a:cs typeface="Cambria"/>
              </a:rPr>
              <a:t>e</a:t>
            </a:r>
            <a:r>
              <a:rPr sz="800" dirty="0">
                <a:latin typeface="Cambria"/>
                <a:cs typeface="Cambria"/>
              </a:rPr>
              <a:t>r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la  gobernanza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8863965" y="2653271"/>
            <a:ext cx="1073785" cy="448945"/>
            <a:chOff x="8863965" y="2653271"/>
            <a:chExt cx="1073785" cy="448945"/>
          </a:xfrm>
        </p:grpSpPr>
        <p:sp>
          <p:nvSpPr>
            <p:cNvPr id="105" name="object 105"/>
            <p:cNvSpPr/>
            <p:nvPr/>
          </p:nvSpPr>
          <p:spPr>
            <a:xfrm>
              <a:off x="8876665" y="2859278"/>
              <a:ext cx="291465" cy="0"/>
            </a:xfrm>
            <a:custGeom>
              <a:avLst/>
              <a:gdLst/>
              <a:ahLst/>
              <a:cxnLst/>
              <a:rect l="l" t="t" r="r" b="b"/>
              <a:pathLst>
                <a:path w="291465">
                  <a:moveTo>
                    <a:pt x="0" y="0"/>
                  </a:moveTo>
                  <a:lnTo>
                    <a:pt x="291083" y="0"/>
                  </a:lnTo>
                </a:path>
              </a:pathLst>
            </a:custGeom>
            <a:ln w="25400">
              <a:solidFill>
                <a:srgbClr val="3C66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6" name="object 106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9124188" y="2653271"/>
              <a:ext cx="813066" cy="448830"/>
            </a:xfrm>
            <a:prstGeom prst="rect">
              <a:avLst/>
            </a:prstGeom>
          </p:spPr>
        </p:pic>
      </p:grpSp>
      <p:sp>
        <p:nvSpPr>
          <p:cNvPr id="107" name="object 107"/>
          <p:cNvSpPr txBox="1"/>
          <p:nvPr/>
        </p:nvSpPr>
        <p:spPr>
          <a:xfrm>
            <a:off x="9245345" y="2723134"/>
            <a:ext cx="573405" cy="25463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13030" marR="5080" indent="-100965">
              <a:lnSpc>
                <a:spcPts val="840"/>
              </a:lnSpc>
              <a:spcBef>
                <a:spcPts val="229"/>
              </a:spcBef>
            </a:pPr>
            <a:r>
              <a:rPr sz="800" dirty="0">
                <a:latin typeface="Cambria"/>
                <a:cs typeface="Cambria"/>
              </a:rPr>
              <a:t>F</a:t>
            </a:r>
            <a:r>
              <a:rPr sz="800" spc="5" dirty="0">
                <a:latin typeface="Cambria"/>
                <a:cs typeface="Cambria"/>
              </a:rPr>
              <a:t>o</a:t>
            </a:r>
            <a:r>
              <a:rPr sz="800" dirty="0">
                <a:latin typeface="Cambria"/>
                <a:cs typeface="Cambria"/>
              </a:rPr>
              <a:t>rta</a:t>
            </a:r>
            <a:r>
              <a:rPr sz="800" spc="-5" dirty="0">
                <a:latin typeface="Cambria"/>
                <a:cs typeface="Cambria"/>
              </a:rPr>
              <a:t>le</a:t>
            </a:r>
            <a:r>
              <a:rPr sz="800" spc="5" dirty="0">
                <a:latin typeface="Cambria"/>
                <a:cs typeface="Cambria"/>
              </a:rPr>
              <a:t>c</a:t>
            </a:r>
            <a:r>
              <a:rPr sz="800" spc="-10" dirty="0">
                <a:latin typeface="Cambria"/>
                <a:cs typeface="Cambria"/>
              </a:rPr>
              <a:t>e</a:t>
            </a:r>
            <a:r>
              <a:rPr sz="800" dirty="0">
                <a:latin typeface="Cambria"/>
                <a:cs typeface="Cambria"/>
              </a:rPr>
              <a:t>r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la  </a:t>
            </a:r>
            <a:r>
              <a:rPr sz="800" dirty="0">
                <a:latin typeface="Cambria"/>
                <a:cs typeface="Cambria"/>
              </a:rPr>
              <a:t>rectoría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108" name="object 108"/>
          <p:cNvGrpSpPr/>
          <p:nvPr/>
        </p:nvGrpSpPr>
        <p:grpSpPr>
          <a:xfrm>
            <a:off x="8863965" y="2846578"/>
            <a:ext cx="1114425" cy="714375"/>
            <a:chOff x="8863965" y="2846578"/>
            <a:chExt cx="1114425" cy="714375"/>
          </a:xfrm>
        </p:grpSpPr>
        <p:sp>
          <p:nvSpPr>
            <p:cNvPr id="109" name="object 109"/>
            <p:cNvSpPr/>
            <p:nvPr/>
          </p:nvSpPr>
          <p:spPr>
            <a:xfrm>
              <a:off x="8876665" y="2859278"/>
              <a:ext cx="291465" cy="418465"/>
            </a:xfrm>
            <a:custGeom>
              <a:avLst/>
              <a:gdLst/>
              <a:ahLst/>
              <a:cxnLst/>
              <a:rect l="l" t="t" r="r" b="b"/>
              <a:pathLst>
                <a:path w="291465" h="418464">
                  <a:moveTo>
                    <a:pt x="0" y="0"/>
                  </a:moveTo>
                  <a:lnTo>
                    <a:pt x="291083" y="418464"/>
                  </a:lnTo>
                </a:path>
              </a:pathLst>
            </a:custGeom>
            <a:ln w="25400">
              <a:solidFill>
                <a:srgbClr val="3C66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0" name="object 110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9099804" y="3051022"/>
              <a:ext cx="878586" cy="509803"/>
            </a:xfrm>
            <a:prstGeom prst="rect">
              <a:avLst/>
            </a:prstGeom>
          </p:spPr>
        </p:pic>
      </p:grpSp>
      <p:sp>
        <p:nvSpPr>
          <p:cNvPr id="111" name="object 111"/>
          <p:cNvSpPr txBox="1"/>
          <p:nvPr/>
        </p:nvSpPr>
        <p:spPr>
          <a:xfrm>
            <a:off x="9192006" y="3088386"/>
            <a:ext cx="681355" cy="3613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algn="ctr">
              <a:lnSpc>
                <a:spcPts val="840"/>
              </a:lnSpc>
              <a:spcBef>
                <a:spcPts val="229"/>
              </a:spcBef>
            </a:pPr>
            <a:r>
              <a:rPr sz="800" dirty="0">
                <a:latin typeface="Cambria"/>
                <a:cs typeface="Cambria"/>
              </a:rPr>
              <a:t>Aumentar y 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mejorar </a:t>
            </a:r>
            <a:r>
              <a:rPr sz="800" spc="5" dirty="0">
                <a:latin typeface="Cambria"/>
                <a:cs typeface="Cambria"/>
              </a:rPr>
              <a:t> </a:t>
            </a:r>
            <a:r>
              <a:rPr sz="800" spc="-5" dirty="0">
                <a:latin typeface="Cambria"/>
                <a:cs typeface="Cambria"/>
              </a:rPr>
              <a:t>f</a:t>
            </a:r>
            <a:r>
              <a:rPr sz="800" dirty="0">
                <a:latin typeface="Cambria"/>
                <a:cs typeface="Cambria"/>
              </a:rPr>
              <a:t>i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dirty="0">
                <a:latin typeface="Cambria"/>
                <a:cs typeface="Cambria"/>
              </a:rPr>
              <a:t>a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dirty="0">
                <a:latin typeface="Cambria"/>
                <a:cs typeface="Cambria"/>
              </a:rPr>
              <a:t>ciamie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spc="-10" dirty="0">
                <a:latin typeface="Cambria"/>
                <a:cs typeface="Cambria"/>
              </a:rPr>
              <a:t>t</a:t>
            </a:r>
            <a:r>
              <a:rPr sz="800" dirty="0">
                <a:latin typeface="Cambria"/>
                <a:cs typeface="Cambria"/>
              </a:rPr>
              <a:t>o</a:t>
            </a:r>
            <a:endParaRPr sz="800">
              <a:latin typeface="Cambria"/>
              <a:cs typeface="Cambria"/>
            </a:endParaRPr>
          </a:p>
        </p:txBody>
      </p:sp>
      <p:grpSp>
        <p:nvGrpSpPr>
          <p:cNvPr id="112" name="object 112"/>
          <p:cNvGrpSpPr/>
          <p:nvPr/>
        </p:nvGrpSpPr>
        <p:grpSpPr>
          <a:xfrm>
            <a:off x="8863965" y="2846578"/>
            <a:ext cx="1073785" cy="1094105"/>
            <a:chOff x="8863965" y="2846578"/>
            <a:chExt cx="1073785" cy="1094105"/>
          </a:xfrm>
        </p:grpSpPr>
        <p:sp>
          <p:nvSpPr>
            <p:cNvPr id="113" name="object 113"/>
            <p:cNvSpPr/>
            <p:nvPr/>
          </p:nvSpPr>
          <p:spPr>
            <a:xfrm>
              <a:off x="8876665" y="2859278"/>
              <a:ext cx="291465" cy="837565"/>
            </a:xfrm>
            <a:custGeom>
              <a:avLst/>
              <a:gdLst/>
              <a:ahLst/>
              <a:cxnLst/>
              <a:rect l="l" t="t" r="r" b="b"/>
              <a:pathLst>
                <a:path w="291465" h="837564">
                  <a:moveTo>
                    <a:pt x="0" y="0"/>
                  </a:moveTo>
                  <a:lnTo>
                    <a:pt x="291083" y="837056"/>
                  </a:lnTo>
                </a:path>
              </a:pathLst>
            </a:custGeom>
            <a:ln w="25400">
              <a:solidFill>
                <a:srgbClr val="3C66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4" name="object 114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9124188" y="3489934"/>
              <a:ext cx="813066" cy="450367"/>
            </a:xfrm>
            <a:prstGeom prst="rect">
              <a:avLst/>
            </a:prstGeom>
          </p:spPr>
        </p:pic>
      </p:grpSp>
      <p:sp>
        <p:nvSpPr>
          <p:cNvPr id="115" name="object 115"/>
          <p:cNvSpPr txBox="1"/>
          <p:nvPr/>
        </p:nvSpPr>
        <p:spPr>
          <a:xfrm>
            <a:off x="9225533" y="3560445"/>
            <a:ext cx="613410" cy="25463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 indent="22860">
              <a:lnSpc>
                <a:spcPts val="840"/>
              </a:lnSpc>
              <a:spcBef>
                <a:spcPts val="229"/>
              </a:spcBef>
            </a:pPr>
            <a:r>
              <a:rPr sz="800" dirty="0">
                <a:latin typeface="Cambria"/>
                <a:cs typeface="Cambria"/>
              </a:rPr>
              <a:t>Coodinación </a:t>
            </a:r>
            <a:r>
              <a:rPr sz="800" spc="-165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i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dirty="0">
                <a:latin typeface="Cambria"/>
                <a:cs typeface="Cambria"/>
              </a:rPr>
              <a:t>ters</a:t>
            </a:r>
            <a:r>
              <a:rPr sz="800" spc="5" dirty="0">
                <a:latin typeface="Cambria"/>
                <a:cs typeface="Cambria"/>
              </a:rPr>
              <a:t>e</a:t>
            </a:r>
            <a:r>
              <a:rPr sz="800" dirty="0">
                <a:latin typeface="Cambria"/>
                <a:cs typeface="Cambria"/>
              </a:rPr>
              <a:t>c</a:t>
            </a:r>
            <a:r>
              <a:rPr sz="800" spc="-10" dirty="0">
                <a:latin typeface="Cambria"/>
                <a:cs typeface="Cambria"/>
              </a:rPr>
              <a:t>t</a:t>
            </a:r>
            <a:r>
              <a:rPr sz="800" dirty="0">
                <a:latin typeface="Cambria"/>
                <a:cs typeface="Cambria"/>
              </a:rPr>
              <a:t>o</a:t>
            </a:r>
            <a:r>
              <a:rPr sz="800" spc="-10" dirty="0">
                <a:latin typeface="Cambria"/>
                <a:cs typeface="Cambria"/>
              </a:rPr>
              <a:t>r</a:t>
            </a:r>
            <a:r>
              <a:rPr sz="800" dirty="0">
                <a:latin typeface="Cambria"/>
                <a:cs typeface="Cambria"/>
              </a:rPr>
              <a:t>i</a:t>
            </a:r>
            <a:r>
              <a:rPr sz="800" spc="-10" dirty="0">
                <a:latin typeface="Cambria"/>
                <a:cs typeface="Cambria"/>
              </a:rPr>
              <a:t>a</a:t>
            </a:r>
            <a:r>
              <a:rPr sz="800" dirty="0">
                <a:latin typeface="Cambria"/>
                <a:cs typeface="Cambria"/>
              </a:rPr>
              <a:t>l</a:t>
            </a:r>
            <a:endParaRPr sz="800">
              <a:latin typeface="Cambria"/>
              <a:cs typeface="Cambria"/>
            </a:endParaRPr>
          </a:p>
        </p:txBody>
      </p:sp>
      <p:pic>
        <p:nvPicPr>
          <p:cNvPr id="116" name="object 116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7284719" y="3072371"/>
            <a:ext cx="1599437" cy="448830"/>
          </a:xfrm>
          <a:prstGeom prst="rect">
            <a:avLst/>
          </a:prstGeom>
        </p:spPr>
      </p:pic>
      <p:sp>
        <p:nvSpPr>
          <p:cNvPr id="117" name="object 117"/>
          <p:cNvSpPr txBox="1"/>
          <p:nvPr/>
        </p:nvSpPr>
        <p:spPr>
          <a:xfrm>
            <a:off x="7563357" y="3195320"/>
            <a:ext cx="10471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Cambria"/>
                <a:cs typeface="Cambria"/>
              </a:rPr>
              <a:t>Mo</a:t>
            </a:r>
            <a:r>
              <a:rPr sz="800" spc="-5" dirty="0">
                <a:latin typeface="Cambria"/>
                <a:cs typeface="Cambria"/>
              </a:rPr>
              <a:t>n</a:t>
            </a:r>
            <a:r>
              <a:rPr sz="800" dirty="0">
                <a:latin typeface="Cambria"/>
                <a:cs typeface="Cambria"/>
              </a:rPr>
              <a:t>itor</a:t>
            </a:r>
            <a:r>
              <a:rPr sz="800" spc="-10" dirty="0">
                <a:latin typeface="Cambria"/>
                <a:cs typeface="Cambria"/>
              </a:rPr>
              <a:t>e</a:t>
            </a:r>
            <a:r>
              <a:rPr sz="800" dirty="0">
                <a:latin typeface="Cambria"/>
                <a:cs typeface="Cambria"/>
              </a:rPr>
              <a:t>o</a:t>
            </a:r>
            <a:r>
              <a:rPr sz="800" spc="-3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y</a:t>
            </a:r>
            <a:r>
              <a:rPr sz="800" spc="-10" dirty="0">
                <a:latin typeface="Cambria"/>
                <a:cs typeface="Cambria"/>
              </a:rPr>
              <a:t> </a:t>
            </a:r>
            <a:r>
              <a:rPr sz="800" dirty="0">
                <a:latin typeface="Cambria"/>
                <a:cs typeface="Cambria"/>
              </a:rPr>
              <a:t>eva</a:t>
            </a:r>
            <a:r>
              <a:rPr sz="800" spc="-5" dirty="0">
                <a:latin typeface="Cambria"/>
                <a:cs typeface="Cambria"/>
              </a:rPr>
              <a:t>lua</a:t>
            </a:r>
            <a:r>
              <a:rPr sz="800" spc="5" dirty="0">
                <a:latin typeface="Cambria"/>
                <a:cs typeface="Cambria"/>
              </a:rPr>
              <a:t>c</a:t>
            </a:r>
            <a:r>
              <a:rPr sz="800" dirty="0">
                <a:latin typeface="Cambria"/>
                <a:cs typeface="Cambria"/>
              </a:rPr>
              <a:t>i</a:t>
            </a:r>
            <a:r>
              <a:rPr sz="800" spc="-10" dirty="0">
                <a:latin typeface="Cambria"/>
                <a:cs typeface="Cambria"/>
              </a:rPr>
              <a:t>ó</a:t>
            </a:r>
            <a:r>
              <a:rPr sz="800" dirty="0">
                <a:latin typeface="Cambria"/>
                <a:cs typeface="Cambria"/>
              </a:rPr>
              <a:t>n</a:t>
            </a:r>
            <a:endParaRPr sz="800">
              <a:latin typeface="Cambria"/>
              <a:cs typeface="Cambria"/>
            </a:endParaRPr>
          </a:p>
        </p:txBody>
      </p:sp>
      <p:pic>
        <p:nvPicPr>
          <p:cNvPr id="118" name="object 118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7284719" y="3489935"/>
            <a:ext cx="1646681" cy="450367"/>
          </a:xfrm>
          <a:prstGeom prst="rect">
            <a:avLst/>
          </a:prstGeom>
        </p:spPr>
      </p:pic>
      <p:sp>
        <p:nvSpPr>
          <p:cNvPr id="119" name="object 119"/>
          <p:cNvSpPr txBox="1"/>
          <p:nvPr/>
        </p:nvSpPr>
        <p:spPr>
          <a:xfrm>
            <a:off x="7805673" y="3614166"/>
            <a:ext cx="6096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Cambria"/>
                <a:cs typeface="Cambria"/>
              </a:rPr>
              <a:t>Investigación</a:t>
            </a:r>
            <a:endParaRPr sz="800">
              <a:latin typeface="Cambria"/>
              <a:cs typeface="Cambria"/>
            </a:endParaRPr>
          </a:p>
        </p:txBody>
      </p:sp>
      <p:pic>
        <p:nvPicPr>
          <p:cNvPr id="120" name="object 120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7636685" y="4225843"/>
            <a:ext cx="895519" cy="478165"/>
          </a:xfrm>
          <a:prstGeom prst="rect">
            <a:avLst/>
          </a:prstGeom>
        </p:spPr>
      </p:pic>
      <p:sp>
        <p:nvSpPr>
          <p:cNvPr id="121" name="object 121"/>
          <p:cNvSpPr txBox="1"/>
          <p:nvPr/>
        </p:nvSpPr>
        <p:spPr>
          <a:xfrm>
            <a:off x="7968488" y="4373372"/>
            <a:ext cx="23431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Cambria"/>
                <a:cs typeface="Cambria"/>
              </a:rPr>
              <a:t>S</a:t>
            </a:r>
            <a:r>
              <a:rPr sz="700" spc="-10" dirty="0">
                <a:latin typeface="Cambria"/>
                <a:cs typeface="Cambria"/>
              </a:rPr>
              <a:t>a</a:t>
            </a:r>
            <a:r>
              <a:rPr sz="700" spc="-5" dirty="0">
                <a:latin typeface="Cambria"/>
                <a:cs typeface="Cambria"/>
              </a:rPr>
              <a:t>l</a:t>
            </a:r>
            <a:r>
              <a:rPr sz="700" spc="-10" dirty="0">
                <a:latin typeface="Cambria"/>
                <a:cs typeface="Cambria"/>
              </a:rPr>
              <a:t>ud</a:t>
            </a:r>
            <a:endParaRPr sz="700">
              <a:latin typeface="Cambria"/>
              <a:cs typeface="Cambria"/>
            </a:endParaRPr>
          </a:p>
        </p:txBody>
      </p:sp>
      <p:grpSp>
        <p:nvGrpSpPr>
          <p:cNvPr id="122" name="object 122"/>
          <p:cNvGrpSpPr/>
          <p:nvPr/>
        </p:nvGrpSpPr>
        <p:grpSpPr>
          <a:xfrm>
            <a:off x="8491855" y="3971518"/>
            <a:ext cx="1228090" cy="504190"/>
            <a:chOff x="8491855" y="3971518"/>
            <a:chExt cx="1228090" cy="504190"/>
          </a:xfrm>
        </p:grpSpPr>
        <p:sp>
          <p:nvSpPr>
            <p:cNvPr id="123" name="object 123"/>
            <p:cNvSpPr/>
            <p:nvPr/>
          </p:nvSpPr>
          <p:spPr>
            <a:xfrm>
              <a:off x="8504555" y="4204589"/>
              <a:ext cx="335280" cy="241300"/>
            </a:xfrm>
            <a:custGeom>
              <a:avLst/>
              <a:gdLst/>
              <a:ahLst/>
              <a:cxnLst/>
              <a:rect l="l" t="t" r="r" b="b"/>
              <a:pathLst>
                <a:path w="335279" h="241300">
                  <a:moveTo>
                    <a:pt x="0" y="241045"/>
                  </a:moveTo>
                  <a:lnTo>
                    <a:pt x="335279" y="0"/>
                  </a:lnTo>
                </a:path>
              </a:pathLst>
            </a:custGeom>
            <a:ln w="25400">
              <a:solidFill>
                <a:srgbClr val="C153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4" name="object 124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8796528" y="3971518"/>
              <a:ext cx="922794" cy="503707"/>
            </a:xfrm>
            <a:prstGeom prst="rect">
              <a:avLst/>
            </a:prstGeom>
          </p:spPr>
        </p:pic>
      </p:grpSp>
      <p:sp>
        <p:nvSpPr>
          <p:cNvPr id="125" name="object 125"/>
          <p:cNvSpPr txBox="1"/>
          <p:nvPr/>
        </p:nvSpPr>
        <p:spPr>
          <a:xfrm>
            <a:off x="8950197" y="4132326"/>
            <a:ext cx="61785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0" dirty="0">
                <a:latin typeface="Cambria"/>
                <a:cs typeface="Cambria"/>
              </a:rPr>
              <a:t>Recursos</a:t>
            </a:r>
            <a:r>
              <a:rPr sz="700" spc="-2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dados</a:t>
            </a:r>
            <a:endParaRPr sz="700">
              <a:latin typeface="Cambria"/>
              <a:cs typeface="Cambria"/>
            </a:endParaRPr>
          </a:p>
        </p:txBody>
      </p:sp>
      <p:grpSp>
        <p:nvGrpSpPr>
          <p:cNvPr id="126" name="object 126"/>
          <p:cNvGrpSpPr/>
          <p:nvPr/>
        </p:nvGrpSpPr>
        <p:grpSpPr>
          <a:xfrm>
            <a:off x="8491855" y="4432935"/>
            <a:ext cx="1243330" cy="525780"/>
            <a:chOff x="8491855" y="4432935"/>
            <a:chExt cx="1243330" cy="525780"/>
          </a:xfrm>
        </p:grpSpPr>
        <p:sp>
          <p:nvSpPr>
            <p:cNvPr id="127" name="object 127"/>
            <p:cNvSpPr/>
            <p:nvPr/>
          </p:nvSpPr>
          <p:spPr>
            <a:xfrm>
              <a:off x="8504555" y="4445635"/>
              <a:ext cx="335280" cy="241300"/>
            </a:xfrm>
            <a:custGeom>
              <a:avLst/>
              <a:gdLst/>
              <a:ahLst/>
              <a:cxnLst/>
              <a:rect l="l" t="t" r="r" b="b"/>
              <a:pathLst>
                <a:path w="335279" h="241300">
                  <a:moveTo>
                    <a:pt x="0" y="0"/>
                  </a:moveTo>
                  <a:lnTo>
                    <a:pt x="335279" y="241045"/>
                  </a:lnTo>
                </a:path>
              </a:pathLst>
            </a:custGeom>
            <a:ln w="25400">
              <a:solidFill>
                <a:srgbClr val="C153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8" name="object 128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8781288" y="4453128"/>
              <a:ext cx="953274" cy="505206"/>
            </a:xfrm>
            <a:prstGeom prst="rect">
              <a:avLst/>
            </a:prstGeom>
          </p:spPr>
        </p:pic>
      </p:grpSp>
      <p:sp>
        <p:nvSpPr>
          <p:cNvPr id="129" name="object 129"/>
          <p:cNvSpPr txBox="1"/>
          <p:nvPr/>
        </p:nvSpPr>
        <p:spPr>
          <a:xfrm>
            <a:off x="8864854" y="4614418"/>
            <a:ext cx="79057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0" dirty="0">
                <a:latin typeface="Cambria"/>
                <a:cs typeface="Cambria"/>
              </a:rPr>
              <a:t>Menor</a:t>
            </a:r>
            <a:r>
              <a:rPr sz="700" spc="-5" dirty="0">
                <a:latin typeface="Cambria"/>
                <a:cs typeface="Cambria"/>
              </a:rPr>
              <a:t> costo</a:t>
            </a:r>
            <a:r>
              <a:rPr sz="700" spc="-1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posible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130" name="object 130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7636640" y="5190641"/>
            <a:ext cx="897192" cy="476455"/>
          </a:xfrm>
          <a:prstGeom prst="rect">
            <a:avLst/>
          </a:prstGeom>
        </p:spPr>
      </p:pic>
      <p:sp>
        <p:nvSpPr>
          <p:cNvPr id="131" name="object 131"/>
          <p:cNvSpPr txBox="1"/>
          <p:nvPr/>
        </p:nvSpPr>
        <p:spPr>
          <a:xfrm>
            <a:off x="7688071" y="5290820"/>
            <a:ext cx="795020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239395" marR="5080" indent="-227329">
              <a:lnSpc>
                <a:spcPts val="730"/>
              </a:lnSpc>
              <a:spcBef>
                <a:spcPts val="210"/>
              </a:spcBef>
            </a:pPr>
            <a:r>
              <a:rPr sz="700" spc="-5" dirty="0">
                <a:latin typeface="Cambria"/>
                <a:cs typeface="Cambria"/>
              </a:rPr>
              <a:t>Productiva</a:t>
            </a:r>
            <a:r>
              <a:rPr sz="700" spc="-2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o</a:t>
            </a:r>
            <a:r>
              <a:rPr sz="700" spc="-3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técnica </a:t>
            </a:r>
            <a:r>
              <a:rPr sz="700" spc="-14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en salud</a:t>
            </a:r>
            <a:endParaRPr sz="700">
              <a:latin typeface="Cambria"/>
              <a:cs typeface="Cambria"/>
            </a:endParaRPr>
          </a:p>
        </p:txBody>
      </p:sp>
      <p:grpSp>
        <p:nvGrpSpPr>
          <p:cNvPr id="132" name="object 132"/>
          <p:cNvGrpSpPr/>
          <p:nvPr/>
        </p:nvGrpSpPr>
        <p:grpSpPr>
          <a:xfrm>
            <a:off x="8491855" y="4922507"/>
            <a:ext cx="1228090" cy="546735"/>
            <a:chOff x="8491855" y="4922507"/>
            <a:chExt cx="1228090" cy="546735"/>
          </a:xfrm>
        </p:grpSpPr>
        <p:sp>
          <p:nvSpPr>
            <p:cNvPr id="133" name="object 133"/>
            <p:cNvSpPr/>
            <p:nvPr/>
          </p:nvSpPr>
          <p:spPr>
            <a:xfrm>
              <a:off x="8504555" y="5168773"/>
              <a:ext cx="335280" cy="241300"/>
            </a:xfrm>
            <a:custGeom>
              <a:avLst/>
              <a:gdLst/>
              <a:ahLst/>
              <a:cxnLst/>
              <a:rect l="l" t="t" r="r" b="b"/>
              <a:pathLst>
                <a:path w="335279" h="241300">
                  <a:moveTo>
                    <a:pt x="0" y="241046"/>
                  </a:moveTo>
                  <a:lnTo>
                    <a:pt x="335279" y="0"/>
                  </a:lnTo>
                </a:path>
              </a:pathLst>
            </a:custGeom>
            <a:ln w="25400">
              <a:solidFill>
                <a:srgbClr val="C153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4" name="object 134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8796528" y="4922507"/>
              <a:ext cx="922794" cy="546366"/>
            </a:xfrm>
            <a:prstGeom prst="rect">
              <a:avLst/>
            </a:prstGeom>
          </p:spPr>
        </p:pic>
      </p:grpSp>
      <p:sp>
        <p:nvSpPr>
          <p:cNvPr id="135" name="object 135"/>
          <p:cNvSpPr txBox="1"/>
          <p:nvPr/>
        </p:nvSpPr>
        <p:spPr>
          <a:xfrm>
            <a:off x="8977630" y="4955794"/>
            <a:ext cx="565150" cy="41211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95885">
              <a:lnSpc>
                <a:spcPts val="730"/>
              </a:lnSpc>
              <a:spcBef>
                <a:spcPts val="210"/>
              </a:spcBef>
            </a:pPr>
            <a:r>
              <a:rPr sz="700" spc="-10" dirty="0">
                <a:latin typeface="Cambria"/>
                <a:cs typeface="Cambria"/>
              </a:rPr>
              <a:t>Recursos </a:t>
            </a:r>
            <a:r>
              <a:rPr sz="700" spc="-5" dirty="0">
                <a:latin typeface="Cambria"/>
                <a:cs typeface="Cambria"/>
              </a:rPr>
              <a:t> productivos</a:t>
            </a:r>
            <a:r>
              <a:rPr sz="700" spc="9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y</a:t>
            </a:r>
            <a:endParaRPr sz="700">
              <a:latin typeface="Cambria"/>
              <a:cs typeface="Cambria"/>
            </a:endParaRPr>
          </a:p>
          <a:p>
            <a:pPr marL="64135" marR="57785" indent="2540">
              <a:lnSpc>
                <a:spcPts val="730"/>
              </a:lnSpc>
              <a:spcBef>
                <a:spcPts val="15"/>
              </a:spcBef>
            </a:pPr>
            <a:r>
              <a:rPr sz="700" spc="-5" dirty="0">
                <a:latin typeface="Cambria"/>
                <a:cs typeface="Cambria"/>
              </a:rPr>
              <a:t>t</a:t>
            </a:r>
            <a:r>
              <a:rPr sz="700" spc="-10" dirty="0">
                <a:latin typeface="Cambria"/>
                <a:cs typeface="Cambria"/>
              </a:rPr>
              <a:t>e</a:t>
            </a:r>
            <a:r>
              <a:rPr sz="700" spc="-5" dirty="0">
                <a:latin typeface="Cambria"/>
                <a:cs typeface="Cambria"/>
              </a:rPr>
              <a:t>c</a:t>
            </a:r>
            <a:r>
              <a:rPr sz="700" spc="-10" dirty="0">
                <a:latin typeface="Cambria"/>
                <a:cs typeface="Cambria"/>
              </a:rPr>
              <a:t>n</a:t>
            </a:r>
            <a:r>
              <a:rPr sz="700" spc="-5" dirty="0">
                <a:latin typeface="Cambria"/>
                <a:cs typeface="Cambria"/>
              </a:rPr>
              <a:t>ologí</a:t>
            </a:r>
            <a:r>
              <a:rPr sz="700" spc="-10" dirty="0">
                <a:latin typeface="Cambria"/>
                <a:cs typeface="Cambria"/>
              </a:rPr>
              <a:t>a</a:t>
            </a:r>
            <a:r>
              <a:rPr sz="700" spc="-5" dirty="0">
                <a:latin typeface="Cambria"/>
                <a:cs typeface="Cambria"/>
              </a:rPr>
              <a:t>s  </a:t>
            </a:r>
            <a:r>
              <a:rPr sz="700" spc="-10" dirty="0">
                <a:latin typeface="Cambria"/>
                <a:cs typeface="Cambria"/>
              </a:rPr>
              <a:t>d</a:t>
            </a:r>
            <a:r>
              <a:rPr sz="700" spc="-5" dirty="0">
                <a:latin typeface="Cambria"/>
                <a:cs typeface="Cambria"/>
              </a:rPr>
              <a:t>is</a:t>
            </a:r>
            <a:r>
              <a:rPr sz="700" spc="-10" dirty="0">
                <a:latin typeface="Cambria"/>
                <a:cs typeface="Cambria"/>
              </a:rPr>
              <a:t>p</a:t>
            </a:r>
            <a:r>
              <a:rPr sz="700" spc="-5" dirty="0">
                <a:latin typeface="Cambria"/>
                <a:cs typeface="Cambria"/>
              </a:rPr>
              <a:t>o</a:t>
            </a:r>
            <a:r>
              <a:rPr sz="700" spc="-10" dirty="0">
                <a:latin typeface="Cambria"/>
                <a:cs typeface="Cambria"/>
              </a:rPr>
              <a:t>n</a:t>
            </a:r>
            <a:r>
              <a:rPr sz="700" spc="-5" dirty="0">
                <a:latin typeface="Cambria"/>
                <a:cs typeface="Cambria"/>
              </a:rPr>
              <a:t>ibl</a:t>
            </a:r>
            <a:r>
              <a:rPr sz="700" spc="-10" dirty="0">
                <a:latin typeface="Cambria"/>
                <a:cs typeface="Cambria"/>
              </a:rPr>
              <a:t>e</a:t>
            </a:r>
            <a:r>
              <a:rPr sz="700" spc="-5" dirty="0">
                <a:latin typeface="Cambria"/>
                <a:cs typeface="Cambria"/>
              </a:rPr>
              <a:t>s</a:t>
            </a:r>
            <a:endParaRPr sz="700">
              <a:latin typeface="Cambria"/>
              <a:cs typeface="Cambria"/>
            </a:endParaRPr>
          </a:p>
        </p:txBody>
      </p:sp>
      <p:grpSp>
        <p:nvGrpSpPr>
          <p:cNvPr id="136" name="object 136"/>
          <p:cNvGrpSpPr/>
          <p:nvPr/>
        </p:nvGrpSpPr>
        <p:grpSpPr>
          <a:xfrm>
            <a:off x="8491855" y="5397119"/>
            <a:ext cx="1236980" cy="524510"/>
            <a:chOff x="8491855" y="5397119"/>
            <a:chExt cx="1236980" cy="524510"/>
          </a:xfrm>
        </p:grpSpPr>
        <p:sp>
          <p:nvSpPr>
            <p:cNvPr id="137" name="object 137"/>
            <p:cNvSpPr/>
            <p:nvPr/>
          </p:nvSpPr>
          <p:spPr>
            <a:xfrm>
              <a:off x="8504555" y="5409819"/>
              <a:ext cx="335280" cy="241300"/>
            </a:xfrm>
            <a:custGeom>
              <a:avLst/>
              <a:gdLst/>
              <a:ahLst/>
              <a:cxnLst/>
              <a:rect l="l" t="t" r="r" b="b"/>
              <a:pathLst>
                <a:path w="335279" h="241300">
                  <a:moveTo>
                    <a:pt x="0" y="0"/>
                  </a:moveTo>
                  <a:lnTo>
                    <a:pt x="335279" y="241046"/>
                  </a:lnTo>
                </a:path>
              </a:pathLst>
            </a:custGeom>
            <a:ln w="25400">
              <a:solidFill>
                <a:srgbClr val="C153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8" name="object 138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8796528" y="5417820"/>
              <a:ext cx="931938" cy="503681"/>
            </a:xfrm>
            <a:prstGeom prst="rect">
              <a:avLst/>
            </a:prstGeom>
          </p:spPr>
        </p:pic>
      </p:grpSp>
      <p:sp>
        <p:nvSpPr>
          <p:cNvPr id="139" name="object 139"/>
          <p:cNvSpPr txBox="1"/>
          <p:nvPr/>
        </p:nvSpPr>
        <p:spPr>
          <a:xfrm>
            <a:off x="8889238" y="5531866"/>
            <a:ext cx="740410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86995" marR="5080" indent="-74930">
              <a:lnSpc>
                <a:spcPts val="730"/>
              </a:lnSpc>
              <a:spcBef>
                <a:spcPts val="210"/>
              </a:spcBef>
            </a:pPr>
            <a:r>
              <a:rPr sz="700" spc="-5" dirty="0">
                <a:latin typeface="Cambria"/>
                <a:cs typeface="Cambria"/>
              </a:rPr>
              <a:t>Hacer</a:t>
            </a:r>
            <a:r>
              <a:rPr sz="700" spc="-1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lo</a:t>
            </a:r>
            <a:r>
              <a:rPr sz="700" spc="-3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mejor</a:t>
            </a:r>
            <a:r>
              <a:rPr sz="70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con </a:t>
            </a:r>
            <a:r>
              <a:rPr sz="700" spc="-14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insumos</a:t>
            </a:r>
            <a:r>
              <a:rPr sz="700" spc="-1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dados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140" name="object 140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7635156" y="5912937"/>
            <a:ext cx="898618" cy="478165"/>
          </a:xfrm>
          <a:prstGeom prst="rect">
            <a:avLst/>
          </a:prstGeom>
        </p:spPr>
      </p:pic>
      <p:sp>
        <p:nvSpPr>
          <p:cNvPr id="141" name="object 141"/>
          <p:cNvSpPr txBox="1"/>
          <p:nvPr/>
        </p:nvSpPr>
        <p:spPr>
          <a:xfrm>
            <a:off x="7681976" y="6014085"/>
            <a:ext cx="1187450" cy="22479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245745" marR="5080" indent="-233679">
              <a:lnSpc>
                <a:spcPts val="730"/>
              </a:lnSpc>
              <a:spcBef>
                <a:spcPts val="210"/>
              </a:spcBef>
              <a:tabLst>
                <a:tab pos="1174115" algn="l"/>
              </a:tabLst>
            </a:pPr>
            <a:r>
              <a:rPr sz="700" spc="-10" dirty="0">
                <a:latin typeface="Cambria"/>
                <a:cs typeface="Cambria"/>
              </a:rPr>
              <a:t>Té</a:t>
            </a:r>
            <a:r>
              <a:rPr sz="700" spc="-5" dirty="0">
                <a:latin typeface="Cambria"/>
                <a:cs typeface="Cambria"/>
              </a:rPr>
              <a:t>c</a:t>
            </a:r>
            <a:r>
              <a:rPr sz="700" spc="-10" dirty="0">
                <a:latin typeface="Cambria"/>
                <a:cs typeface="Cambria"/>
              </a:rPr>
              <a:t>n</a:t>
            </a:r>
            <a:r>
              <a:rPr sz="700" spc="-5" dirty="0">
                <a:latin typeface="Cambria"/>
                <a:cs typeface="Cambria"/>
              </a:rPr>
              <a:t>ico</a:t>
            </a:r>
            <a:r>
              <a:rPr sz="700" spc="1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/ </a:t>
            </a:r>
            <a:r>
              <a:rPr sz="700" spc="-10" dirty="0">
                <a:latin typeface="Cambria"/>
                <a:cs typeface="Cambria"/>
              </a:rPr>
              <a:t>e</a:t>
            </a:r>
            <a:r>
              <a:rPr sz="700" spc="-5" dirty="0">
                <a:latin typeface="Cambria"/>
                <a:cs typeface="Cambria"/>
              </a:rPr>
              <a:t>co</a:t>
            </a:r>
            <a:r>
              <a:rPr sz="700" spc="-10" dirty="0">
                <a:latin typeface="Cambria"/>
                <a:cs typeface="Cambria"/>
              </a:rPr>
              <a:t>n</a:t>
            </a:r>
            <a:r>
              <a:rPr sz="700" spc="-5" dirty="0">
                <a:latin typeface="Cambria"/>
                <a:cs typeface="Cambria"/>
              </a:rPr>
              <a:t>ó</a:t>
            </a:r>
            <a:r>
              <a:rPr sz="700" spc="-10" dirty="0">
                <a:latin typeface="Cambria"/>
                <a:cs typeface="Cambria"/>
              </a:rPr>
              <a:t>m</a:t>
            </a:r>
            <a:r>
              <a:rPr sz="700" spc="-5" dirty="0">
                <a:latin typeface="Cambria"/>
                <a:cs typeface="Cambria"/>
              </a:rPr>
              <a:t>ica </a:t>
            </a:r>
            <a:r>
              <a:rPr sz="700" spc="55" dirty="0">
                <a:latin typeface="Cambria"/>
                <a:cs typeface="Cambria"/>
              </a:rPr>
              <a:t> </a:t>
            </a:r>
            <a:r>
              <a:rPr sz="700" u="heavy" spc="-5" dirty="0">
                <a:uFill>
                  <a:solidFill>
                    <a:srgbClr val="C15352"/>
                  </a:solidFill>
                </a:uFill>
                <a:latin typeface="Cambria"/>
                <a:cs typeface="Cambria"/>
              </a:rPr>
              <a:t> </a:t>
            </a:r>
            <a:r>
              <a:rPr sz="700" u="heavy" dirty="0">
                <a:uFill>
                  <a:solidFill>
                    <a:srgbClr val="C15352"/>
                  </a:solidFill>
                </a:uFill>
                <a:latin typeface="Cambria"/>
                <a:cs typeface="Cambria"/>
              </a:rPr>
              <a:t>	</a:t>
            </a:r>
            <a:r>
              <a:rPr sz="70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en</a:t>
            </a:r>
            <a:r>
              <a:rPr sz="70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salud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142" name="object 142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8796528" y="5899404"/>
            <a:ext cx="922794" cy="505231"/>
          </a:xfrm>
          <a:prstGeom prst="rect">
            <a:avLst/>
          </a:prstGeom>
        </p:spPr>
      </p:pic>
      <p:sp>
        <p:nvSpPr>
          <p:cNvPr id="143" name="object 143"/>
          <p:cNvSpPr txBox="1"/>
          <p:nvPr/>
        </p:nvSpPr>
        <p:spPr>
          <a:xfrm>
            <a:off x="8922766" y="6060389"/>
            <a:ext cx="67373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Cambria"/>
                <a:cs typeface="Cambria"/>
              </a:rPr>
              <a:t>Costo</a:t>
            </a:r>
            <a:r>
              <a:rPr sz="700" spc="-10" dirty="0">
                <a:latin typeface="Cambria"/>
                <a:cs typeface="Cambria"/>
              </a:rPr>
              <a:t> e</a:t>
            </a:r>
            <a:r>
              <a:rPr sz="700" spc="-5" dirty="0">
                <a:latin typeface="Cambria"/>
                <a:cs typeface="Cambria"/>
              </a:rPr>
              <a:t>f</a:t>
            </a:r>
            <a:r>
              <a:rPr sz="700" spc="-10" dirty="0">
                <a:latin typeface="Cambria"/>
                <a:cs typeface="Cambria"/>
              </a:rPr>
              <a:t>e</a:t>
            </a:r>
            <a:r>
              <a:rPr sz="700" spc="-5" dirty="0">
                <a:latin typeface="Cambria"/>
                <a:cs typeface="Cambria"/>
              </a:rPr>
              <a:t>ct</a:t>
            </a:r>
            <a:r>
              <a:rPr sz="700" spc="-10" dirty="0">
                <a:latin typeface="Cambria"/>
                <a:cs typeface="Cambria"/>
              </a:rPr>
              <a:t>ivid</a:t>
            </a:r>
            <a:r>
              <a:rPr sz="700" spc="-15" dirty="0">
                <a:latin typeface="Cambria"/>
                <a:cs typeface="Cambria"/>
              </a:rPr>
              <a:t>a</a:t>
            </a:r>
            <a:r>
              <a:rPr sz="700" spc="-5" dirty="0">
                <a:latin typeface="Cambria"/>
                <a:cs typeface="Cambria"/>
              </a:rPr>
              <a:t>d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144" name="object 144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7600188" y="6380988"/>
            <a:ext cx="966990" cy="505231"/>
          </a:xfrm>
          <a:prstGeom prst="rect">
            <a:avLst/>
          </a:prstGeom>
        </p:spPr>
      </p:pic>
      <p:sp>
        <p:nvSpPr>
          <p:cNvPr id="145" name="object 145"/>
          <p:cNvSpPr txBox="1"/>
          <p:nvPr/>
        </p:nvSpPr>
        <p:spPr>
          <a:xfrm>
            <a:off x="7683500" y="6496304"/>
            <a:ext cx="804545" cy="224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785"/>
              </a:lnSpc>
              <a:spcBef>
                <a:spcPts val="95"/>
              </a:spcBef>
            </a:pPr>
            <a:r>
              <a:rPr sz="700" spc="-5" dirty="0">
                <a:latin typeface="Cambria"/>
                <a:cs typeface="Cambria"/>
              </a:rPr>
              <a:t>Asignativa</a:t>
            </a:r>
            <a:r>
              <a:rPr sz="700" spc="-2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o</a:t>
            </a:r>
            <a:endParaRPr sz="700">
              <a:latin typeface="Cambria"/>
              <a:cs typeface="Cambria"/>
            </a:endParaRPr>
          </a:p>
          <a:p>
            <a:pPr algn="ctr">
              <a:lnSpc>
                <a:spcPts val="785"/>
              </a:lnSpc>
            </a:pPr>
            <a:r>
              <a:rPr sz="700" spc="-5" dirty="0">
                <a:latin typeface="Cambria"/>
                <a:cs typeface="Cambria"/>
              </a:rPr>
              <a:t>distributiva</a:t>
            </a:r>
            <a:r>
              <a:rPr sz="70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en</a:t>
            </a:r>
            <a:r>
              <a:rPr sz="700" spc="-2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salud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146" name="object 146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8796528" y="6380988"/>
            <a:ext cx="922794" cy="505231"/>
          </a:xfrm>
          <a:prstGeom prst="rect">
            <a:avLst/>
          </a:prstGeom>
        </p:spPr>
      </p:pic>
      <p:sp>
        <p:nvSpPr>
          <p:cNvPr id="147" name="object 147"/>
          <p:cNvSpPr txBox="1"/>
          <p:nvPr/>
        </p:nvSpPr>
        <p:spPr>
          <a:xfrm>
            <a:off x="8491855" y="6496304"/>
            <a:ext cx="1086485" cy="224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785"/>
              </a:lnSpc>
              <a:spcBef>
                <a:spcPts val="95"/>
              </a:spcBef>
              <a:tabLst>
                <a:tab pos="366395" algn="l"/>
              </a:tabLst>
            </a:pPr>
            <a:r>
              <a:rPr sz="700" u="heavy" spc="-5" dirty="0">
                <a:uFill>
                  <a:solidFill>
                    <a:srgbClr val="C15352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700" spc="-5" dirty="0">
                <a:latin typeface="Times New Roman"/>
                <a:cs typeface="Times New Roman"/>
              </a:rPr>
              <a:t>   </a:t>
            </a:r>
            <a:r>
              <a:rPr sz="700" spc="60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mbria"/>
                <a:cs typeface="Cambria"/>
              </a:rPr>
              <a:t>Eficiencia</a:t>
            </a:r>
            <a:r>
              <a:rPr sz="700" spc="-3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según</a:t>
            </a:r>
            <a:endParaRPr sz="700">
              <a:latin typeface="Cambria"/>
              <a:cs typeface="Cambria"/>
            </a:endParaRPr>
          </a:p>
          <a:p>
            <a:pPr marL="579120">
              <a:lnSpc>
                <a:spcPts val="785"/>
              </a:lnSpc>
            </a:pPr>
            <a:r>
              <a:rPr sz="700" spc="-5" dirty="0">
                <a:latin typeface="Cambria"/>
                <a:cs typeface="Cambria"/>
              </a:rPr>
              <a:t>necesidad</a:t>
            </a:r>
            <a:endParaRPr sz="700">
              <a:latin typeface="Cambria"/>
              <a:cs typeface="Cambria"/>
            </a:endParaRPr>
          </a:p>
        </p:txBody>
      </p:sp>
      <p:pic>
        <p:nvPicPr>
          <p:cNvPr id="148" name="object 148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7623047" y="6864083"/>
            <a:ext cx="922794" cy="503694"/>
          </a:xfrm>
          <a:prstGeom prst="rect">
            <a:avLst/>
          </a:prstGeom>
        </p:spPr>
      </p:pic>
      <p:sp>
        <p:nvSpPr>
          <p:cNvPr id="149" name="object 149"/>
          <p:cNvSpPr txBox="1"/>
          <p:nvPr/>
        </p:nvSpPr>
        <p:spPr>
          <a:xfrm>
            <a:off x="7727695" y="7025132"/>
            <a:ext cx="71755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10" dirty="0">
                <a:latin typeface="Cambria"/>
                <a:cs typeface="Cambria"/>
              </a:rPr>
              <a:t>Dinámica</a:t>
            </a:r>
            <a:r>
              <a:rPr sz="700" spc="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en</a:t>
            </a:r>
            <a:r>
              <a:rPr sz="700" spc="-25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salud</a:t>
            </a:r>
            <a:endParaRPr sz="700">
              <a:latin typeface="Cambria"/>
              <a:cs typeface="Cambria"/>
            </a:endParaRPr>
          </a:p>
        </p:txBody>
      </p:sp>
      <p:grpSp>
        <p:nvGrpSpPr>
          <p:cNvPr id="150" name="object 150"/>
          <p:cNvGrpSpPr/>
          <p:nvPr/>
        </p:nvGrpSpPr>
        <p:grpSpPr>
          <a:xfrm>
            <a:off x="8491855" y="6864083"/>
            <a:ext cx="1228090" cy="504190"/>
            <a:chOff x="8491855" y="6864083"/>
            <a:chExt cx="1228090" cy="504190"/>
          </a:xfrm>
        </p:grpSpPr>
        <p:sp>
          <p:nvSpPr>
            <p:cNvPr id="151" name="object 151"/>
            <p:cNvSpPr/>
            <p:nvPr/>
          </p:nvSpPr>
          <p:spPr>
            <a:xfrm>
              <a:off x="8504555" y="7097077"/>
              <a:ext cx="335280" cy="0"/>
            </a:xfrm>
            <a:custGeom>
              <a:avLst/>
              <a:gdLst/>
              <a:ahLst/>
              <a:cxnLst/>
              <a:rect l="l" t="t" r="r" b="b"/>
              <a:pathLst>
                <a:path w="335279">
                  <a:moveTo>
                    <a:pt x="0" y="0"/>
                  </a:moveTo>
                  <a:lnTo>
                    <a:pt x="335279" y="0"/>
                  </a:lnTo>
                </a:path>
              </a:pathLst>
            </a:custGeom>
            <a:ln w="25400">
              <a:solidFill>
                <a:srgbClr val="C153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2" name="object 152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8796528" y="6864083"/>
              <a:ext cx="922794" cy="503694"/>
            </a:xfrm>
            <a:prstGeom prst="rect">
              <a:avLst/>
            </a:prstGeom>
          </p:spPr>
        </p:pic>
      </p:grpSp>
      <p:sp>
        <p:nvSpPr>
          <p:cNvPr id="153" name="object 153"/>
          <p:cNvSpPr txBox="1"/>
          <p:nvPr/>
        </p:nvSpPr>
        <p:spPr>
          <a:xfrm>
            <a:off x="8934957" y="6977888"/>
            <a:ext cx="648335" cy="225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785"/>
              </a:lnSpc>
              <a:spcBef>
                <a:spcPts val="95"/>
              </a:spcBef>
            </a:pPr>
            <a:r>
              <a:rPr sz="700" spc="-5" dirty="0">
                <a:latin typeface="Cambria"/>
                <a:cs typeface="Cambria"/>
              </a:rPr>
              <a:t>Innovación</a:t>
            </a:r>
            <a:r>
              <a:rPr sz="700" spc="-1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en</a:t>
            </a:r>
            <a:r>
              <a:rPr sz="700" spc="-20" dirty="0">
                <a:latin typeface="Cambria"/>
                <a:cs typeface="Cambria"/>
              </a:rPr>
              <a:t> </a:t>
            </a:r>
            <a:r>
              <a:rPr sz="700" spc="-5" dirty="0">
                <a:latin typeface="Cambria"/>
                <a:cs typeface="Cambria"/>
              </a:rPr>
              <a:t>el</a:t>
            </a:r>
            <a:endParaRPr sz="700">
              <a:latin typeface="Cambria"/>
              <a:cs typeface="Cambria"/>
            </a:endParaRPr>
          </a:p>
          <a:p>
            <a:pPr marL="635" algn="ctr">
              <a:lnSpc>
                <a:spcPts val="785"/>
              </a:lnSpc>
            </a:pPr>
            <a:r>
              <a:rPr sz="700" spc="-5" dirty="0">
                <a:latin typeface="Cambria"/>
                <a:cs typeface="Cambria"/>
              </a:rPr>
              <a:t>tiempo</a:t>
            </a:r>
            <a:endParaRPr sz="700">
              <a:latin typeface="Cambria"/>
              <a:cs typeface="Cambria"/>
            </a:endParaRPr>
          </a:p>
        </p:txBody>
      </p:sp>
      <p:grpSp>
        <p:nvGrpSpPr>
          <p:cNvPr id="154" name="object 154"/>
          <p:cNvGrpSpPr/>
          <p:nvPr/>
        </p:nvGrpSpPr>
        <p:grpSpPr>
          <a:xfrm>
            <a:off x="5199888" y="885469"/>
            <a:ext cx="2595880" cy="6365875"/>
            <a:chOff x="5199888" y="885469"/>
            <a:chExt cx="2595880" cy="6365875"/>
          </a:xfrm>
        </p:grpSpPr>
        <p:pic>
          <p:nvPicPr>
            <p:cNvPr id="155" name="object 155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6453880" y="1013401"/>
              <a:ext cx="88847" cy="2801190"/>
            </a:xfrm>
            <a:prstGeom prst="rect">
              <a:avLst/>
            </a:prstGeom>
          </p:spPr>
        </p:pic>
        <p:sp>
          <p:nvSpPr>
            <p:cNvPr id="156" name="object 156"/>
            <p:cNvSpPr/>
            <p:nvPr/>
          </p:nvSpPr>
          <p:spPr>
            <a:xfrm>
              <a:off x="6500495" y="1021715"/>
              <a:ext cx="0" cy="2743200"/>
            </a:xfrm>
            <a:custGeom>
              <a:avLst/>
              <a:gdLst/>
              <a:ahLst/>
              <a:cxnLst/>
              <a:rect l="l" t="t" r="r" b="b"/>
              <a:pathLst>
                <a:path h="2743200">
                  <a:moveTo>
                    <a:pt x="0" y="2743200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7" name="object 157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457188" y="3628669"/>
              <a:ext cx="652284" cy="307822"/>
            </a:xfrm>
            <a:prstGeom prst="rect">
              <a:avLst/>
            </a:prstGeom>
          </p:spPr>
        </p:pic>
        <p:sp>
          <p:nvSpPr>
            <p:cNvPr id="158" name="object 158"/>
            <p:cNvSpPr/>
            <p:nvPr/>
          </p:nvSpPr>
          <p:spPr>
            <a:xfrm>
              <a:off x="6500495" y="3705987"/>
              <a:ext cx="457200" cy="118110"/>
            </a:xfrm>
            <a:custGeom>
              <a:avLst/>
              <a:gdLst/>
              <a:ahLst/>
              <a:cxnLst/>
              <a:rect l="l" t="t" r="r" b="b"/>
              <a:pathLst>
                <a:path w="457200" h="118110">
                  <a:moveTo>
                    <a:pt x="406980" y="58927"/>
                  </a:moveTo>
                  <a:lnTo>
                    <a:pt x="349503" y="92455"/>
                  </a:lnTo>
                  <a:lnTo>
                    <a:pt x="343407" y="95884"/>
                  </a:lnTo>
                  <a:lnTo>
                    <a:pt x="341375" y="103758"/>
                  </a:lnTo>
                  <a:lnTo>
                    <a:pt x="344931" y="109727"/>
                  </a:lnTo>
                  <a:lnTo>
                    <a:pt x="348360" y="115824"/>
                  </a:lnTo>
                  <a:lnTo>
                    <a:pt x="356234" y="117855"/>
                  </a:lnTo>
                  <a:lnTo>
                    <a:pt x="362203" y="114300"/>
                  </a:lnTo>
                  <a:lnTo>
                    <a:pt x="435411" y="71627"/>
                  </a:lnTo>
                  <a:lnTo>
                    <a:pt x="432053" y="71627"/>
                  </a:lnTo>
                  <a:lnTo>
                    <a:pt x="432053" y="69850"/>
                  </a:lnTo>
                  <a:lnTo>
                    <a:pt x="425703" y="69850"/>
                  </a:lnTo>
                  <a:lnTo>
                    <a:pt x="406980" y="58927"/>
                  </a:lnTo>
                  <a:close/>
                </a:path>
                <a:path w="457200" h="118110">
                  <a:moveTo>
                    <a:pt x="385209" y="46227"/>
                  </a:moveTo>
                  <a:lnTo>
                    <a:pt x="0" y="46227"/>
                  </a:lnTo>
                  <a:lnTo>
                    <a:pt x="0" y="71627"/>
                  </a:lnTo>
                  <a:lnTo>
                    <a:pt x="385209" y="71627"/>
                  </a:lnTo>
                  <a:lnTo>
                    <a:pt x="406980" y="58927"/>
                  </a:lnTo>
                  <a:lnTo>
                    <a:pt x="385209" y="46227"/>
                  </a:lnTo>
                  <a:close/>
                </a:path>
                <a:path w="457200" h="118110">
                  <a:moveTo>
                    <a:pt x="435411" y="46227"/>
                  </a:moveTo>
                  <a:lnTo>
                    <a:pt x="432053" y="46227"/>
                  </a:lnTo>
                  <a:lnTo>
                    <a:pt x="432053" y="71627"/>
                  </a:lnTo>
                  <a:lnTo>
                    <a:pt x="435411" y="71627"/>
                  </a:lnTo>
                  <a:lnTo>
                    <a:pt x="457200" y="58927"/>
                  </a:lnTo>
                  <a:lnTo>
                    <a:pt x="435411" y="46227"/>
                  </a:lnTo>
                  <a:close/>
                </a:path>
                <a:path w="457200" h="118110">
                  <a:moveTo>
                    <a:pt x="425703" y="48005"/>
                  </a:moveTo>
                  <a:lnTo>
                    <a:pt x="406980" y="58927"/>
                  </a:lnTo>
                  <a:lnTo>
                    <a:pt x="425703" y="69850"/>
                  </a:lnTo>
                  <a:lnTo>
                    <a:pt x="425703" y="48005"/>
                  </a:lnTo>
                  <a:close/>
                </a:path>
                <a:path w="457200" h="118110">
                  <a:moveTo>
                    <a:pt x="432053" y="48005"/>
                  </a:moveTo>
                  <a:lnTo>
                    <a:pt x="425703" y="48005"/>
                  </a:lnTo>
                  <a:lnTo>
                    <a:pt x="425703" y="69850"/>
                  </a:lnTo>
                  <a:lnTo>
                    <a:pt x="432053" y="69850"/>
                  </a:lnTo>
                  <a:lnTo>
                    <a:pt x="432053" y="48005"/>
                  </a:lnTo>
                  <a:close/>
                </a:path>
                <a:path w="457200" h="118110">
                  <a:moveTo>
                    <a:pt x="356234" y="0"/>
                  </a:moveTo>
                  <a:lnTo>
                    <a:pt x="348360" y="2031"/>
                  </a:lnTo>
                  <a:lnTo>
                    <a:pt x="344931" y="8127"/>
                  </a:lnTo>
                  <a:lnTo>
                    <a:pt x="341375" y="14096"/>
                  </a:lnTo>
                  <a:lnTo>
                    <a:pt x="343407" y="21970"/>
                  </a:lnTo>
                  <a:lnTo>
                    <a:pt x="349503" y="25400"/>
                  </a:lnTo>
                  <a:lnTo>
                    <a:pt x="406980" y="58927"/>
                  </a:lnTo>
                  <a:lnTo>
                    <a:pt x="425703" y="48005"/>
                  </a:lnTo>
                  <a:lnTo>
                    <a:pt x="432053" y="48005"/>
                  </a:lnTo>
                  <a:lnTo>
                    <a:pt x="432053" y="46227"/>
                  </a:lnTo>
                  <a:lnTo>
                    <a:pt x="435411" y="46227"/>
                  </a:lnTo>
                  <a:lnTo>
                    <a:pt x="362203" y="3555"/>
                  </a:lnTo>
                  <a:lnTo>
                    <a:pt x="356234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9" name="object 159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457188" y="3171469"/>
              <a:ext cx="652284" cy="307822"/>
            </a:xfrm>
            <a:prstGeom prst="rect">
              <a:avLst/>
            </a:prstGeom>
          </p:spPr>
        </p:pic>
        <p:sp>
          <p:nvSpPr>
            <p:cNvPr id="160" name="object 160"/>
            <p:cNvSpPr/>
            <p:nvPr/>
          </p:nvSpPr>
          <p:spPr>
            <a:xfrm>
              <a:off x="6500495" y="3248787"/>
              <a:ext cx="457200" cy="118110"/>
            </a:xfrm>
            <a:custGeom>
              <a:avLst/>
              <a:gdLst/>
              <a:ahLst/>
              <a:cxnLst/>
              <a:rect l="l" t="t" r="r" b="b"/>
              <a:pathLst>
                <a:path w="457200" h="118110">
                  <a:moveTo>
                    <a:pt x="406980" y="58927"/>
                  </a:moveTo>
                  <a:lnTo>
                    <a:pt x="349503" y="92455"/>
                  </a:lnTo>
                  <a:lnTo>
                    <a:pt x="343407" y="95884"/>
                  </a:lnTo>
                  <a:lnTo>
                    <a:pt x="341375" y="103758"/>
                  </a:lnTo>
                  <a:lnTo>
                    <a:pt x="344931" y="109727"/>
                  </a:lnTo>
                  <a:lnTo>
                    <a:pt x="348360" y="115824"/>
                  </a:lnTo>
                  <a:lnTo>
                    <a:pt x="356234" y="117855"/>
                  </a:lnTo>
                  <a:lnTo>
                    <a:pt x="362203" y="114300"/>
                  </a:lnTo>
                  <a:lnTo>
                    <a:pt x="435411" y="71627"/>
                  </a:lnTo>
                  <a:lnTo>
                    <a:pt x="432053" y="71627"/>
                  </a:lnTo>
                  <a:lnTo>
                    <a:pt x="432053" y="69850"/>
                  </a:lnTo>
                  <a:lnTo>
                    <a:pt x="425703" y="69850"/>
                  </a:lnTo>
                  <a:lnTo>
                    <a:pt x="406980" y="58927"/>
                  </a:lnTo>
                  <a:close/>
                </a:path>
                <a:path w="457200" h="118110">
                  <a:moveTo>
                    <a:pt x="385209" y="46227"/>
                  </a:moveTo>
                  <a:lnTo>
                    <a:pt x="0" y="46227"/>
                  </a:lnTo>
                  <a:lnTo>
                    <a:pt x="0" y="71627"/>
                  </a:lnTo>
                  <a:lnTo>
                    <a:pt x="385209" y="71627"/>
                  </a:lnTo>
                  <a:lnTo>
                    <a:pt x="406980" y="58927"/>
                  </a:lnTo>
                  <a:lnTo>
                    <a:pt x="385209" y="46227"/>
                  </a:lnTo>
                  <a:close/>
                </a:path>
                <a:path w="457200" h="118110">
                  <a:moveTo>
                    <a:pt x="435411" y="46227"/>
                  </a:moveTo>
                  <a:lnTo>
                    <a:pt x="432053" y="46227"/>
                  </a:lnTo>
                  <a:lnTo>
                    <a:pt x="432053" y="71627"/>
                  </a:lnTo>
                  <a:lnTo>
                    <a:pt x="435411" y="71627"/>
                  </a:lnTo>
                  <a:lnTo>
                    <a:pt x="457200" y="58927"/>
                  </a:lnTo>
                  <a:lnTo>
                    <a:pt x="435411" y="46227"/>
                  </a:lnTo>
                  <a:close/>
                </a:path>
                <a:path w="457200" h="118110">
                  <a:moveTo>
                    <a:pt x="425703" y="48005"/>
                  </a:moveTo>
                  <a:lnTo>
                    <a:pt x="406980" y="58927"/>
                  </a:lnTo>
                  <a:lnTo>
                    <a:pt x="425703" y="69850"/>
                  </a:lnTo>
                  <a:lnTo>
                    <a:pt x="425703" y="48005"/>
                  </a:lnTo>
                  <a:close/>
                </a:path>
                <a:path w="457200" h="118110">
                  <a:moveTo>
                    <a:pt x="432053" y="48005"/>
                  </a:moveTo>
                  <a:lnTo>
                    <a:pt x="425703" y="48005"/>
                  </a:lnTo>
                  <a:lnTo>
                    <a:pt x="425703" y="69850"/>
                  </a:lnTo>
                  <a:lnTo>
                    <a:pt x="432053" y="69850"/>
                  </a:lnTo>
                  <a:lnTo>
                    <a:pt x="432053" y="48005"/>
                  </a:lnTo>
                  <a:close/>
                </a:path>
                <a:path w="457200" h="118110">
                  <a:moveTo>
                    <a:pt x="356234" y="0"/>
                  </a:moveTo>
                  <a:lnTo>
                    <a:pt x="348360" y="2031"/>
                  </a:lnTo>
                  <a:lnTo>
                    <a:pt x="344931" y="8127"/>
                  </a:lnTo>
                  <a:lnTo>
                    <a:pt x="341375" y="14096"/>
                  </a:lnTo>
                  <a:lnTo>
                    <a:pt x="343407" y="21970"/>
                  </a:lnTo>
                  <a:lnTo>
                    <a:pt x="349503" y="25400"/>
                  </a:lnTo>
                  <a:lnTo>
                    <a:pt x="406980" y="58927"/>
                  </a:lnTo>
                  <a:lnTo>
                    <a:pt x="425703" y="48005"/>
                  </a:lnTo>
                  <a:lnTo>
                    <a:pt x="432053" y="48005"/>
                  </a:lnTo>
                  <a:lnTo>
                    <a:pt x="432053" y="46227"/>
                  </a:lnTo>
                  <a:lnTo>
                    <a:pt x="435411" y="46227"/>
                  </a:lnTo>
                  <a:lnTo>
                    <a:pt x="362203" y="3555"/>
                  </a:lnTo>
                  <a:lnTo>
                    <a:pt x="356234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1" name="object 161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457188" y="2828569"/>
              <a:ext cx="652284" cy="307822"/>
            </a:xfrm>
            <a:prstGeom prst="rect">
              <a:avLst/>
            </a:prstGeom>
          </p:spPr>
        </p:pic>
        <p:sp>
          <p:nvSpPr>
            <p:cNvPr id="162" name="object 162"/>
            <p:cNvSpPr/>
            <p:nvPr/>
          </p:nvSpPr>
          <p:spPr>
            <a:xfrm>
              <a:off x="6500495" y="2905887"/>
              <a:ext cx="457200" cy="118110"/>
            </a:xfrm>
            <a:custGeom>
              <a:avLst/>
              <a:gdLst/>
              <a:ahLst/>
              <a:cxnLst/>
              <a:rect l="l" t="t" r="r" b="b"/>
              <a:pathLst>
                <a:path w="457200" h="118110">
                  <a:moveTo>
                    <a:pt x="406980" y="58927"/>
                  </a:moveTo>
                  <a:lnTo>
                    <a:pt x="349503" y="92455"/>
                  </a:lnTo>
                  <a:lnTo>
                    <a:pt x="343407" y="95884"/>
                  </a:lnTo>
                  <a:lnTo>
                    <a:pt x="341375" y="103758"/>
                  </a:lnTo>
                  <a:lnTo>
                    <a:pt x="344931" y="109727"/>
                  </a:lnTo>
                  <a:lnTo>
                    <a:pt x="348360" y="115824"/>
                  </a:lnTo>
                  <a:lnTo>
                    <a:pt x="356234" y="117855"/>
                  </a:lnTo>
                  <a:lnTo>
                    <a:pt x="362203" y="114300"/>
                  </a:lnTo>
                  <a:lnTo>
                    <a:pt x="435411" y="71627"/>
                  </a:lnTo>
                  <a:lnTo>
                    <a:pt x="432053" y="71627"/>
                  </a:lnTo>
                  <a:lnTo>
                    <a:pt x="432053" y="69850"/>
                  </a:lnTo>
                  <a:lnTo>
                    <a:pt x="425703" y="69850"/>
                  </a:lnTo>
                  <a:lnTo>
                    <a:pt x="406980" y="58927"/>
                  </a:lnTo>
                  <a:close/>
                </a:path>
                <a:path w="457200" h="118110">
                  <a:moveTo>
                    <a:pt x="385209" y="46227"/>
                  </a:moveTo>
                  <a:lnTo>
                    <a:pt x="0" y="46227"/>
                  </a:lnTo>
                  <a:lnTo>
                    <a:pt x="0" y="71627"/>
                  </a:lnTo>
                  <a:lnTo>
                    <a:pt x="385209" y="71627"/>
                  </a:lnTo>
                  <a:lnTo>
                    <a:pt x="406980" y="58927"/>
                  </a:lnTo>
                  <a:lnTo>
                    <a:pt x="385209" y="46227"/>
                  </a:lnTo>
                  <a:close/>
                </a:path>
                <a:path w="457200" h="118110">
                  <a:moveTo>
                    <a:pt x="435411" y="46227"/>
                  </a:moveTo>
                  <a:lnTo>
                    <a:pt x="432053" y="46227"/>
                  </a:lnTo>
                  <a:lnTo>
                    <a:pt x="432053" y="71627"/>
                  </a:lnTo>
                  <a:lnTo>
                    <a:pt x="435411" y="71627"/>
                  </a:lnTo>
                  <a:lnTo>
                    <a:pt x="457200" y="58927"/>
                  </a:lnTo>
                  <a:lnTo>
                    <a:pt x="435411" y="46227"/>
                  </a:lnTo>
                  <a:close/>
                </a:path>
                <a:path w="457200" h="118110">
                  <a:moveTo>
                    <a:pt x="425703" y="48005"/>
                  </a:moveTo>
                  <a:lnTo>
                    <a:pt x="406980" y="58927"/>
                  </a:lnTo>
                  <a:lnTo>
                    <a:pt x="425703" y="69850"/>
                  </a:lnTo>
                  <a:lnTo>
                    <a:pt x="425703" y="48005"/>
                  </a:lnTo>
                  <a:close/>
                </a:path>
                <a:path w="457200" h="118110">
                  <a:moveTo>
                    <a:pt x="432053" y="48005"/>
                  </a:moveTo>
                  <a:lnTo>
                    <a:pt x="425703" y="48005"/>
                  </a:lnTo>
                  <a:lnTo>
                    <a:pt x="425703" y="69850"/>
                  </a:lnTo>
                  <a:lnTo>
                    <a:pt x="432053" y="69850"/>
                  </a:lnTo>
                  <a:lnTo>
                    <a:pt x="432053" y="48005"/>
                  </a:lnTo>
                  <a:close/>
                </a:path>
                <a:path w="457200" h="118110">
                  <a:moveTo>
                    <a:pt x="356234" y="0"/>
                  </a:moveTo>
                  <a:lnTo>
                    <a:pt x="348360" y="2031"/>
                  </a:lnTo>
                  <a:lnTo>
                    <a:pt x="344931" y="8127"/>
                  </a:lnTo>
                  <a:lnTo>
                    <a:pt x="341375" y="14096"/>
                  </a:lnTo>
                  <a:lnTo>
                    <a:pt x="343407" y="21970"/>
                  </a:lnTo>
                  <a:lnTo>
                    <a:pt x="349503" y="25400"/>
                  </a:lnTo>
                  <a:lnTo>
                    <a:pt x="406980" y="58927"/>
                  </a:lnTo>
                  <a:lnTo>
                    <a:pt x="425703" y="48005"/>
                  </a:lnTo>
                  <a:lnTo>
                    <a:pt x="432053" y="48005"/>
                  </a:lnTo>
                  <a:lnTo>
                    <a:pt x="432053" y="46227"/>
                  </a:lnTo>
                  <a:lnTo>
                    <a:pt x="435411" y="46227"/>
                  </a:lnTo>
                  <a:lnTo>
                    <a:pt x="362203" y="3555"/>
                  </a:lnTo>
                  <a:lnTo>
                    <a:pt x="356234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3" name="object 163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457188" y="2142769"/>
              <a:ext cx="652284" cy="307822"/>
            </a:xfrm>
            <a:prstGeom prst="rect">
              <a:avLst/>
            </a:prstGeom>
          </p:spPr>
        </p:pic>
        <p:sp>
          <p:nvSpPr>
            <p:cNvPr id="164" name="object 164"/>
            <p:cNvSpPr/>
            <p:nvPr/>
          </p:nvSpPr>
          <p:spPr>
            <a:xfrm>
              <a:off x="6500495" y="2220087"/>
              <a:ext cx="457200" cy="118110"/>
            </a:xfrm>
            <a:custGeom>
              <a:avLst/>
              <a:gdLst/>
              <a:ahLst/>
              <a:cxnLst/>
              <a:rect l="l" t="t" r="r" b="b"/>
              <a:pathLst>
                <a:path w="457200" h="118110">
                  <a:moveTo>
                    <a:pt x="406980" y="58927"/>
                  </a:moveTo>
                  <a:lnTo>
                    <a:pt x="349503" y="92455"/>
                  </a:lnTo>
                  <a:lnTo>
                    <a:pt x="343407" y="95884"/>
                  </a:lnTo>
                  <a:lnTo>
                    <a:pt x="341375" y="103758"/>
                  </a:lnTo>
                  <a:lnTo>
                    <a:pt x="344931" y="109727"/>
                  </a:lnTo>
                  <a:lnTo>
                    <a:pt x="348360" y="115824"/>
                  </a:lnTo>
                  <a:lnTo>
                    <a:pt x="356234" y="117855"/>
                  </a:lnTo>
                  <a:lnTo>
                    <a:pt x="362203" y="114300"/>
                  </a:lnTo>
                  <a:lnTo>
                    <a:pt x="435411" y="71627"/>
                  </a:lnTo>
                  <a:lnTo>
                    <a:pt x="432053" y="71627"/>
                  </a:lnTo>
                  <a:lnTo>
                    <a:pt x="432053" y="69850"/>
                  </a:lnTo>
                  <a:lnTo>
                    <a:pt x="425703" y="69850"/>
                  </a:lnTo>
                  <a:lnTo>
                    <a:pt x="406980" y="58927"/>
                  </a:lnTo>
                  <a:close/>
                </a:path>
                <a:path w="457200" h="118110">
                  <a:moveTo>
                    <a:pt x="385209" y="46227"/>
                  </a:moveTo>
                  <a:lnTo>
                    <a:pt x="0" y="46227"/>
                  </a:lnTo>
                  <a:lnTo>
                    <a:pt x="0" y="71627"/>
                  </a:lnTo>
                  <a:lnTo>
                    <a:pt x="385209" y="71627"/>
                  </a:lnTo>
                  <a:lnTo>
                    <a:pt x="406980" y="58927"/>
                  </a:lnTo>
                  <a:lnTo>
                    <a:pt x="385209" y="46227"/>
                  </a:lnTo>
                  <a:close/>
                </a:path>
                <a:path w="457200" h="118110">
                  <a:moveTo>
                    <a:pt x="435411" y="46227"/>
                  </a:moveTo>
                  <a:lnTo>
                    <a:pt x="432053" y="46227"/>
                  </a:lnTo>
                  <a:lnTo>
                    <a:pt x="432053" y="71627"/>
                  </a:lnTo>
                  <a:lnTo>
                    <a:pt x="435411" y="71627"/>
                  </a:lnTo>
                  <a:lnTo>
                    <a:pt x="457200" y="58927"/>
                  </a:lnTo>
                  <a:lnTo>
                    <a:pt x="435411" y="46227"/>
                  </a:lnTo>
                  <a:close/>
                </a:path>
                <a:path w="457200" h="118110">
                  <a:moveTo>
                    <a:pt x="425703" y="48005"/>
                  </a:moveTo>
                  <a:lnTo>
                    <a:pt x="406980" y="58927"/>
                  </a:lnTo>
                  <a:lnTo>
                    <a:pt x="425703" y="69850"/>
                  </a:lnTo>
                  <a:lnTo>
                    <a:pt x="425703" y="48005"/>
                  </a:lnTo>
                  <a:close/>
                </a:path>
                <a:path w="457200" h="118110">
                  <a:moveTo>
                    <a:pt x="432053" y="48005"/>
                  </a:moveTo>
                  <a:lnTo>
                    <a:pt x="425703" y="48005"/>
                  </a:lnTo>
                  <a:lnTo>
                    <a:pt x="425703" y="69850"/>
                  </a:lnTo>
                  <a:lnTo>
                    <a:pt x="432053" y="69850"/>
                  </a:lnTo>
                  <a:lnTo>
                    <a:pt x="432053" y="48005"/>
                  </a:lnTo>
                  <a:close/>
                </a:path>
                <a:path w="457200" h="118110">
                  <a:moveTo>
                    <a:pt x="356234" y="0"/>
                  </a:moveTo>
                  <a:lnTo>
                    <a:pt x="348360" y="2031"/>
                  </a:lnTo>
                  <a:lnTo>
                    <a:pt x="344931" y="8127"/>
                  </a:lnTo>
                  <a:lnTo>
                    <a:pt x="341375" y="14096"/>
                  </a:lnTo>
                  <a:lnTo>
                    <a:pt x="343407" y="21970"/>
                  </a:lnTo>
                  <a:lnTo>
                    <a:pt x="349503" y="25400"/>
                  </a:lnTo>
                  <a:lnTo>
                    <a:pt x="406980" y="58927"/>
                  </a:lnTo>
                  <a:lnTo>
                    <a:pt x="425703" y="48005"/>
                  </a:lnTo>
                  <a:lnTo>
                    <a:pt x="432053" y="48005"/>
                  </a:lnTo>
                  <a:lnTo>
                    <a:pt x="432053" y="46227"/>
                  </a:lnTo>
                  <a:lnTo>
                    <a:pt x="435411" y="46227"/>
                  </a:lnTo>
                  <a:lnTo>
                    <a:pt x="362203" y="3555"/>
                  </a:lnTo>
                  <a:lnTo>
                    <a:pt x="356234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5" name="object 165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457188" y="1685569"/>
              <a:ext cx="652284" cy="307822"/>
            </a:xfrm>
            <a:prstGeom prst="rect">
              <a:avLst/>
            </a:prstGeom>
          </p:spPr>
        </p:pic>
        <p:sp>
          <p:nvSpPr>
            <p:cNvPr id="166" name="object 166"/>
            <p:cNvSpPr/>
            <p:nvPr/>
          </p:nvSpPr>
          <p:spPr>
            <a:xfrm>
              <a:off x="6500495" y="1762887"/>
              <a:ext cx="457200" cy="118110"/>
            </a:xfrm>
            <a:custGeom>
              <a:avLst/>
              <a:gdLst/>
              <a:ahLst/>
              <a:cxnLst/>
              <a:rect l="l" t="t" r="r" b="b"/>
              <a:pathLst>
                <a:path w="457200" h="118110">
                  <a:moveTo>
                    <a:pt x="406980" y="58927"/>
                  </a:moveTo>
                  <a:lnTo>
                    <a:pt x="349503" y="92455"/>
                  </a:lnTo>
                  <a:lnTo>
                    <a:pt x="343407" y="95884"/>
                  </a:lnTo>
                  <a:lnTo>
                    <a:pt x="341375" y="103758"/>
                  </a:lnTo>
                  <a:lnTo>
                    <a:pt x="344931" y="109727"/>
                  </a:lnTo>
                  <a:lnTo>
                    <a:pt x="348360" y="115824"/>
                  </a:lnTo>
                  <a:lnTo>
                    <a:pt x="356234" y="117855"/>
                  </a:lnTo>
                  <a:lnTo>
                    <a:pt x="362203" y="114300"/>
                  </a:lnTo>
                  <a:lnTo>
                    <a:pt x="435411" y="71627"/>
                  </a:lnTo>
                  <a:lnTo>
                    <a:pt x="432053" y="71627"/>
                  </a:lnTo>
                  <a:lnTo>
                    <a:pt x="432053" y="69850"/>
                  </a:lnTo>
                  <a:lnTo>
                    <a:pt x="425703" y="69850"/>
                  </a:lnTo>
                  <a:lnTo>
                    <a:pt x="406980" y="58927"/>
                  </a:lnTo>
                  <a:close/>
                </a:path>
                <a:path w="457200" h="118110">
                  <a:moveTo>
                    <a:pt x="385209" y="46227"/>
                  </a:moveTo>
                  <a:lnTo>
                    <a:pt x="0" y="46227"/>
                  </a:lnTo>
                  <a:lnTo>
                    <a:pt x="0" y="71627"/>
                  </a:lnTo>
                  <a:lnTo>
                    <a:pt x="385209" y="71627"/>
                  </a:lnTo>
                  <a:lnTo>
                    <a:pt x="406980" y="58927"/>
                  </a:lnTo>
                  <a:lnTo>
                    <a:pt x="385209" y="46227"/>
                  </a:lnTo>
                  <a:close/>
                </a:path>
                <a:path w="457200" h="118110">
                  <a:moveTo>
                    <a:pt x="435411" y="46227"/>
                  </a:moveTo>
                  <a:lnTo>
                    <a:pt x="432053" y="46227"/>
                  </a:lnTo>
                  <a:lnTo>
                    <a:pt x="432053" y="71627"/>
                  </a:lnTo>
                  <a:lnTo>
                    <a:pt x="435411" y="71627"/>
                  </a:lnTo>
                  <a:lnTo>
                    <a:pt x="457200" y="58927"/>
                  </a:lnTo>
                  <a:lnTo>
                    <a:pt x="435411" y="46227"/>
                  </a:lnTo>
                  <a:close/>
                </a:path>
                <a:path w="457200" h="118110">
                  <a:moveTo>
                    <a:pt x="425703" y="48005"/>
                  </a:moveTo>
                  <a:lnTo>
                    <a:pt x="406980" y="58927"/>
                  </a:lnTo>
                  <a:lnTo>
                    <a:pt x="425703" y="69850"/>
                  </a:lnTo>
                  <a:lnTo>
                    <a:pt x="425703" y="48005"/>
                  </a:lnTo>
                  <a:close/>
                </a:path>
                <a:path w="457200" h="118110">
                  <a:moveTo>
                    <a:pt x="432053" y="48005"/>
                  </a:moveTo>
                  <a:lnTo>
                    <a:pt x="425703" y="48005"/>
                  </a:lnTo>
                  <a:lnTo>
                    <a:pt x="425703" y="69850"/>
                  </a:lnTo>
                  <a:lnTo>
                    <a:pt x="432053" y="69850"/>
                  </a:lnTo>
                  <a:lnTo>
                    <a:pt x="432053" y="48005"/>
                  </a:lnTo>
                  <a:close/>
                </a:path>
                <a:path w="457200" h="118110">
                  <a:moveTo>
                    <a:pt x="356234" y="0"/>
                  </a:moveTo>
                  <a:lnTo>
                    <a:pt x="348360" y="2031"/>
                  </a:lnTo>
                  <a:lnTo>
                    <a:pt x="344931" y="8127"/>
                  </a:lnTo>
                  <a:lnTo>
                    <a:pt x="341375" y="14096"/>
                  </a:lnTo>
                  <a:lnTo>
                    <a:pt x="343407" y="21970"/>
                  </a:lnTo>
                  <a:lnTo>
                    <a:pt x="349503" y="25400"/>
                  </a:lnTo>
                  <a:lnTo>
                    <a:pt x="406980" y="58927"/>
                  </a:lnTo>
                  <a:lnTo>
                    <a:pt x="425703" y="48005"/>
                  </a:lnTo>
                  <a:lnTo>
                    <a:pt x="432053" y="48005"/>
                  </a:lnTo>
                  <a:lnTo>
                    <a:pt x="432053" y="46227"/>
                  </a:lnTo>
                  <a:lnTo>
                    <a:pt x="435411" y="46227"/>
                  </a:lnTo>
                  <a:lnTo>
                    <a:pt x="362203" y="3555"/>
                  </a:lnTo>
                  <a:lnTo>
                    <a:pt x="356234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7" name="object 167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457188" y="1228369"/>
              <a:ext cx="652284" cy="307822"/>
            </a:xfrm>
            <a:prstGeom prst="rect">
              <a:avLst/>
            </a:prstGeom>
          </p:spPr>
        </p:pic>
        <p:sp>
          <p:nvSpPr>
            <p:cNvPr id="168" name="object 168"/>
            <p:cNvSpPr/>
            <p:nvPr/>
          </p:nvSpPr>
          <p:spPr>
            <a:xfrm>
              <a:off x="6500495" y="1305687"/>
              <a:ext cx="457200" cy="118110"/>
            </a:xfrm>
            <a:custGeom>
              <a:avLst/>
              <a:gdLst/>
              <a:ahLst/>
              <a:cxnLst/>
              <a:rect l="l" t="t" r="r" b="b"/>
              <a:pathLst>
                <a:path w="457200" h="118109">
                  <a:moveTo>
                    <a:pt x="406980" y="58927"/>
                  </a:moveTo>
                  <a:lnTo>
                    <a:pt x="349503" y="92455"/>
                  </a:lnTo>
                  <a:lnTo>
                    <a:pt x="343407" y="95884"/>
                  </a:lnTo>
                  <a:lnTo>
                    <a:pt x="341375" y="103758"/>
                  </a:lnTo>
                  <a:lnTo>
                    <a:pt x="344931" y="109727"/>
                  </a:lnTo>
                  <a:lnTo>
                    <a:pt x="348360" y="115824"/>
                  </a:lnTo>
                  <a:lnTo>
                    <a:pt x="356234" y="117855"/>
                  </a:lnTo>
                  <a:lnTo>
                    <a:pt x="362203" y="114300"/>
                  </a:lnTo>
                  <a:lnTo>
                    <a:pt x="435411" y="71627"/>
                  </a:lnTo>
                  <a:lnTo>
                    <a:pt x="432053" y="71627"/>
                  </a:lnTo>
                  <a:lnTo>
                    <a:pt x="432053" y="69850"/>
                  </a:lnTo>
                  <a:lnTo>
                    <a:pt x="425703" y="69850"/>
                  </a:lnTo>
                  <a:lnTo>
                    <a:pt x="406980" y="58927"/>
                  </a:lnTo>
                  <a:close/>
                </a:path>
                <a:path w="457200" h="118109">
                  <a:moveTo>
                    <a:pt x="385209" y="46227"/>
                  </a:moveTo>
                  <a:lnTo>
                    <a:pt x="0" y="46227"/>
                  </a:lnTo>
                  <a:lnTo>
                    <a:pt x="0" y="71627"/>
                  </a:lnTo>
                  <a:lnTo>
                    <a:pt x="385209" y="71627"/>
                  </a:lnTo>
                  <a:lnTo>
                    <a:pt x="406980" y="58927"/>
                  </a:lnTo>
                  <a:lnTo>
                    <a:pt x="385209" y="46227"/>
                  </a:lnTo>
                  <a:close/>
                </a:path>
                <a:path w="457200" h="118109">
                  <a:moveTo>
                    <a:pt x="435411" y="46227"/>
                  </a:moveTo>
                  <a:lnTo>
                    <a:pt x="432053" y="46227"/>
                  </a:lnTo>
                  <a:lnTo>
                    <a:pt x="432053" y="71627"/>
                  </a:lnTo>
                  <a:lnTo>
                    <a:pt x="435411" y="71627"/>
                  </a:lnTo>
                  <a:lnTo>
                    <a:pt x="457200" y="58927"/>
                  </a:lnTo>
                  <a:lnTo>
                    <a:pt x="435411" y="46227"/>
                  </a:lnTo>
                  <a:close/>
                </a:path>
                <a:path w="457200" h="118109">
                  <a:moveTo>
                    <a:pt x="425703" y="48005"/>
                  </a:moveTo>
                  <a:lnTo>
                    <a:pt x="406980" y="58927"/>
                  </a:lnTo>
                  <a:lnTo>
                    <a:pt x="425703" y="69850"/>
                  </a:lnTo>
                  <a:lnTo>
                    <a:pt x="425703" y="48005"/>
                  </a:lnTo>
                  <a:close/>
                </a:path>
                <a:path w="457200" h="118109">
                  <a:moveTo>
                    <a:pt x="432053" y="48005"/>
                  </a:moveTo>
                  <a:lnTo>
                    <a:pt x="425703" y="48005"/>
                  </a:lnTo>
                  <a:lnTo>
                    <a:pt x="425703" y="69850"/>
                  </a:lnTo>
                  <a:lnTo>
                    <a:pt x="432053" y="69850"/>
                  </a:lnTo>
                  <a:lnTo>
                    <a:pt x="432053" y="48005"/>
                  </a:lnTo>
                  <a:close/>
                </a:path>
                <a:path w="457200" h="118109">
                  <a:moveTo>
                    <a:pt x="356234" y="0"/>
                  </a:moveTo>
                  <a:lnTo>
                    <a:pt x="348360" y="2031"/>
                  </a:lnTo>
                  <a:lnTo>
                    <a:pt x="344931" y="8127"/>
                  </a:lnTo>
                  <a:lnTo>
                    <a:pt x="341375" y="14096"/>
                  </a:lnTo>
                  <a:lnTo>
                    <a:pt x="343407" y="21970"/>
                  </a:lnTo>
                  <a:lnTo>
                    <a:pt x="349503" y="25400"/>
                  </a:lnTo>
                  <a:lnTo>
                    <a:pt x="406980" y="58927"/>
                  </a:lnTo>
                  <a:lnTo>
                    <a:pt x="425703" y="48005"/>
                  </a:lnTo>
                  <a:lnTo>
                    <a:pt x="432053" y="48005"/>
                  </a:lnTo>
                  <a:lnTo>
                    <a:pt x="432053" y="46227"/>
                  </a:lnTo>
                  <a:lnTo>
                    <a:pt x="435411" y="46227"/>
                  </a:lnTo>
                  <a:lnTo>
                    <a:pt x="362203" y="3555"/>
                  </a:lnTo>
                  <a:lnTo>
                    <a:pt x="356234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9" name="object 169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457188" y="885469"/>
              <a:ext cx="652284" cy="307822"/>
            </a:xfrm>
            <a:prstGeom prst="rect">
              <a:avLst/>
            </a:prstGeom>
          </p:spPr>
        </p:pic>
        <p:sp>
          <p:nvSpPr>
            <p:cNvPr id="170" name="object 170"/>
            <p:cNvSpPr/>
            <p:nvPr/>
          </p:nvSpPr>
          <p:spPr>
            <a:xfrm>
              <a:off x="6500495" y="962787"/>
              <a:ext cx="457200" cy="118110"/>
            </a:xfrm>
            <a:custGeom>
              <a:avLst/>
              <a:gdLst/>
              <a:ahLst/>
              <a:cxnLst/>
              <a:rect l="l" t="t" r="r" b="b"/>
              <a:pathLst>
                <a:path w="457200" h="118109">
                  <a:moveTo>
                    <a:pt x="406980" y="58927"/>
                  </a:moveTo>
                  <a:lnTo>
                    <a:pt x="349503" y="92455"/>
                  </a:lnTo>
                  <a:lnTo>
                    <a:pt x="343407" y="95884"/>
                  </a:lnTo>
                  <a:lnTo>
                    <a:pt x="341375" y="103758"/>
                  </a:lnTo>
                  <a:lnTo>
                    <a:pt x="344931" y="109727"/>
                  </a:lnTo>
                  <a:lnTo>
                    <a:pt x="348360" y="115824"/>
                  </a:lnTo>
                  <a:lnTo>
                    <a:pt x="356234" y="117855"/>
                  </a:lnTo>
                  <a:lnTo>
                    <a:pt x="362203" y="114300"/>
                  </a:lnTo>
                  <a:lnTo>
                    <a:pt x="435411" y="71627"/>
                  </a:lnTo>
                  <a:lnTo>
                    <a:pt x="432053" y="71627"/>
                  </a:lnTo>
                  <a:lnTo>
                    <a:pt x="432053" y="69850"/>
                  </a:lnTo>
                  <a:lnTo>
                    <a:pt x="425703" y="69850"/>
                  </a:lnTo>
                  <a:lnTo>
                    <a:pt x="406980" y="58927"/>
                  </a:lnTo>
                  <a:close/>
                </a:path>
                <a:path w="457200" h="118109">
                  <a:moveTo>
                    <a:pt x="385209" y="46227"/>
                  </a:moveTo>
                  <a:lnTo>
                    <a:pt x="0" y="46227"/>
                  </a:lnTo>
                  <a:lnTo>
                    <a:pt x="0" y="71627"/>
                  </a:lnTo>
                  <a:lnTo>
                    <a:pt x="385209" y="71627"/>
                  </a:lnTo>
                  <a:lnTo>
                    <a:pt x="406980" y="58927"/>
                  </a:lnTo>
                  <a:lnTo>
                    <a:pt x="385209" y="46227"/>
                  </a:lnTo>
                  <a:close/>
                </a:path>
                <a:path w="457200" h="118109">
                  <a:moveTo>
                    <a:pt x="435411" y="46227"/>
                  </a:moveTo>
                  <a:lnTo>
                    <a:pt x="432053" y="46227"/>
                  </a:lnTo>
                  <a:lnTo>
                    <a:pt x="432053" y="71627"/>
                  </a:lnTo>
                  <a:lnTo>
                    <a:pt x="435411" y="71627"/>
                  </a:lnTo>
                  <a:lnTo>
                    <a:pt x="457200" y="58927"/>
                  </a:lnTo>
                  <a:lnTo>
                    <a:pt x="435411" y="46227"/>
                  </a:lnTo>
                  <a:close/>
                </a:path>
                <a:path w="457200" h="118109">
                  <a:moveTo>
                    <a:pt x="425703" y="48005"/>
                  </a:moveTo>
                  <a:lnTo>
                    <a:pt x="406980" y="58927"/>
                  </a:lnTo>
                  <a:lnTo>
                    <a:pt x="425703" y="69850"/>
                  </a:lnTo>
                  <a:lnTo>
                    <a:pt x="425703" y="48005"/>
                  </a:lnTo>
                  <a:close/>
                </a:path>
                <a:path w="457200" h="118109">
                  <a:moveTo>
                    <a:pt x="432053" y="48005"/>
                  </a:moveTo>
                  <a:lnTo>
                    <a:pt x="425703" y="48005"/>
                  </a:lnTo>
                  <a:lnTo>
                    <a:pt x="425703" y="69850"/>
                  </a:lnTo>
                  <a:lnTo>
                    <a:pt x="432053" y="69850"/>
                  </a:lnTo>
                  <a:lnTo>
                    <a:pt x="432053" y="48005"/>
                  </a:lnTo>
                  <a:close/>
                </a:path>
                <a:path w="457200" h="118109">
                  <a:moveTo>
                    <a:pt x="356234" y="0"/>
                  </a:moveTo>
                  <a:lnTo>
                    <a:pt x="348360" y="2031"/>
                  </a:lnTo>
                  <a:lnTo>
                    <a:pt x="344931" y="8127"/>
                  </a:lnTo>
                  <a:lnTo>
                    <a:pt x="341375" y="14097"/>
                  </a:lnTo>
                  <a:lnTo>
                    <a:pt x="343407" y="21971"/>
                  </a:lnTo>
                  <a:lnTo>
                    <a:pt x="349503" y="25400"/>
                  </a:lnTo>
                  <a:lnTo>
                    <a:pt x="406980" y="58927"/>
                  </a:lnTo>
                  <a:lnTo>
                    <a:pt x="425703" y="48005"/>
                  </a:lnTo>
                  <a:lnTo>
                    <a:pt x="432053" y="48005"/>
                  </a:lnTo>
                  <a:lnTo>
                    <a:pt x="432053" y="46227"/>
                  </a:lnTo>
                  <a:lnTo>
                    <a:pt x="435411" y="46227"/>
                  </a:lnTo>
                  <a:lnTo>
                    <a:pt x="362203" y="3555"/>
                  </a:lnTo>
                  <a:lnTo>
                    <a:pt x="356234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1" name="object 171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5199888" y="3157664"/>
              <a:ext cx="1351788" cy="106616"/>
            </a:xfrm>
            <a:prstGeom prst="rect">
              <a:avLst/>
            </a:prstGeom>
          </p:spPr>
        </p:pic>
        <p:sp>
          <p:nvSpPr>
            <p:cNvPr id="172" name="object 172"/>
            <p:cNvSpPr/>
            <p:nvPr/>
          </p:nvSpPr>
          <p:spPr>
            <a:xfrm>
              <a:off x="5243195" y="3193415"/>
              <a:ext cx="1257300" cy="0"/>
            </a:xfrm>
            <a:custGeom>
              <a:avLst/>
              <a:gdLst/>
              <a:ahLst/>
              <a:cxnLst/>
              <a:rect l="l" t="t" r="r" b="b"/>
              <a:pathLst>
                <a:path w="1257300">
                  <a:moveTo>
                    <a:pt x="0" y="0"/>
                  </a:moveTo>
                  <a:lnTo>
                    <a:pt x="1257300" y="0"/>
                  </a:lnTo>
                </a:path>
              </a:pathLst>
            </a:custGeom>
            <a:ln w="25400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3" name="object 173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7368280" y="4437878"/>
              <a:ext cx="88847" cy="2685328"/>
            </a:xfrm>
            <a:prstGeom prst="rect">
              <a:avLst/>
            </a:prstGeom>
          </p:spPr>
        </p:pic>
        <p:sp>
          <p:nvSpPr>
            <p:cNvPr id="174" name="object 174"/>
            <p:cNvSpPr/>
            <p:nvPr/>
          </p:nvSpPr>
          <p:spPr>
            <a:xfrm>
              <a:off x="7414895" y="4450715"/>
              <a:ext cx="0" cy="2628900"/>
            </a:xfrm>
            <a:custGeom>
              <a:avLst/>
              <a:gdLst/>
              <a:ahLst/>
              <a:cxnLst/>
              <a:rect l="l" t="t" r="r" b="b"/>
              <a:pathLst>
                <a:path h="2628900">
                  <a:moveTo>
                    <a:pt x="0" y="0"/>
                  </a:moveTo>
                  <a:lnTo>
                    <a:pt x="0" y="2628900"/>
                  </a:lnTo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5" name="object 175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7371588" y="4314469"/>
              <a:ext cx="423684" cy="307822"/>
            </a:xfrm>
            <a:prstGeom prst="rect">
              <a:avLst/>
            </a:prstGeom>
          </p:spPr>
        </p:pic>
        <p:pic>
          <p:nvPicPr>
            <p:cNvPr id="176" name="object 176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7414895" y="4391787"/>
              <a:ext cx="228600" cy="117856"/>
            </a:xfrm>
            <a:prstGeom prst="rect">
              <a:avLst/>
            </a:prstGeom>
          </p:spPr>
        </p:pic>
        <p:pic>
          <p:nvPicPr>
            <p:cNvPr id="177" name="object 177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7371588" y="5228869"/>
              <a:ext cx="423684" cy="307822"/>
            </a:xfrm>
            <a:prstGeom prst="rect">
              <a:avLst/>
            </a:prstGeom>
          </p:spPr>
        </p:pic>
        <p:pic>
          <p:nvPicPr>
            <p:cNvPr id="178" name="object 178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7414895" y="5306187"/>
              <a:ext cx="228600" cy="117856"/>
            </a:xfrm>
            <a:prstGeom prst="rect">
              <a:avLst/>
            </a:prstGeom>
          </p:spPr>
        </p:pic>
        <p:pic>
          <p:nvPicPr>
            <p:cNvPr id="179" name="object 179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7371588" y="6028944"/>
              <a:ext cx="423684" cy="307822"/>
            </a:xfrm>
            <a:prstGeom prst="rect">
              <a:avLst/>
            </a:prstGeom>
          </p:spPr>
        </p:pic>
        <p:pic>
          <p:nvPicPr>
            <p:cNvPr id="180" name="object 180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7414895" y="6106287"/>
              <a:ext cx="228600" cy="117856"/>
            </a:xfrm>
            <a:prstGeom prst="rect">
              <a:avLst/>
            </a:prstGeom>
          </p:spPr>
        </p:pic>
        <p:pic>
          <p:nvPicPr>
            <p:cNvPr id="181" name="object 181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7371588" y="6486144"/>
              <a:ext cx="423684" cy="307822"/>
            </a:xfrm>
            <a:prstGeom prst="rect">
              <a:avLst/>
            </a:prstGeom>
          </p:spPr>
        </p:pic>
        <p:pic>
          <p:nvPicPr>
            <p:cNvPr id="182" name="object 182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7414895" y="6563461"/>
              <a:ext cx="228600" cy="117906"/>
            </a:xfrm>
            <a:prstGeom prst="rect">
              <a:avLst/>
            </a:prstGeom>
          </p:spPr>
        </p:pic>
        <p:pic>
          <p:nvPicPr>
            <p:cNvPr id="183" name="object 183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7371588" y="6943344"/>
              <a:ext cx="423684" cy="307822"/>
            </a:xfrm>
            <a:prstGeom prst="rect">
              <a:avLst/>
            </a:prstGeom>
          </p:spPr>
        </p:pic>
        <p:pic>
          <p:nvPicPr>
            <p:cNvPr id="184" name="object 184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7414895" y="7020661"/>
              <a:ext cx="228600" cy="117906"/>
            </a:xfrm>
            <a:prstGeom prst="rect">
              <a:avLst/>
            </a:prstGeom>
          </p:spPr>
        </p:pic>
        <p:pic>
          <p:nvPicPr>
            <p:cNvPr id="185" name="object 185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6685788" y="4643564"/>
              <a:ext cx="780300" cy="10661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217</Words>
  <Application>Microsoft Office PowerPoint</Application>
  <PresentationFormat>Personalizado</PresentationFormat>
  <Paragraphs>55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Cambria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2022-05-11T07:46:02Z</dcterms:created>
  <dcterms:modified xsi:type="dcterms:W3CDTF">2022-05-11T07:46:07Z</dcterms:modified>
</cp:coreProperties>
</file>