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46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399" y="7772399"/>
                </a:moveTo>
                <a:lnTo>
                  <a:pt x="0" y="7772399"/>
                </a:lnTo>
                <a:lnTo>
                  <a:pt x="0" y="0"/>
                </a:lnTo>
                <a:lnTo>
                  <a:pt x="10058399" y="0"/>
                </a:lnTo>
                <a:lnTo>
                  <a:pt x="10058399" y="7772399"/>
                </a:lnTo>
                <a:close/>
              </a:path>
            </a:pathLst>
          </a:custGeom>
          <a:solidFill>
            <a:srgbClr val="E6EDF1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0156" y="749047"/>
            <a:ext cx="9819152" cy="626717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3933085" y="3729584"/>
            <a:ext cx="862965" cy="169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34645" marR="5080" indent="-322580">
              <a:lnSpc>
                <a:spcPct val="104800"/>
              </a:lnSpc>
              <a:spcBef>
                <a:spcPts val="95"/>
              </a:spcBef>
            </a:pPr>
            <a:r>
              <a:rPr sz="450" b="1" i="1" spc="-30" dirty="0">
                <a:solidFill>
                  <a:srgbClr val="FFFFFF"/>
                </a:solidFill>
                <a:latin typeface="Arial"/>
                <a:cs typeface="Arial"/>
              </a:rPr>
              <a:t>LAS</a:t>
            </a:r>
            <a:r>
              <a:rPr sz="450" b="1" i="1" spc="-2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i="1" spc="-5" dirty="0">
                <a:solidFill>
                  <a:srgbClr val="FFFFFF"/>
                </a:solidFill>
                <a:latin typeface="Arial"/>
                <a:cs typeface="Arial"/>
              </a:rPr>
              <a:t>CIENCIAS </a:t>
            </a:r>
            <a:r>
              <a:rPr sz="450" b="1" i="1" spc="-15" dirty="0">
                <a:solidFill>
                  <a:srgbClr val="FFFFFF"/>
                </a:solidFill>
                <a:latin typeface="Arial"/>
                <a:cs typeface="Arial"/>
              </a:rPr>
              <a:t>SOCIALES Y </a:t>
            </a:r>
            <a:r>
              <a:rPr sz="450" b="1" i="1" spc="-20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450" b="1" i="1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i="1" spc="-10" dirty="0">
                <a:solidFill>
                  <a:srgbClr val="FFFFFF"/>
                </a:solidFill>
                <a:latin typeface="Arial"/>
                <a:cs typeface="Arial"/>
              </a:rPr>
              <a:t>SALUD</a:t>
            </a:r>
            <a:endParaRPr sz="45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67456" y="3755166"/>
            <a:ext cx="874394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b="1" spc="-5" dirty="0">
                <a:solidFill>
                  <a:srgbClr val="FFFFFF"/>
                </a:solidFill>
                <a:latin typeface="Arial"/>
                <a:cs typeface="Arial"/>
              </a:rPr>
              <a:t>CIENCIAS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15" dirty="0">
                <a:solidFill>
                  <a:srgbClr val="FFFFFF"/>
                </a:solidFill>
                <a:latin typeface="Arial"/>
                <a:cs typeface="Arial"/>
              </a:rPr>
              <a:t>SOCIALES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5" dirty="0">
                <a:solidFill>
                  <a:srgbClr val="FFFFFF"/>
                </a:solidFill>
                <a:latin typeface="Arial"/>
                <a:cs typeface="Arial"/>
              </a:rPr>
              <a:t>QUE 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dirty="0">
                <a:solidFill>
                  <a:srgbClr val="FFFFFF"/>
                </a:solidFill>
                <a:latin typeface="Arial"/>
                <a:cs typeface="Arial"/>
              </a:rPr>
              <a:t>COLABORAN</a:t>
            </a:r>
            <a:r>
              <a:rPr sz="45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20" dirty="0">
                <a:solidFill>
                  <a:srgbClr val="FFFFFF"/>
                </a:solidFill>
                <a:latin typeface="Arial"/>
                <a:cs typeface="Arial"/>
              </a:rPr>
              <a:t>CON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25" dirty="0">
                <a:solidFill>
                  <a:srgbClr val="FFFFFF"/>
                </a:solidFill>
                <a:latin typeface="Arial"/>
                <a:cs typeface="Arial"/>
              </a:rPr>
              <a:t>LAS</a:t>
            </a:r>
            <a:r>
              <a:rPr sz="45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45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1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450" b="1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10" dirty="0">
                <a:solidFill>
                  <a:srgbClr val="FFFFFF"/>
                </a:solidFill>
                <a:latin typeface="Arial"/>
                <a:cs typeface="Arial"/>
              </a:rPr>
              <a:t>SALUD</a:t>
            </a:r>
            <a:endParaRPr sz="45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77402" y="808219"/>
            <a:ext cx="33210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D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mo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g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f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8256" y="772283"/>
            <a:ext cx="964565" cy="1676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Mide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los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fenómenos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biológicos 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que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les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 interesa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a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 ciencias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 la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597616" y="1060220"/>
            <a:ext cx="30289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Estadistica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58364" y="1024284"/>
            <a:ext cx="808355" cy="1676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Ayuda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al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método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cientifico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 </a:t>
            </a:r>
            <a:r>
              <a:rPr sz="450" spc="-10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la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investigación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56012" y="1348134"/>
            <a:ext cx="24892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40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l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g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24780" y="1276262"/>
            <a:ext cx="1080135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20" dirty="0">
                <a:solidFill>
                  <a:srgbClr val="737880"/>
                </a:solidFill>
                <a:latin typeface="Microsoft Sans Serif"/>
                <a:cs typeface="Microsoft Sans Serif"/>
              </a:rPr>
              <a:t>La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medicina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20" dirty="0">
                <a:solidFill>
                  <a:srgbClr val="737880"/>
                </a:solidFill>
                <a:latin typeface="Microsoft Sans Serif"/>
                <a:cs typeface="Microsoft Sans Serif"/>
              </a:rPr>
              <a:t>es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una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ciencia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biologicosocial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y necesita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apoyarse en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la </a:t>
            </a:r>
            <a:r>
              <a:rPr sz="450" spc="-10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ecología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620076" y="1671961"/>
            <a:ext cx="28067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Economia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568524" y="1600112"/>
            <a:ext cx="891540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20" dirty="0">
                <a:solidFill>
                  <a:srgbClr val="737880"/>
                </a:solidFill>
                <a:latin typeface="Microsoft Sans Serif"/>
                <a:cs typeface="Microsoft Sans Serif"/>
              </a:rPr>
              <a:t>La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relación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entre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la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economía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y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la </a:t>
            </a:r>
            <a:r>
              <a:rPr sz="450" spc="-10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salud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debe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ser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analizada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rigurosamente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96546" y="1995789"/>
            <a:ext cx="41529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d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m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450" spc="-35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ci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ó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626920" y="1923940"/>
            <a:ext cx="723265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20" dirty="0">
                <a:solidFill>
                  <a:srgbClr val="737880"/>
                </a:solidFill>
                <a:latin typeface="Microsoft Sans Serif"/>
                <a:cs typeface="Microsoft Sans Serif"/>
              </a:rPr>
              <a:t>La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actividad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administrativa </a:t>
            </a:r>
            <a:r>
              <a:rPr sz="450" spc="-1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esta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presente en el sector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69488" y="2283748"/>
            <a:ext cx="240029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40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l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g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84139" y="2247812"/>
            <a:ext cx="733425" cy="1676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Ayuda 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a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analizar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los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comportamientos</a:t>
            </a:r>
            <a:r>
              <a:rPr sz="450" spc="-3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humanos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11092" y="2571617"/>
            <a:ext cx="29400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55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ci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l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g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483176" y="2499768"/>
            <a:ext cx="970280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Plantea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considerar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a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una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persona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no </a:t>
            </a:r>
            <a:r>
              <a:rPr sz="450" spc="-10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como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organismo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sino 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como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personalidad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554942" y="4492931"/>
            <a:ext cx="36830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Antropologia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190664" y="3057403"/>
            <a:ext cx="20637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35" dirty="0">
                <a:solidFill>
                  <a:srgbClr val="737880"/>
                </a:solidFill>
                <a:latin typeface="Microsoft Sans Serif"/>
                <a:cs typeface="Microsoft Sans Serif"/>
              </a:rPr>
              <a:t>O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f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r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e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c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e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228952" y="2823640"/>
            <a:ext cx="817244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Un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punto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vista</a:t>
            </a:r>
            <a:r>
              <a:rPr sz="450" spc="2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que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facilitara el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conocimiento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la </a:t>
            </a:r>
            <a:r>
              <a:rPr sz="450" spc="-10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población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22320" y="3147491"/>
            <a:ext cx="1015365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Tecnicas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y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metodos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investigación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y </a:t>
            </a:r>
            <a:r>
              <a:rPr sz="450" spc="-10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acción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para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solucionar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 problemas 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concretos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06493" y="3795167"/>
            <a:ext cx="39306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b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y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e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89807" y="3471317"/>
            <a:ext cx="958215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Estudios iniciales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para identificar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los </a:t>
            </a:r>
            <a:r>
              <a:rPr sz="450" spc="-10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problemas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sociales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culturales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 </a:t>
            </a:r>
            <a:r>
              <a:rPr sz="450" spc="2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71839" y="3795190"/>
            <a:ext cx="99377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Adiestramiento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737880"/>
                </a:solidFill>
                <a:latin typeface="Microsoft Sans Serif"/>
                <a:cs typeface="Microsoft Sans Serif"/>
              </a:rPr>
              <a:t>del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personal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993123" y="3975296"/>
            <a:ext cx="869315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Diseño y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planificación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los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programas</a:t>
            </a:r>
            <a:r>
              <a:rPr sz="450" spc="-10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737880"/>
                </a:solidFill>
                <a:latin typeface="Microsoft Sans Serif"/>
                <a:cs typeface="Microsoft Sans Serif"/>
              </a:rPr>
              <a:t>de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737880"/>
                </a:solidFill>
                <a:latin typeface="Microsoft Sans Serif"/>
                <a:cs typeface="Microsoft Sans Serif"/>
              </a:rPr>
              <a:t>edcuación</a:t>
            </a:r>
            <a:r>
              <a:rPr sz="450" spc="-1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737880"/>
                </a:solidFill>
                <a:latin typeface="Microsoft Sans Serif"/>
                <a:cs typeface="Microsoft Sans Serif"/>
              </a:rPr>
              <a:t>para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la </a:t>
            </a:r>
            <a:r>
              <a:rPr sz="450" spc="-105" dirty="0">
                <a:solidFill>
                  <a:srgbClr val="737880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737880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599968" y="4713039"/>
            <a:ext cx="79502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450" spc="-3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450" spc="-30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p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b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lic</a:t>
            </a: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57506" y="4299124"/>
            <a:ext cx="1106805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Investigar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problemas </a:t>
            </a:r>
            <a:r>
              <a:rPr sz="450" spc="10" dirty="0">
                <a:solidFill>
                  <a:srgbClr val="458B52"/>
                </a:solidFill>
                <a:latin typeface="Microsoft Sans Serif"/>
                <a:cs typeface="Microsoft Sans Serif"/>
              </a:rPr>
              <a:t>que 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surgen en el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curso </a:t>
            </a:r>
            <a:r>
              <a:rPr sz="450" spc="15" dirty="0">
                <a:solidFill>
                  <a:srgbClr val="458B52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la 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aplicación </a:t>
            </a:r>
            <a:r>
              <a:rPr sz="450" spc="15" dirty="0">
                <a:solidFill>
                  <a:srgbClr val="458B52"/>
                </a:solidFill>
                <a:latin typeface="Microsoft Sans Serif"/>
                <a:cs typeface="Microsoft Sans Serif"/>
              </a:rPr>
              <a:t>de 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un </a:t>
            </a:r>
            <a:r>
              <a:rPr sz="450" spc="10" dirty="0">
                <a:solidFill>
                  <a:srgbClr val="458B52"/>
                </a:solidFill>
                <a:latin typeface="Microsoft Sans Serif"/>
                <a:cs typeface="Microsoft Sans Serif"/>
              </a:rPr>
              <a:t>programa </a:t>
            </a:r>
            <a:r>
              <a:rPr sz="450" spc="15" dirty="0">
                <a:solidFill>
                  <a:srgbClr val="458B52"/>
                </a:solidFill>
                <a:latin typeface="Microsoft Sans Serif"/>
                <a:cs typeface="Microsoft Sans Serif"/>
              </a:rPr>
              <a:t>de </a:t>
            </a:r>
            <a:r>
              <a:rPr sz="450" spc="-105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56223" y="4622974"/>
            <a:ext cx="805815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Investigación </a:t>
            </a:r>
            <a:r>
              <a:rPr sz="450" spc="15" dirty="0">
                <a:solidFill>
                  <a:srgbClr val="458B52"/>
                </a:solidFill>
                <a:latin typeface="Microsoft Sans Serif"/>
                <a:cs typeface="Microsoft Sans Serif"/>
              </a:rPr>
              <a:t>de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exploración </a:t>
            </a:r>
            <a:r>
              <a:rPr sz="450" spc="1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efectuada 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en </a:t>
            </a:r>
            <a:r>
              <a:rPr sz="450" spc="-10" dirty="0">
                <a:solidFill>
                  <a:srgbClr val="458B52"/>
                </a:solidFill>
                <a:latin typeface="Microsoft Sans Serif"/>
                <a:cs typeface="Microsoft Sans Serif"/>
              </a:rPr>
              <a:t>una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region </a:t>
            </a:r>
            <a:r>
              <a:rPr sz="450" spc="15" dirty="0">
                <a:solidFill>
                  <a:srgbClr val="458B52"/>
                </a:solidFill>
                <a:latin typeface="Microsoft Sans Serif"/>
                <a:cs typeface="Microsoft Sans Serif"/>
              </a:rPr>
              <a:t>poco </a:t>
            </a:r>
            <a:r>
              <a:rPr sz="450" spc="-11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conocida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77720" y="4946846"/>
            <a:ext cx="108394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Investigación</a:t>
            </a:r>
            <a:r>
              <a:rPr sz="450" spc="-1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458B52"/>
                </a:solidFill>
                <a:latin typeface="Microsoft Sans Serif"/>
                <a:cs typeface="Microsoft Sans Serif"/>
              </a:rPr>
              <a:t>de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aplicacion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experimental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864995" y="5734629"/>
            <a:ext cx="52895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Aspectos</a:t>
            </a: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culturales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94085" y="5126930"/>
            <a:ext cx="1212850" cy="2762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7145" algn="ctr">
              <a:lnSpc>
                <a:spcPct val="100000"/>
              </a:lnSpc>
              <a:spcBef>
                <a:spcPts val="110"/>
              </a:spcBef>
            </a:pP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Estudio</a:t>
            </a:r>
            <a:r>
              <a:rPr sz="450" spc="-15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458B52"/>
                </a:solidFill>
                <a:latin typeface="Microsoft Sans Serif"/>
                <a:cs typeface="Microsoft Sans Serif"/>
              </a:rPr>
              <a:t>de</a:t>
            </a:r>
            <a:r>
              <a:rPr sz="450" spc="-1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la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colectividad</a:t>
            </a:r>
            <a:endParaRPr sz="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75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  <a:tabLst>
                <a:tab pos="770255" algn="l"/>
              </a:tabLst>
            </a:pP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Tecnologias,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economia	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Cultura</a:t>
            </a:r>
            <a:r>
              <a:rPr sz="450" spc="-25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material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130128" y="5518564"/>
            <a:ext cx="56515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In</a:t>
            </a:r>
            <a:r>
              <a:rPr sz="450" spc="-35" dirty="0">
                <a:solidFill>
                  <a:srgbClr val="458B52"/>
                </a:solidFill>
                <a:latin typeface="Microsoft Sans Serif"/>
                <a:cs typeface="Microsoft Sans Serif"/>
              </a:rPr>
              <a:t>s</a:t>
            </a:r>
            <a:r>
              <a:rPr sz="450" spc="30" dirty="0">
                <a:solidFill>
                  <a:srgbClr val="458B52"/>
                </a:solidFill>
                <a:latin typeface="Microsoft Sans Serif"/>
                <a:cs typeface="Microsoft Sans Serif"/>
              </a:rPr>
              <a:t>t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i</a:t>
            </a:r>
            <a:r>
              <a:rPr sz="450" spc="30" dirty="0">
                <a:solidFill>
                  <a:srgbClr val="458B52"/>
                </a:solidFill>
                <a:latin typeface="Microsoft Sans Serif"/>
                <a:cs typeface="Microsoft Sans Serif"/>
              </a:rPr>
              <a:t>t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u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ci</a:t>
            </a:r>
            <a:r>
              <a:rPr sz="450" spc="10" dirty="0">
                <a:solidFill>
                  <a:srgbClr val="458B52"/>
                </a:solidFill>
                <a:latin typeface="Microsoft Sans Serif"/>
                <a:cs typeface="Microsoft Sans Serif"/>
              </a:rPr>
              <a:t>o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ne</a:t>
            </a:r>
            <a:r>
              <a:rPr sz="450" spc="-30" dirty="0">
                <a:solidFill>
                  <a:srgbClr val="458B52"/>
                </a:solidFill>
                <a:latin typeface="Microsoft Sans Serif"/>
                <a:cs typeface="Microsoft Sans Serif"/>
              </a:rPr>
              <a:t>s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-35" dirty="0">
                <a:solidFill>
                  <a:srgbClr val="458B52"/>
                </a:solidFill>
                <a:latin typeface="Microsoft Sans Serif"/>
                <a:cs typeface="Microsoft Sans Serif"/>
              </a:rPr>
              <a:t>s</a:t>
            </a:r>
            <a:r>
              <a:rPr sz="450" spc="10" dirty="0">
                <a:solidFill>
                  <a:srgbClr val="458B52"/>
                </a:solidFill>
                <a:latin typeface="Microsoft Sans Serif"/>
                <a:cs typeface="Microsoft Sans Serif"/>
              </a:rPr>
              <a:t>o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ci</a:t>
            </a:r>
            <a:r>
              <a:rPr sz="450" spc="-10" dirty="0">
                <a:solidFill>
                  <a:srgbClr val="458B52"/>
                </a:solidFill>
                <a:latin typeface="Microsoft Sans Serif"/>
                <a:cs typeface="Microsoft Sans Serif"/>
              </a:rPr>
              <a:t>a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l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e</a:t>
            </a:r>
            <a:r>
              <a:rPr sz="450" spc="-30" dirty="0">
                <a:solidFill>
                  <a:srgbClr val="458B52"/>
                </a:solidFill>
                <a:latin typeface="Microsoft Sans Serif"/>
                <a:cs typeface="Microsoft Sans Serif"/>
              </a:rPr>
              <a:t>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32480" y="5482651"/>
            <a:ext cx="848360" cy="1676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Organización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social,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educacion, </a:t>
            </a:r>
            <a:r>
              <a:rPr sz="450" spc="-10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politica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30235" y="5730159"/>
            <a:ext cx="782955" cy="1676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Posicion</a:t>
            </a:r>
            <a:r>
              <a:rPr sz="450" spc="-2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458B52"/>
                </a:solidFill>
                <a:latin typeface="Microsoft Sans Serif"/>
                <a:cs typeface="Microsoft Sans Serif"/>
              </a:rPr>
              <a:t>del</a:t>
            </a:r>
            <a:r>
              <a:rPr sz="450" spc="-15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458B52"/>
                </a:solidFill>
                <a:latin typeface="Microsoft Sans Serif"/>
                <a:cs typeface="Microsoft Sans Serif"/>
              </a:rPr>
              <a:t>hombre</a:t>
            </a:r>
            <a:r>
              <a:rPr sz="450" spc="-2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8B52"/>
                </a:solidFill>
                <a:latin typeface="Microsoft Sans Serif"/>
                <a:cs typeface="Microsoft Sans Serif"/>
              </a:rPr>
              <a:t>frente</a:t>
            </a:r>
            <a:r>
              <a:rPr sz="450" spc="-2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al </a:t>
            </a:r>
            <a:r>
              <a:rPr sz="450" spc="-10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universo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56009" y="5766118"/>
            <a:ext cx="50990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Creencias,</a:t>
            </a: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filosofia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76010" y="5982138"/>
            <a:ext cx="1024255" cy="2755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6985" algn="r">
              <a:lnSpc>
                <a:spcPct val="100000"/>
              </a:lnSpc>
              <a:spcBef>
                <a:spcPts val="110"/>
              </a:spcBef>
              <a:tabLst>
                <a:tab pos="793115" algn="l"/>
              </a:tabLst>
            </a:pP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Artes,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musica,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literatura	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Estetica</a:t>
            </a:r>
            <a:endParaRPr sz="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</a:pP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Lenguaje</a:t>
            </a:r>
            <a:r>
              <a:rPr sz="450" spc="-15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y</a:t>
            </a:r>
            <a:r>
              <a:rPr sz="450" dirty="0">
                <a:solidFill>
                  <a:srgbClr val="458B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8B52"/>
                </a:solidFill>
                <a:latin typeface="Microsoft Sans Serif"/>
                <a:cs typeface="Microsoft Sans Serif"/>
              </a:rPr>
              <a:t>escritura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613338" y="6414200"/>
            <a:ext cx="28765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Psicologia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272052" y="6342328"/>
            <a:ext cx="1203325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El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conocimiento 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del hombre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en </a:t>
            </a: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su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aspecto 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psicologico </a:t>
            </a:r>
            <a:r>
              <a:rPr sz="450" spc="-20" dirty="0">
                <a:solidFill>
                  <a:srgbClr val="454A4B"/>
                </a:solidFill>
                <a:latin typeface="Microsoft Sans Serif"/>
                <a:cs typeface="Microsoft Sans Serif"/>
              </a:rPr>
              <a:t>es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indispensable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para 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abordar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un </a:t>
            </a:r>
            <a:r>
              <a:rPr sz="450" spc="-10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problema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salud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608846" y="6774009"/>
            <a:ext cx="29654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40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d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u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ci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ó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260822" y="6666201"/>
            <a:ext cx="1217295" cy="31115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5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p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lic</a:t>
            </a: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80" dirty="0">
                <a:solidFill>
                  <a:srgbClr val="454A4B"/>
                </a:solidFill>
                <a:latin typeface="Microsoft Sans Serif"/>
                <a:cs typeface="Microsoft Sans Serif"/>
              </a:rPr>
              <a:t>"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ci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ó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50" spc="80" dirty="0">
                <a:solidFill>
                  <a:srgbClr val="454A4B"/>
                </a:solidFill>
                <a:latin typeface="Microsoft Sans Serif"/>
                <a:cs typeface="Microsoft Sans Serif"/>
              </a:rPr>
              <a:t>"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, </a:t>
            </a: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450" spc="-3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p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c</a:t>
            </a:r>
            <a:r>
              <a:rPr sz="45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o  </a:t>
            </a: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mas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concreto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para cambiar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los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comportamientos </a:t>
            </a:r>
            <a:r>
              <a:rPr sz="4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la 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población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frente </a:t>
            </a: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a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la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558797" y="3083614"/>
            <a:ext cx="1094105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b="1" spc="-15" dirty="0">
                <a:solidFill>
                  <a:srgbClr val="FFFFFF"/>
                </a:solidFill>
                <a:latin typeface="Arial"/>
                <a:cs typeface="Arial"/>
              </a:rPr>
              <a:t>ASPECTOS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15" dirty="0">
                <a:solidFill>
                  <a:srgbClr val="FFFFFF"/>
                </a:solidFill>
                <a:latin typeface="Arial"/>
                <a:cs typeface="Arial"/>
              </a:rPr>
              <a:t>SOCIOCULTURALES</a:t>
            </a:r>
            <a:r>
              <a:rPr sz="45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dirty="0">
                <a:solidFill>
                  <a:srgbClr val="FFFFFF"/>
                </a:solidFill>
                <a:latin typeface="Arial"/>
                <a:cs typeface="Arial"/>
              </a:rPr>
              <a:t>DE</a:t>
            </a:r>
            <a:r>
              <a:rPr sz="450" b="1" spc="1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15" dirty="0">
                <a:solidFill>
                  <a:srgbClr val="FFFFFF"/>
                </a:solidFill>
                <a:latin typeface="Arial"/>
                <a:cs typeface="Arial"/>
              </a:rPr>
              <a:t>LA </a:t>
            </a:r>
            <a:r>
              <a:rPr sz="450" b="1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dirty="0">
                <a:solidFill>
                  <a:srgbClr val="FFFFFF"/>
                </a:solidFill>
                <a:latin typeface="Arial"/>
                <a:cs typeface="Arial"/>
              </a:rPr>
              <a:t>POBLACIÓN</a:t>
            </a:r>
            <a:r>
              <a:rPr sz="450" b="1" spc="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5" dirty="0">
                <a:solidFill>
                  <a:srgbClr val="FFFFFF"/>
                </a:solidFill>
                <a:latin typeface="Arial"/>
                <a:cs typeface="Arial"/>
              </a:rPr>
              <a:t>QUE</a:t>
            </a:r>
            <a:r>
              <a:rPr sz="450" b="1" spc="3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5" dirty="0">
                <a:solidFill>
                  <a:srgbClr val="FFFFFF"/>
                </a:solidFill>
                <a:latin typeface="Arial"/>
                <a:cs typeface="Arial"/>
              </a:rPr>
              <a:t>DEBEN </a:t>
            </a:r>
            <a:r>
              <a:rPr sz="450" b="1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5" dirty="0">
                <a:solidFill>
                  <a:srgbClr val="FFFFFF"/>
                </a:solidFill>
                <a:latin typeface="Arial"/>
                <a:cs typeface="Arial"/>
              </a:rPr>
              <a:t>CONOCERSE</a:t>
            </a:r>
            <a:endParaRPr sz="450">
              <a:latin typeface="Arial"/>
              <a:cs typeface="Aria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855163" y="2327275"/>
            <a:ext cx="108775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Creencias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relativas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salud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enfermedad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855163" y="2507359"/>
            <a:ext cx="58039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-6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u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450" spc="-35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-30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om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ic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-30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855163" y="2687465"/>
            <a:ext cx="86233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Organización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social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de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la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familia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855163" y="2867572"/>
            <a:ext cx="85090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Nivel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educacional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y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alfabetismo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855163" y="3047678"/>
            <a:ext cx="102933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Organización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politica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 de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la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comunidad</a:t>
            </a:r>
            <a:endParaRPr sz="450">
              <a:latin typeface="Microsoft Sans Serif"/>
              <a:cs typeface="Microsoft Sans Serif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617192" y="4377307"/>
            <a:ext cx="943610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b="1" dirty="0">
                <a:solidFill>
                  <a:srgbClr val="FFFFFF"/>
                </a:solidFill>
                <a:latin typeface="Arial"/>
                <a:cs typeface="Arial"/>
              </a:rPr>
              <a:t>IMPORTANCIA</a:t>
            </a:r>
            <a:r>
              <a:rPr sz="45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dirty="0">
                <a:solidFill>
                  <a:srgbClr val="FFFFFF"/>
                </a:solidFill>
                <a:latin typeface="Arial"/>
                <a:cs typeface="Arial"/>
              </a:rPr>
              <a:t>DE </a:t>
            </a:r>
            <a:r>
              <a:rPr sz="450" b="1" spc="-15" dirty="0">
                <a:solidFill>
                  <a:srgbClr val="FFFFFF"/>
                </a:solidFill>
                <a:latin typeface="Arial"/>
                <a:cs typeface="Arial"/>
              </a:rPr>
              <a:t>SU</a:t>
            </a:r>
            <a:r>
              <a:rPr sz="450" b="1" spc="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5" dirty="0">
                <a:solidFill>
                  <a:srgbClr val="FFFFFF"/>
                </a:solidFill>
                <a:latin typeface="Arial"/>
                <a:cs typeface="Arial"/>
              </a:rPr>
              <a:t>RELACIÓN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4567917" y="3399993"/>
            <a:ext cx="2150745" cy="1055370"/>
            <a:chOff x="4567917" y="3399993"/>
            <a:chExt cx="2150745" cy="1055370"/>
          </a:xfrm>
        </p:grpSpPr>
        <p:pic>
          <p:nvPicPr>
            <p:cNvPr id="51" name="object 5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67917" y="4410221"/>
              <a:ext cx="44919" cy="44919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5702571" y="3402533"/>
              <a:ext cx="1004569" cy="290195"/>
            </a:xfrm>
            <a:custGeom>
              <a:avLst/>
              <a:gdLst/>
              <a:ahLst/>
              <a:cxnLst/>
              <a:rect l="l" t="t" r="r" b="b"/>
              <a:pathLst>
                <a:path w="1004570" h="290195">
                  <a:moveTo>
                    <a:pt x="970451" y="289733"/>
                  </a:moveTo>
                  <a:lnTo>
                    <a:pt x="33508" y="289733"/>
                  </a:lnTo>
                  <a:lnTo>
                    <a:pt x="28580" y="288753"/>
                  </a:lnTo>
                  <a:lnTo>
                    <a:pt x="980" y="261152"/>
                  </a:lnTo>
                  <a:lnTo>
                    <a:pt x="0" y="256225"/>
                  </a:lnTo>
                  <a:lnTo>
                    <a:pt x="0" y="251102"/>
                  </a:lnTo>
                  <a:lnTo>
                    <a:pt x="0" y="33508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970451" y="0"/>
                  </a:lnTo>
                  <a:lnTo>
                    <a:pt x="1002979" y="28580"/>
                  </a:lnTo>
                  <a:lnTo>
                    <a:pt x="1003959" y="33508"/>
                  </a:lnTo>
                  <a:lnTo>
                    <a:pt x="1003959" y="256225"/>
                  </a:lnTo>
                  <a:lnTo>
                    <a:pt x="975379" y="288753"/>
                  </a:lnTo>
                  <a:lnTo>
                    <a:pt x="970451" y="289733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702571" y="3402533"/>
              <a:ext cx="1004569" cy="290195"/>
            </a:xfrm>
            <a:custGeom>
              <a:avLst/>
              <a:gdLst/>
              <a:ahLst/>
              <a:cxnLst/>
              <a:rect l="l" t="t" r="r" b="b"/>
              <a:pathLst>
                <a:path w="1004570" h="290195">
                  <a:moveTo>
                    <a:pt x="0" y="251102"/>
                  </a:moveTo>
                  <a:lnTo>
                    <a:pt x="0" y="38631"/>
                  </a:lnTo>
                  <a:lnTo>
                    <a:pt x="0" y="33508"/>
                  </a:lnTo>
                  <a:lnTo>
                    <a:pt x="980" y="28580"/>
                  </a:lnTo>
                  <a:lnTo>
                    <a:pt x="2940" y="23847"/>
                  </a:lnTo>
                  <a:lnTo>
                    <a:pt x="4901" y="19114"/>
                  </a:lnTo>
                  <a:lnTo>
                    <a:pt x="7692" y="14937"/>
                  </a:lnTo>
                  <a:lnTo>
                    <a:pt x="11314" y="11314"/>
                  </a:lnTo>
                  <a:lnTo>
                    <a:pt x="14937" y="7692"/>
                  </a:lnTo>
                  <a:lnTo>
                    <a:pt x="19114" y="4901"/>
                  </a:lnTo>
                  <a:lnTo>
                    <a:pt x="23847" y="2940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38631" y="0"/>
                  </a:lnTo>
                  <a:lnTo>
                    <a:pt x="965328" y="0"/>
                  </a:lnTo>
                  <a:lnTo>
                    <a:pt x="970451" y="0"/>
                  </a:lnTo>
                  <a:lnTo>
                    <a:pt x="975379" y="980"/>
                  </a:lnTo>
                  <a:lnTo>
                    <a:pt x="980111" y="2940"/>
                  </a:lnTo>
                  <a:lnTo>
                    <a:pt x="984844" y="4901"/>
                  </a:lnTo>
                  <a:lnTo>
                    <a:pt x="989022" y="7692"/>
                  </a:lnTo>
                  <a:lnTo>
                    <a:pt x="1003959" y="38631"/>
                  </a:lnTo>
                  <a:lnTo>
                    <a:pt x="1003959" y="251102"/>
                  </a:lnTo>
                  <a:lnTo>
                    <a:pt x="984844" y="284832"/>
                  </a:lnTo>
                  <a:lnTo>
                    <a:pt x="965328" y="289733"/>
                  </a:lnTo>
                  <a:lnTo>
                    <a:pt x="38631" y="289733"/>
                  </a:lnTo>
                  <a:lnTo>
                    <a:pt x="4901" y="270618"/>
                  </a:lnTo>
                  <a:lnTo>
                    <a:pt x="2940" y="265885"/>
                  </a:lnTo>
                  <a:lnTo>
                    <a:pt x="980" y="261152"/>
                  </a:lnTo>
                  <a:lnTo>
                    <a:pt x="0" y="256225"/>
                  </a:lnTo>
                  <a:lnTo>
                    <a:pt x="0" y="251102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702571" y="3726383"/>
              <a:ext cx="887730" cy="290195"/>
            </a:xfrm>
            <a:custGeom>
              <a:avLst/>
              <a:gdLst/>
              <a:ahLst/>
              <a:cxnLst/>
              <a:rect l="l" t="t" r="r" b="b"/>
              <a:pathLst>
                <a:path w="887729" h="290195">
                  <a:moveTo>
                    <a:pt x="853659" y="289733"/>
                  </a:moveTo>
                  <a:lnTo>
                    <a:pt x="33508" y="289733"/>
                  </a:lnTo>
                  <a:lnTo>
                    <a:pt x="28580" y="288753"/>
                  </a:lnTo>
                  <a:lnTo>
                    <a:pt x="980" y="261152"/>
                  </a:lnTo>
                  <a:lnTo>
                    <a:pt x="0" y="256225"/>
                  </a:lnTo>
                  <a:lnTo>
                    <a:pt x="0" y="251102"/>
                  </a:lnTo>
                  <a:lnTo>
                    <a:pt x="0" y="33508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853659" y="0"/>
                  </a:lnTo>
                  <a:lnTo>
                    <a:pt x="886187" y="28580"/>
                  </a:lnTo>
                  <a:lnTo>
                    <a:pt x="887167" y="33508"/>
                  </a:lnTo>
                  <a:lnTo>
                    <a:pt x="887167" y="256225"/>
                  </a:lnTo>
                  <a:lnTo>
                    <a:pt x="858587" y="288753"/>
                  </a:lnTo>
                  <a:lnTo>
                    <a:pt x="853659" y="289733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702571" y="3726383"/>
              <a:ext cx="887730" cy="290195"/>
            </a:xfrm>
            <a:custGeom>
              <a:avLst/>
              <a:gdLst/>
              <a:ahLst/>
              <a:cxnLst/>
              <a:rect l="l" t="t" r="r" b="b"/>
              <a:pathLst>
                <a:path w="887729" h="290195">
                  <a:moveTo>
                    <a:pt x="0" y="251102"/>
                  </a:moveTo>
                  <a:lnTo>
                    <a:pt x="0" y="38631"/>
                  </a:lnTo>
                  <a:lnTo>
                    <a:pt x="0" y="33508"/>
                  </a:lnTo>
                  <a:lnTo>
                    <a:pt x="980" y="28580"/>
                  </a:lnTo>
                  <a:lnTo>
                    <a:pt x="2940" y="23847"/>
                  </a:lnTo>
                  <a:lnTo>
                    <a:pt x="4901" y="19114"/>
                  </a:lnTo>
                  <a:lnTo>
                    <a:pt x="7692" y="14937"/>
                  </a:lnTo>
                  <a:lnTo>
                    <a:pt x="11314" y="11314"/>
                  </a:lnTo>
                  <a:lnTo>
                    <a:pt x="14937" y="7692"/>
                  </a:lnTo>
                  <a:lnTo>
                    <a:pt x="19114" y="4901"/>
                  </a:lnTo>
                  <a:lnTo>
                    <a:pt x="23847" y="2940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38631" y="0"/>
                  </a:lnTo>
                  <a:lnTo>
                    <a:pt x="848536" y="0"/>
                  </a:lnTo>
                  <a:lnTo>
                    <a:pt x="853659" y="0"/>
                  </a:lnTo>
                  <a:lnTo>
                    <a:pt x="858587" y="980"/>
                  </a:lnTo>
                  <a:lnTo>
                    <a:pt x="884227" y="23847"/>
                  </a:lnTo>
                  <a:lnTo>
                    <a:pt x="886187" y="28580"/>
                  </a:lnTo>
                  <a:lnTo>
                    <a:pt x="887167" y="33508"/>
                  </a:lnTo>
                  <a:lnTo>
                    <a:pt x="887167" y="38631"/>
                  </a:lnTo>
                  <a:lnTo>
                    <a:pt x="887167" y="251102"/>
                  </a:lnTo>
                  <a:lnTo>
                    <a:pt x="887167" y="256225"/>
                  </a:lnTo>
                  <a:lnTo>
                    <a:pt x="886187" y="261152"/>
                  </a:lnTo>
                  <a:lnTo>
                    <a:pt x="884227" y="265885"/>
                  </a:lnTo>
                  <a:lnTo>
                    <a:pt x="882266" y="270618"/>
                  </a:lnTo>
                  <a:lnTo>
                    <a:pt x="848536" y="289733"/>
                  </a:lnTo>
                  <a:lnTo>
                    <a:pt x="38631" y="289733"/>
                  </a:lnTo>
                  <a:lnTo>
                    <a:pt x="4901" y="270618"/>
                  </a:lnTo>
                  <a:lnTo>
                    <a:pt x="2940" y="265885"/>
                  </a:lnTo>
                  <a:lnTo>
                    <a:pt x="980" y="261152"/>
                  </a:lnTo>
                  <a:lnTo>
                    <a:pt x="0" y="256225"/>
                  </a:lnTo>
                  <a:lnTo>
                    <a:pt x="0" y="251102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5702571" y="4050233"/>
              <a:ext cx="1013460" cy="146050"/>
            </a:xfrm>
            <a:custGeom>
              <a:avLst/>
              <a:gdLst/>
              <a:ahLst/>
              <a:cxnLst/>
              <a:rect l="l" t="t" r="r" b="b"/>
              <a:pathLst>
                <a:path w="1013459" h="146050">
                  <a:moveTo>
                    <a:pt x="979435" y="145989"/>
                  </a:moveTo>
                  <a:lnTo>
                    <a:pt x="33508" y="145989"/>
                  </a:lnTo>
                  <a:lnTo>
                    <a:pt x="28580" y="145009"/>
                  </a:lnTo>
                  <a:lnTo>
                    <a:pt x="980" y="117409"/>
                  </a:lnTo>
                  <a:lnTo>
                    <a:pt x="0" y="112481"/>
                  </a:lnTo>
                  <a:lnTo>
                    <a:pt x="0" y="107358"/>
                  </a:lnTo>
                  <a:lnTo>
                    <a:pt x="0" y="33508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979435" y="0"/>
                  </a:lnTo>
                  <a:lnTo>
                    <a:pt x="1011963" y="28580"/>
                  </a:lnTo>
                  <a:lnTo>
                    <a:pt x="1012943" y="33508"/>
                  </a:lnTo>
                  <a:lnTo>
                    <a:pt x="1012943" y="112481"/>
                  </a:lnTo>
                  <a:lnTo>
                    <a:pt x="984363" y="145009"/>
                  </a:lnTo>
                  <a:lnTo>
                    <a:pt x="979435" y="145989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5702571" y="4050233"/>
              <a:ext cx="1013460" cy="146050"/>
            </a:xfrm>
            <a:custGeom>
              <a:avLst/>
              <a:gdLst/>
              <a:ahLst/>
              <a:cxnLst/>
              <a:rect l="l" t="t" r="r" b="b"/>
              <a:pathLst>
                <a:path w="1013459" h="146050">
                  <a:moveTo>
                    <a:pt x="0" y="107358"/>
                  </a:moveTo>
                  <a:lnTo>
                    <a:pt x="0" y="38631"/>
                  </a:lnTo>
                  <a:lnTo>
                    <a:pt x="0" y="33508"/>
                  </a:lnTo>
                  <a:lnTo>
                    <a:pt x="980" y="28580"/>
                  </a:lnTo>
                  <a:lnTo>
                    <a:pt x="2940" y="23847"/>
                  </a:lnTo>
                  <a:lnTo>
                    <a:pt x="4901" y="19114"/>
                  </a:lnTo>
                  <a:lnTo>
                    <a:pt x="7692" y="14937"/>
                  </a:lnTo>
                  <a:lnTo>
                    <a:pt x="11314" y="11314"/>
                  </a:lnTo>
                  <a:lnTo>
                    <a:pt x="14937" y="7692"/>
                  </a:lnTo>
                  <a:lnTo>
                    <a:pt x="19114" y="4901"/>
                  </a:lnTo>
                  <a:lnTo>
                    <a:pt x="23847" y="2940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38631" y="0"/>
                  </a:lnTo>
                  <a:lnTo>
                    <a:pt x="974312" y="0"/>
                  </a:lnTo>
                  <a:lnTo>
                    <a:pt x="979435" y="0"/>
                  </a:lnTo>
                  <a:lnTo>
                    <a:pt x="984363" y="980"/>
                  </a:lnTo>
                  <a:lnTo>
                    <a:pt x="989095" y="2940"/>
                  </a:lnTo>
                  <a:lnTo>
                    <a:pt x="993828" y="4901"/>
                  </a:lnTo>
                  <a:lnTo>
                    <a:pt x="998006" y="7692"/>
                  </a:lnTo>
                  <a:lnTo>
                    <a:pt x="1012943" y="38631"/>
                  </a:lnTo>
                  <a:lnTo>
                    <a:pt x="1012943" y="107358"/>
                  </a:lnTo>
                  <a:lnTo>
                    <a:pt x="993828" y="141088"/>
                  </a:lnTo>
                  <a:lnTo>
                    <a:pt x="989095" y="143049"/>
                  </a:lnTo>
                  <a:lnTo>
                    <a:pt x="984363" y="145009"/>
                  </a:lnTo>
                  <a:lnTo>
                    <a:pt x="979435" y="145989"/>
                  </a:lnTo>
                  <a:lnTo>
                    <a:pt x="974312" y="145989"/>
                  </a:lnTo>
                  <a:lnTo>
                    <a:pt x="38631" y="145989"/>
                  </a:lnTo>
                  <a:lnTo>
                    <a:pt x="33508" y="145989"/>
                  </a:lnTo>
                  <a:lnTo>
                    <a:pt x="28580" y="145009"/>
                  </a:lnTo>
                  <a:lnTo>
                    <a:pt x="23847" y="143049"/>
                  </a:lnTo>
                  <a:lnTo>
                    <a:pt x="19114" y="141088"/>
                  </a:lnTo>
                  <a:lnTo>
                    <a:pt x="0" y="112481"/>
                  </a:lnTo>
                  <a:lnTo>
                    <a:pt x="0" y="107358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8" name="object 58"/>
          <p:cNvSpPr txBox="1"/>
          <p:nvPr/>
        </p:nvSpPr>
        <p:spPr>
          <a:xfrm>
            <a:off x="5701741" y="3227784"/>
            <a:ext cx="1141095" cy="9391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65735" marR="237490">
              <a:lnSpc>
                <a:spcPct val="104800"/>
              </a:lnSpc>
              <a:spcBef>
                <a:spcPts val="80"/>
              </a:spcBef>
            </a:pP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Creencias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religiosas, 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mitos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y </a:t>
            </a:r>
            <a:r>
              <a:rPr sz="450" spc="-10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leyendas, supersticiones</a:t>
            </a:r>
            <a:endParaRPr sz="450">
              <a:latin typeface="Microsoft Sans Serif"/>
              <a:cs typeface="Microsoft Sans Serif"/>
            </a:endParaRPr>
          </a:p>
          <a:p>
            <a:pPr marL="38100" marR="30480">
              <a:lnSpc>
                <a:spcPts val="440"/>
              </a:lnSpc>
              <a:spcBef>
                <a:spcPts val="535"/>
              </a:spcBef>
            </a:pP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Papel 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los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factores 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sociales 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con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la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675" spc="44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d</a:t>
            </a:r>
            <a:r>
              <a:rPr sz="67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675" spc="-52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675" spc="44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675" spc="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67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675" spc="-382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b</a:t>
            </a:r>
            <a:r>
              <a:rPr sz="450" spc="-55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450" spc="-70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675" spc="-270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u</a:t>
            </a:r>
            <a:r>
              <a:rPr sz="450" spc="-50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675" spc="-31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450" spc="-200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67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675" spc="-24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ó</a:t>
            </a:r>
            <a:r>
              <a:rPr sz="450" spc="-200" dirty="0">
                <a:solidFill>
                  <a:srgbClr val="666252"/>
                </a:solidFill>
                <a:latin typeface="Microsoft Sans Serif"/>
                <a:cs typeface="Microsoft Sans Serif"/>
              </a:rPr>
              <a:t>m</a:t>
            </a:r>
            <a:r>
              <a:rPr sz="675" spc="-60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r>
              <a:rPr sz="450" spc="-9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675" spc="-22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y</a:t>
            </a:r>
            <a:r>
              <a:rPr sz="450" spc="-110" dirty="0">
                <a:solidFill>
                  <a:srgbClr val="666252"/>
                </a:solidFill>
                <a:latin typeface="Microsoft Sans Serif"/>
                <a:cs typeface="Microsoft Sans Serif"/>
              </a:rPr>
              <a:t>d</a:t>
            </a:r>
            <a:r>
              <a:rPr sz="675" spc="-16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spc="-14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67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v</a:t>
            </a:r>
            <a:r>
              <a:rPr sz="675" spc="-330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v</a:t>
            </a:r>
            <a:r>
              <a:rPr sz="675" spc="-16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l</a:t>
            </a:r>
            <a:r>
              <a:rPr sz="450" spc="-150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675" spc="-16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u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l</a:t>
            </a:r>
            <a:r>
              <a:rPr sz="675" spc="-34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-25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675" spc="-104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450" spc="-8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675" spc="-24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ó</a:t>
            </a:r>
            <a:r>
              <a:rPr sz="450" spc="-7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675" spc="-270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r>
              <a:rPr sz="450" spc="-30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675" spc="44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d</a:t>
            </a:r>
            <a:r>
              <a:rPr sz="675" spc="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675" spc="1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l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om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un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d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d</a:t>
            </a:r>
            <a:endParaRPr sz="450">
              <a:latin typeface="Microsoft Sans Serif"/>
              <a:cs typeface="Microsoft Sans Serif"/>
            </a:endParaRPr>
          </a:p>
          <a:p>
            <a:pPr marL="38100">
              <a:lnSpc>
                <a:spcPct val="100000"/>
              </a:lnSpc>
              <a:spcBef>
                <a:spcPts val="155"/>
              </a:spcBef>
            </a:pP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enfermedades</a:t>
            </a:r>
            <a:endParaRPr sz="450">
              <a:latin typeface="Microsoft Sans Serif"/>
              <a:cs typeface="Microsoft Sans Serif"/>
            </a:endParaRPr>
          </a:p>
          <a:p>
            <a:pPr marL="38100" marR="291465" indent="127635">
              <a:lnSpc>
                <a:spcPct val="104800"/>
              </a:lnSpc>
              <a:spcBef>
                <a:spcPts val="165"/>
              </a:spcBef>
            </a:pP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Habitos,</a:t>
            </a:r>
            <a:r>
              <a:rPr sz="450" spc="-3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costumbres,</a:t>
            </a:r>
            <a:r>
              <a:rPr sz="450" spc="-2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vida </a:t>
            </a:r>
            <a:r>
              <a:rPr sz="450" spc="-10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675" spc="-9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675" spc="-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67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l</a:t>
            </a:r>
            <a:r>
              <a:rPr sz="675" spc="-1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675" spc="-13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-165" dirty="0">
                <a:solidFill>
                  <a:srgbClr val="666252"/>
                </a:solidFill>
                <a:latin typeface="Microsoft Sans Serif"/>
                <a:cs typeface="Microsoft Sans Serif"/>
              </a:rPr>
              <a:t>d</a:t>
            </a:r>
            <a:r>
              <a:rPr sz="67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675" spc="-24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ó</a:t>
            </a:r>
            <a:r>
              <a:rPr sz="450" spc="-8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675" spc="-24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r>
              <a:rPr sz="450" spc="-95" dirty="0">
                <a:solidFill>
                  <a:srgbClr val="666252"/>
                </a:solidFill>
                <a:latin typeface="Microsoft Sans Serif"/>
                <a:cs typeface="Microsoft Sans Serif"/>
              </a:rPr>
              <a:t>m</a:t>
            </a:r>
            <a:r>
              <a:rPr sz="675" spc="-21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spc="-110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675" spc="-21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r>
              <a:rPr sz="450" spc="-85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675" spc="-112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450" spc="-25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675" spc="-150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675" spc="-382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-114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675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l</a:t>
            </a:r>
            <a:r>
              <a:rPr sz="675" spc="-382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, </a:t>
            </a:r>
            <a:r>
              <a:rPr sz="450" spc="-110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675" spc="-127" baseline="-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b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j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,</a:t>
            </a:r>
            <a:endParaRPr sz="450">
              <a:latin typeface="Microsoft Sans Serif"/>
              <a:cs typeface="Microsoft Sans Serif"/>
            </a:endParaRPr>
          </a:p>
          <a:p>
            <a:pPr marL="38100" marR="282575">
              <a:lnSpc>
                <a:spcPct val="104800"/>
              </a:lnSpc>
              <a:spcBef>
                <a:spcPts val="120"/>
              </a:spcBef>
            </a:pP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om</a:t>
            </a:r>
            <a:r>
              <a:rPr sz="450" spc="-130" dirty="0">
                <a:solidFill>
                  <a:srgbClr val="666252"/>
                </a:solidFill>
                <a:latin typeface="Microsoft Sans Serif"/>
                <a:cs typeface="Microsoft Sans Serif"/>
              </a:rPr>
              <a:t>p</a:t>
            </a:r>
            <a:r>
              <a:rPr sz="675" spc="-104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c</a:t>
            </a:r>
            <a:r>
              <a:rPr sz="450" spc="-185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675" spc="-89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-8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675" spc="-434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m</a:t>
            </a:r>
            <a:r>
              <a:rPr sz="45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450" spc="-114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675" spc="-217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p</a:t>
            </a:r>
            <a:r>
              <a:rPr sz="450" spc="-200" dirty="0">
                <a:solidFill>
                  <a:srgbClr val="666252"/>
                </a:solidFill>
                <a:latin typeface="Microsoft Sans Serif"/>
                <a:cs typeface="Microsoft Sans Serif"/>
              </a:rPr>
              <a:t>m</a:t>
            </a:r>
            <a:r>
              <a:rPr sz="675" spc="-67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-55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675" spc="-150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r</a:t>
            </a:r>
            <a:r>
              <a:rPr sz="450" spc="-14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675" spc="15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450" spc="-23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r>
              <a:rPr sz="675" spc="-37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spc="-110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675" spc="-359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m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675" spc="-135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i</a:t>
            </a:r>
            <a:r>
              <a:rPr sz="450" spc="-140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675" spc="-37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e</a:t>
            </a:r>
            <a:r>
              <a:rPr sz="450" spc="-235" dirty="0">
                <a:solidFill>
                  <a:srgbClr val="666252"/>
                </a:solidFill>
                <a:latin typeface="Microsoft Sans Serif"/>
                <a:cs typeface="Microsoft Sans Serif"/>
              </a:rPr>
              <a:t>h</a:t>
            </a:r>
            <a:r>
              <a:rPr sz="675" spc="-37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r>
              <a:rPr sz="450" spc="-235" dirty="0">
                <a:solidFill>
                  <a:srgbClr val="666252"/>
                </a:solidFill>
                <a:latin typeface="Microsoft Sans Serif"/>
                <a:cs typeface="Microsoft Sans Serif"/>
              </a:rPr>
              <a:t>u</a:t>
            </a:r>
            <a:r>
              <a:rPr sz="675" spc="44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t</a:t>
            </a:r>
            <a:r>
              <a:rPr sz="675" spc="-277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-185" dirty="0">
                <a:solidFill>
                  <a:srgbClr val="666252"/>
                </a:solidFill>
                <a:latin typeface="Microsoft Sans Serif"/>
                <a:cs typeface="Microsoft Sans Serif"/>
              </a:rPr>
              <a:t>m</a:t>
            </a:r>
            <a:r>
              <a:rPr sz="675" spc="-52" baseline="12345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n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o</a:t>
            </a:r>
            <a:r>
              <a:rPr sz="450" spc="-30" dirty="0">
                <a:solidFill>
                  <a:srgbClr val="666252"/>
                </a:solidFill>
                <a:latin typeface="Microsoft Sans Serif"/>
                <a:cs typeface="Microsoft Sans Serif"/>
              </a:rPr>
              <a:t>s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y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l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a 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  <a:p>
            <a:pPr marL="38100" marR="156845" indent="127635">
              <a:lnSpc>
                <a:spcPct val="127600"/>
              </a:lnSpc>
              <a:spcBef>
                <a:spcPts val="40"/>
              </a:spcBef>
            </a:pP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Nivel 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de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educación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sanitaria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Relación sistema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de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salud-economía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5700031" y="4227799"/>
            <a:ext cx="838835" cy="295275"/>
            <a:chOff x="5700031" y="4227799"/>
            <a:chExt cx="838835" cy="295275"/>
          </a:xfrm>
        </p:grpSpPr>
        <p:sp>
          <p:nvSpPr>
            <p:cNvPr id="60" name="object 60"/>
            <p:cNvSpPr/>
            <p:nvPr/>
          </p:nvSpPr>
          <p:spPr>
            <a:xfrm>
              <a:off x="5702571" y="4230339"/>
              <a:ext cx="833755" cy="290195"/>
            </a:xfrm>
            <a:custGeom>
              <a:avLst/>
              <a:gdLst/>
              <a:ahLst/>
              <a:cxnLst/>
              <a:rect l="l" t="t" r="r" b="b"/>
              <a:pathLst>
                <a:path w="833754" h="290195">
                  <a:moveTo>
                    <a:pt x="799755" y="289733"/>
                  </a:moveTo>
                  <a:lnTo>
                    <a:pt x="33508" y="289733"/>
                  </a:lnTo>
                  <a:lnTo>
                    <a:pt x="28580" y="288753"/>
                  </a:lnTo>
                  <a:lnTo>
                    <a:pt x="980" y="261152"/>
                  </a:lnTo>
                  <a:lnTo>
                    <a:pt x="0" y="256225"/>
                  </a:lnTo>
                  <a:lnTo>
                    <a:pt x="0" y="251102"/>
                  </a:lnTo>
                  <a:lnTo>
                    <a:pt x="0" y="33508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799755" y="0"/>
                  </a:lnTo>
                  <a:lnTo>
                    <a:pt x="832283" y="28580"/>
                  </a:lnTo>
                  <a:lnTo>
                    <a:pt x="833264" y="33508"/>
                  </a:lnTo>
                  <a:lnTo>
                    <a:pt x="833264" y="256225"/>
                  </a:lnTo>
                  <a:lnTo>
                    <a:pt x="804683" y="288753"/>
                  </a:lnTo>
                  <a:lnTo>
                    <a:pt x="799755" y="289733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702571" y="4230339"/>
              <a:ext cx="833755" cy="290195"/>
            </a:xfrm>
            <a:custGeom>
              <a:avLst/>
              <a:gdLst/>
              <a:ahLst/>
              <a:cxnLst/>
              <a:rect l="l" t="t" r="r" b="b"/>
              <a:pathLst>
                <a:path w="833754" h="290195">
                  <a:moveTo>
                    <a:pt x="0" y="251102"/>
                  </a:moveTo>
                  <a:lnTo>
                    <a:pt x="0" y="38631"/>
                  </a:lnTo>
                  <a:lnTo>
                    <a:pt x="0" y="33508"/>
                  </a:lnTo>
                  <a:lnTo>
                    <a:pt x="980" y="28580"/>
                  </a:lnTo>
                  <a:lnTo>
                    <a:pt x="2940" y="23847"/>
                  </a:lnTo>
                  <a:lnTo>
                    <a:pt x="4901" y="19114"/>
                  </a:lnTo>
                  <a:lnTo>
                    <a:pt x="7692" y="14937"/>
                  </a:lnTo>
                  <a:lnTo>
                    <a:pt x="11314" y="11314"/>
                  </a:lnTo>
                  <a:lnTo>
                    <a:pt x="14937" y="7692"/>
                  </a:lnTo>
                  <a:lnTo>
                    <a:pt x="19114" y="4901"/>
                  </a:lnTo>
                  <a:lnTo>
                    <a:pt x="23847" y="2940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38631" y="0"/>
                  </a:lnTo>
                  <a:lnTo>
                    <a:pt x="794632" y="0"/>
                  </a:lnTo>
                  <a:lnTo>
                    <a:pt x="799755" y="0"/>
                  </a:lnTo>
                  <a:lnTo>
                    <a:pt x="804683" y="980"/>
                  </a:lnTo>
                  <a:lnTo>
                    <a:pt x="832283" y="28580"/>
                  </a:lnTo>
                  <a:lnTo>
                    <a:pt x="833264" y="38631"/>
                  </a:lnTo>
                  <a:lnTo>
                    <a:pt x="833264" y="251102"/>
                  </a:lnTo>
                  <a:lnTo>
                    <a:pt x="814149" y="284832"/>
                  </a:lnTo>
                  <a:lnTo>
                    <a:pt x="794632" y="289733"/>
                  </a:lnTo>
                  <a:lnTo>
                    <a:pt x="38631" y="289733"/>
                  </a:lnTo>
                  <a:lnTo>
                    <a:pt x="4901" y="270618"/>
                  </a:lnTo>
                  <a:lnTo>
                    <a:pt x="2940" y="265885"/>
                  </a:lnTo>
                  <a:lnTo>
                    <a:pt x="980" y="261152"/>
                  </a:lnTo>
                  <a:lnTo>
                    <a:pt x="0" y="256225"/>
                  </a:lnTo>
                  <a:lnTo>
                    <a:pt x="0" y="251102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5727141" y="4251329"/>
            <a:ext cx="786130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Desarrollo 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técnico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y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administrativo 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del 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sistema 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de </a:t>
            </a:r>
            <a:r>
              <a:rPr sz="450" spc="-10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6650514" y="4263757"/>
            <a:ext cx="834390" cy="223520"/>
            <a:chOff x="6650514" y="4263757"/>
            <a:chExt cx="834390" cy="223520"/>
          </a:xfrm>
        </p:grpSpPr>
        <p:sp>
          <p:nvSpPr>
            <p:cNvPr id="64" name="object 64"/>
            <p:cNvSpPr/>
            <p:nvPr/>
          </p:nvSpPr>
          <p:spPr>
            <a:xfrm>
              <a:off x="6653054" y="4266297"/>
              <a:ext cx="829310" cy="218440"/>
            </a:xfrm>
            <a:custGeom>
              <a:avLst/>
              <a:gdLst/>
              <a:ahLst/>
              <a:cxnLst/>
              <a:rect l="l" t="t" r="r" b="b"/>
              <a:pathLst>
                <a:path w="829309" h="218439">
                  <a:moveTo>
                    <a:pt x="732659" y="217861"/>
                  </a:moveTo>
                  <a:lnTo>
                    <a:pt x="96112" y="217861"/>
                  </a:lnTo>
                  <a:lnTo>
                    <a:pt x="89422" y="217202"/>
                  </a:lnTo>
                  <a:lnTo>
                    <a:pt x="51332" y="204277"/>
                  </a:lnTo>
                  <a:lnTo>
                    <a:pt x="21088" y="177760"/>
                  </a:lnTo>
                  <a:lnTo>
                    <a:pt x="3294" y="141687"/>
                  </a:lnTo>
                  <a:lnTo>
                    <a:pt x="0" y="121749"/>
                  </a:lnTo>
                  <a:lnTo>
                    <a:pt x="0" y="114994"/>
                  </a:lnTo>
                  <a:lnTo>
                    <a:pt x="0" y="96112"/>
                  </a:lnTo>
                  <a:lnTo>
                    <a:pt x="10415" y="57261"/>
                  </a:lnTo>
                  <a:lnTo>
                    <a:pt x="34904" y="25352"/>
                  </a:lnTo>
                  <a:lnTo>
                    <a:pt x="69741" y="5245"/>
                  </a:lnTo>
                  <a:lnTo>
                    <a:pt x="96112" y="0"/>
                  </a:lnTo>
                  <a:lnTo>
                    <a:pt x="732659" y="0"/>
                  </a:lnTo>
                  <a:lnTo>
                    <a:pt x="771510" y="10415"/>
                  </a:lnTo>
                  <a:lnTo>
                    <a:pt x="803419" y="34904"/>
                  </a:lnTo>
                  <a:lnTo>
                    <a:pt x="823526" y="69741"/>
                  </a:lnTo>
                  <a:lnTo>
                    <a:pt x="828772" y="96112"/>
                  </a:lnTo>
                  <a:lnTo>
                    <a:pt x="828772" y="121749"/>
                  </a:lnTo>
                  <a:lnTo>
                    <a:pt x="818356" y="160600"/>
                  </a:lnTo>
                  <a:lnTo>
                    <a:pt x="793867" y="192508"/>
                  </a:lnTo>
                  <a:lnTo>
                    <a:pt x="759030" y="212615"/>
                  </a:lnTo>
                  <a:lnTo>
                    <a:pt x="739349" y="217202"/>
                  </a:lnTo>
                  <a:lnTo>
                    <a:pt x="732659" y="21786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6653054" y="4266297"/>
              <a:ext cx="829310" cy="218440"/>
            </a:xfrm>
            <a:custGeom>
              <a:avLst/>
              <a:gdLst/>
              <a:ahLst/>
              <a:cxnLst/>
              <a:rect l="l" t="t" r="r" b="b"/>
              <a:pathLst>
                <a:path w="829309" h="218439">
                  <a:moveTo>
                    <a:pt x="0" y="114994"/>
                  </a:moveTo>
                  <a:lnTo>
                    <a:pt x="0" y="102866"/>
                  </a:lnTo>
                  <a:lnTo>
                    <a:pt x="0" y="96112"/>
                  </a:lnTo>
                  <a:lnTo>
                    <a:pt x="658" y="89422"/>
                  </a:lnTo>
                  <a:lnTo>
                    <a:pt x="1976" y="82798"/>
                  </a:lnTo>
                  <a:lnTo>
                    <a:pt x="3294" y="76173"/>
                  </a:lnTo>
                  <a:lnTo>
                    <a:pt x="5245" y="69741"/>
                  </a:lnTo>
                  <a:lnTo>
                    <a:pt x="25352" y="34904"/>
                  </a:lnTo>
                  <a:lnTo>
                    <a:pt x="30128" y="30128"/>
                  </a:lnTo>
                  <a:lnTo>
                    <a:pt x="34904" y="25352"/>
                  </a:lnTo>
                  <a:lnTo>
                    <a:pt x="69741" y="5245"/>
                  </a:lnTo>
                  <a:lnTo>
                    <a:pt x="82798" y="1976"/>
                  </a:lnTo>
                  <a:lnTo>
                    <a:pt x="89422" y="658"/>
                  </a:lnTo>
                  <a:lnTo>
                    <a:pt x="96112" y="0"/>
                  </a:lnTo>
                  <a:lnTo>
                    <a:pt x="102866" y="0"/>
                  </a:lnTo>
                  <a:lnTo>
                    <a:pt x="725905" y="0"/>
                  </a:lnTo>
                  <a:lnTo>
                    <a:pt x="732659" y="0"/>
                  </a:lnTo>
                  <a:lnTo>
                    <a:pt x="739349" y="658"/>
                  </a:lnTo>
                  <a:lnTo>
                    <a:pt x="745973" y="1976"/>
                  </a:lnTo>
                  <a:lnTo>
                    <a:pt x="752598" y="3294"/>
                  </a:lnTo>
                  <a:lnTo>
                    <a:pt x="788671" y="21088"/>
                  </a:lnTo>
                  <a:lnTo>
                    <a:pt x="815188" y="51332"/>
                  </a:lnTo>
                  <a:lnTo>
                    <a:pt x="826795" y="82798"/>
                  </a:lnTo>
                  <a:lnTo>
                    <a:pt x="828113" y="89422"/>
                  </a:lnTo>
                  <a:lnTo>
                    <a:pt x="828772" y="96112"/>
                  </a:lnTo>
                  <a:lnTo>
                    <a:pt x="828772" y="102866"/>
                  </a:lnTo>
                  <a:lnTo>
                    <a:pt x="828772" y="114994"/>
                  </a:lnTo>
                  <a:lnTo>
                    <a:pt x="820941" y="154360"/>
                  </a:lnTo>
                  <a:lnTo>
                    <a:pt x="798643" y="187732"/>
                  </a:lnTo>
                  <a:lnTo>
                    <a:pt x="765270" y="210031"/>
                  </a:lnTo>
                  <a:lnTo>
                    <a:pt x="745973" y="215884"/>
                  </a:lnTo>
                  <a:lnTo>
                    <a:pt x="739349" y="217202"/>
                  </a:lnTo>
                  <a:lnTo>
                    <a:pt x="732659" y="217861"/>
                  </a:lnTo>
                  <a:lnTo>
                    <a:pt x="725905" y="217861"/>
                  </a:lnTo>
                  <a:lnTo>
                    <a:pt x="102866" y="217861"/>
                  </a:lnTo>
                  <a:lnTo>
                    <a:pt x="96112" y="217861"/>
                  </a:lnTo>
                  <a:lnTo>
                    <a:pt x="89422" y="217202"/>
                  </a:lnTo>
                  <a:lnTo>
                    <a:pt x="82798" y="215884"/>
                  </a:lnTo>
                  <a:lnTo>
                    <a:pt x="76173" y="214567"/>
                  </a:lnTo>
                  <a:lnTo>
                    <a:pt x="40100" y="196772"/>
                  </a:lnTo>
                  <a:lnTo>
                    <a:pt x="30128" y="187732"/>
                  </a:lnTo>
                  <a:lnTo>
                    <a:pt x="25352" y="182956"/>
                  </a:lnTo>
                  <a:lnTo>
                    <a:pt x="21088" y="177760"/>
                  </a:lnTo>
                  <a:lnTo>
                    <a:pt x="17336" y="172144"/>
                  </a:lnTo>
                  <a:lnTo>
                    <a:pt x="13583" y="166528"/>
                  </a:lnTo>
                  <a:lnTo>
                    <a:pt x="10415" y="160600"/>
                  </a:lnTo>
                  <a:lnTo>
                    <a:pt x="7830" y="154360"/>
                  </a:lnTo>
                  <a:lnTo>
                    <a:pt x="5245" y="148120"/>
                  </a:lnTo>
                  <a:lnTo>
                    <a:pt x="3294" y="141687"/>
                  </a:lnTo>
                  <a:lnTo>
                    <a:pt x="1976" y="135063"/>
                  </a:lnTo>
                  <a:lnTo>
                    <a:pt x="658" y="128438"/>
                  </a:lnTo>
                  <a:lnTo>
                    <a:pt x="0" y="121749"/>
                  </a:lnTo>
                  <a:lnTo>
                    <a:pt x="0" y="114994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6" name="object 66"/>
          <p:cNvSpPr txBox="1"/>
          <p:nvPr/>
        </p:nvSpPr>
        <p:spPr>
          <a:xfrm>
            <a:off x="6677624" y="4287287"/>
            <a:ext cx="780415" cy="1676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20" dirty="0">
                <a:solidFill>
                  <a:srgbClr val="454A4B"/>
                </a:solidFill>
                <a:latin typeface="Microsoft Sans Serif"/>
                <a:cs typeface="Microsoft Sans Serif"/>
              </a:rPr>
              <a:t>La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medicina 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como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necesidad </a:t>
            </a:r>
            <a:r>
              <a:rPr sz="450" spc="-10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primaria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población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67" name="object 67"/>
          <p:cNvGrpSpPr/>
          <p:nvPr/>
        </p:nvGrpSpPr>
        <p:grpSpPr>
          <a:xfrm>
            <a:off x="5700031" y="4551649"/>
            <a:ext cx="1944370" cy="331470"/>
            <a:chOff x="5700031" y="4551649"/>
            <a:chExt cx="1944370" cy="331470"/>
          </a:xfrm>
        </p:grpSpPr>
        <p:sp>
          <p:nvSpPr>
            <p:cNvPr id="68" name="object 68"/>
            <p:cNvSpPr/>
            <p:nvPr/>
          </p:nvSpPr>
          <p:spPr>
            <a:xfrm>
              <a:off x="5702571" y="4554189"/>
              <a:ext cx="824865" cy="146050"/>
            </a:xfrm>
            <a:custGeom>
              <a:avLst/>
              <a:gdLst/>
              <a:ahLst/>
              <a:cxnLst/>
              <a:rect l="l" t="t" r="r" b="b"/>
              <a:pathLst>
                <a:path w="824865" h="146050">
                  <a:moveTo>
                    <a:pt x="790771" y="145989"/>
                  </a:moveTo>
                  <a:lnTo>
                    <a:pt x="33508" y="145989"/>
                  </a:lnTo>
                  <a:lnTo>
                    <a:pt x="28580" y="145009"/>
                  </a:lnTo>
                  <a:lnTo>
                    <a:pt x="980" y="117409"/>
                  </a:lnTo>
                  <a:lnTo>
                    <a:pt x="0" y="112481"/>
                  </a:lnTo>
                  <a:lnTo>
                    <a:pt x="0" y="107358"/>
                  </a:lnTo>
                  <a:lnTo>
                    <a:pt x="0" y="33508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790771" y="0"/>
                  </a:lnTo>
                  <a:lnTo>
                    <a:pt x="823299" y="28580"/>
                  </a:lnTo>
                  <a:lnTo>
                    <a:pt x="824280" y="33508"/>
                  </a:lnTo>
                  <a:lnTo>
                    <a:pt x="824280" y="112481"/>
                  </a:lnTo>
                  <a:lnTo>
                    <a:pt x="795699" y="145009"/>
                  </a:lnTo>
                  <a:lnTo>
                    <a:pt x="790771" y="145989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5702571" y="4554189"/>
              <a:ext cx="824865" cy="146050"/>
            </a:xfrm>
            <a:custGeom>
              <a:avLst/>
              <a:gdLst/>
              <a:ahLst/>
              <a:cxnLst/>
              <a:rect l="l" t="t" r="r" b="b"/>
              <a:pathLst>
                <a:path w="824865" h="146050">
                  <a:moveTo>
                    <a:pt x="0" y="107358"/>
                  </a:moveTo>
                  <a:lnTo>
                    <a:pt x="0" y="38631"/>
                  </a:lnTo>
                  <a:lnTo>
                    <a:pt x="0" y="33508"/>
                  </a:lnTo>
                  <a:lnTo>
                    <a:pt x="980" y="28580"/>
                  </a:lnTo>
                  <a:lnTo>
                    <a:pt x="2940" y="23847"/>
                  </a:lnTo>
                  <a:lnTo>
                    <a:pt x="4901" y="19114"/>
                  </a:lnTo>
                  <a:lnTo>
                    <a:pt x="7692" y="14937"/>
                  </a:lnTo>
                  <a:lnTo>
                    <a:pt x="11314" y="11314"/>
                  </a:lnTo>
                  <a:lnTo>
                    <a:pt x="14937" y="7692"/>
                  </a:lnTo>
                  <a:lnTo>
                    <a:pt x="19114" y="4901"/>
                  </a:lnTo>
                  <a:lnTo>
                    <a:pt x="23847" y="2940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38631" y="0"/>
                  </a:lnTo>
                  <a:lnTo>
                    <a:pt x="785648" y="0"/>
                  </a:lnTo>
                  <a:lnTo>
                    <a:pt x="790771" y="0"/>
                  </a:lnTo>
                  <a:lnTo>
                    <a:pt x="795699" y="980"/>
                  </a:lnTo>
                  <a:lnTo>
                    <a:pt x="800432" y="2940"/>
                  </a:lnTo>
                  <a:lnTo>
                    <a:pt x="805165" y="4901"/>
                  </a:lnTo>
                  <a:lnTo>
                    <a:pt x="809342" y="7692"/>
                  </a:lnTo>
                  <a:lnTo>
                    <a:pt x="812965" y="11314"/>
                  </a:lnTo>
                  <a:lnTo>
                    <a:pt x="816587" y="14937"/>
                  </a:lnTo>
                  <a:lnTo>
                    <a:pt x="819379" y="19114"/>
                  </a:lnTo>
                  <a:lnTo>
                    <a:pt x="821339" y="23847"/>
                  </a:lnTo>
                  <a:lnTo>
                    <a:pt x="823299" y="28580"/>
                  </a:lnTo>
                  <a:lnTo>
                    <a:pt x="824280" y="33508"/>
                  </a:lnTo>
                  <a:lnTo>
                    <a:pt x="824280" y="38631"/>
                  </a:lnTo>
                  <a:lnTo>
                    <a:pt x="824280" y="107358"/>
                  </a:lnTo>
                  <a:lnTo>
                    <a:pt x="824280" y="112481"/>
                  </a:lnTo>
                  <a:lnTo>
                    <a:pt x="823299" y="117409"/>
                  </a:lnTo>
                  <a:lnTo>
                    <a:pt x="821339" y="122142"/>
                  </a:lnTo>
                  <a:lnTo>
                    <a:pt x="819379" y="126874"/>
                  </a:lnTo>
                  <a:lnTo>
                    <a:pt x="785648" y="145989"/>
                  </a:lnTo>
                  <a:lnTo>
                    <a:pt x="38631" y="145989"/>
                  </a:lnTo>
                  <a:lnTo>
                    <a:pt x="33508" y="145989"/>
                  </a:lnTo>
                  <a:lnTo>
                    <a:pt x="28580" y="145009"/>
                  </a:lnTo>
                  <a:lnTo>
                    <a:pt x="23847" y="143049"/>
                  </a:lnTo>
                  <a:lnTo>
                    <a:pt x="19114" y="141088"/>
                  </a:lnTo>
                  <a:lnTo>
                    <a:pt x="0" y="112481"/>
                  </a:lnTo>
                  <a:lnTo>
                    <a:pt x="0" y="107358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6644070" y="4554189"/>
              <a:ext cx="997585" cy="146050"/>
            </a:xfrm>
            <a:custGeom>
              <a:avLst/>
              <a:gdLst/>
              <a:ahLst/>
              <a:cxnLst/>
              <a:rect l="l" t="t" r="r" b="b"/>
              <a:pathLst>
                <a:path w="997584" h="146050">
                  <a:moveTo>
                    <a:pt x="930068" y="145989"/>
                  </a:moveTo>
                  <a:lnTo>
                    <a:pt x="67152" y="145989"/>
                  </a:lnTo>
                  <a:lnTo>
                    <a:pt x="62478" y="145529"/>
                  </a:lnTo>
                  <a:lnTo>
                    <a:pt x="24387" y="128275"/>
                  </a:lnTo>
                  <a:lnTo>
                    <a:pt x="2301" y="92767"/>
                  </a:lnTo>
                  <a:lnTo>
                    <a:pt x="0" y="78836"/>
                  </a:lnTo>
                  <a:lnTo>
                    <a:pt x="0" y="74117"/>
                  </a:lnTo>
                  <a:lnTo>
                    <a:pt x="0" y="67152"/>
                  </a:lnTo>
                  <a:lnTo>
                    <a:pt x="14734" y="28018"/>
                  </a:lnTo>
                  <a:lnTo>
                    <a:pt x="48727" y="3664"/>
                  </a:lnTo>
                  <a:lnTo>
                    <a:pt x="67152" y="0"/>
                  </a:lnTo>
                  <a:lnTo>
                    <a:pt x="930068" y="0"/>
                  </a:lnTo>
                  <a:lnTo>
                    <a:pt x="969203" y="14734"/>
                  </a:lnTo>
                  <a:lnTo>
                    <a:pt x="993556" y="48727"/>
                  </a:lnTo>
                  <a:lnTo>
                    <a:pt x="997221" y="67152"/>
                  </a:lnTo>
                  <a:lnTo>
                    <a:pt x="997221" y="78836"/>
                  </a:lnTo>
                  <a:lnTo>
                    <a:pt x="982487" y="117971"/>
                  </a:lnTo>
                  <a:lnTo>
                    <a:pt x="948493" y="142324"/>
                  </a:lnTo>
                  <a:lnTo>
                    <a:pt x="934742" y="145529"/>
                  </a:lnTo>
                  <a:lnTo>
                    <a:pt x="930068" y="145989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6644070" y="4554189"/>
              <a:ext cx="997585" cy="146050"/>
            </a:xfrm>
            <a:custGeom>
              <a:avLst/>
              <a:gdLst/>
              <a:ahLst/>
              <a:cxnLst/>
              <a:rect l="l" t="t" r="r" b="b"/>
              <a:pathLst>
                <a:path w="997584" h="146050">
                  <a:moveTo>
                    <a:pt x="0" y="74117"/>
                  </a:moveTo>
                  <a:lnTo>
                    <a:pt x="0" y="71871"/>
                  </a:lnTo>
                  <a:lnTo>
                    <a:pt x="0" y="67152"/>
                  </a:lnTo>
                  <a:lnTo>
                    <a:pt x="460" y="62478"/>
                  </a:lnTo>
                  <a:lnTo>
                    <a:pt x="1380" y="57850"/>
                  </a:lnTo>
                  <a:lnTo>
                    <a:pt x="2301" y="53221"/>
                  </a:lnTo>
                  <a:lnTo>
                    <a:pt x="3664" y="48727"/>
                  </a:lnTo>
                  <a:lnTo>
                    <a:pt x="28018" y="14734"/>
                  </a:lnTo>
                  <a:lnTo>
                    <a:pt x="44367" y="5470"/>
                  </a:lnTo>
                  <a:lnTo>
                    <a:pt x="48727" y="3664"/>
                  </a:lnTo>
                  <a:lnTo>
                    <a:pt x="53221" y="2301"/>
                  </a:lnTo>
                  <a:lnTo>
                    <a:pt x="57850" y="1380"/>
                  </a:lnTo>
                  <a:lnTo>
                    <a:pt x="62478" y="460"/>
                  </a:lnTo>
                  <a:lnTo>
                    <a:pt x="67152" y="0"/>
                  </a:lnTo>
                  <a:lnTo>
                    <a:pt x="71871" y="0"/>
                  </a:lnTo>
                  <a:lnTo>
                    <a:pt x="925349" y="0"/>
                  </a:lnTo>
                  <a:lnTo>
                    <a:pt x="930068" y="0"/>
                  </a:lnTo>
                  <a:lnTo>
                    <a:pt x="934742" y="460"/>
                  </a:lnTo>
                  <a:lnTo>
                    <a:pt x="939371" y="1380"/>
                  </a:lnTo>
                  <a:lnTo>
                    <a:pt x="943999" y="2301"/>
                  </a:lnTo>
                  <a:lnTo>
                    <a:pt x="979507" y="24387"/>
                  </a:lnTo>
                  <a:lnTo>
                    <a:pt x="985108" y="31941"/>
                  </a:lnTo>
                  <a:lnTo>
                    <a:pt x="987730" y="35865"/>
                  </a:lnTo>
                  <a:lnTo>
                    <a:pt x="995840" y="57850"/>
                  </a:lnTo>
                  <a:lnTo>
                    <a:pt x="996761" y="62478"/>
                  </a:lnTo>
                  <a:lnTo>
                    <a:pt x="997221" y="67152"/>
                  </a:lnTo>
                  <a:lnTo>
                    <a:pt x="997221" y="71871"/>
                  </a:lnTo>
                  <a:lnTo>
                    <a:pt x="997221" y="74117"/>
                  </a:lnTo>
                  <a:lnTo>
                    <a:pt x="997221" y="78836"/>
                  </a:lnTo>
                  <a:lnTo>
                    <a:pt x="996761" y="83510"/>
                  </a:lnTo>
                  <a:lnTo>
                    <a:pt x="995840" y="88139"/>
                  </a:lnTo>
                  <a:lnTo>
                    <a:pt x="994919" y="92767"/>
                  </a:lnTo>
                  <a:lnTo>
                    <a:pt x="985108" y="114047"/>
                  </a:lnTo>
                  <a:lnTo>
                    <a:pt x="982487" y="117971"/>
                  </a:lnTo>
                  <a:lnTo>
                    <a:pt x="965279" y="133877"/>
                  </a:lnTo>
                  <a:lnTo>
                    <a:pt x="961355" y="136498"/>
                  </a:lnTo>
                  <a:lnTo>
                    <a:pt x="939371" y="144608"/>
                  </a:lnTo>
                  <a:lnTo>
                    <a:pt x="934742" y="145529"/>
                  </a:lnTo>
                  <a:lnTo>
                    <a:pt x="930068" y="145989"/>
                  </a:lnTo>
                  <a:lnTo>
                    <a:pt x="925349" y="145989"/>
                  </a:lnTo>
                  <a:lnTo>
                    <a:pt x="71871" y="145989"/>
                  </a:lnTo>
                  <a:lnTo>
                    <a:pt x="67152" y="145989"/>
                  </a:lnTo>
                  <a:lnTo>
                    <a:pt x="62478" y="145529"/>
                  </a:lnTo>
                  <a:lnTo>
                    <a:pt x="57850" y="144608"/>
                  </a:lnTo>
                  <a:lnTo>
                    <a:pt x="53221" y="143687"/>
                  </a:lnTo>
                  <a:lnTo>
                    <a:pt x="31941" y="133877"/>
                  </a:lnTo>
                  <a:lnTo>
                    <a:pt x="28018" y="131255"/>
                  </a:lnTo>
                  <a:lnTo>
                    <a:pt x="3664" y="97262"/>
                  </a:lnTo>
                  <a:lnTo>
                    <a:pt x="0" y="78836"/>
                  </a:lnTo>
                  <a:lnTo>
                    <a:pt x="0" y="74117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5702571" y="4734296"/>
              <a:ext cx="1141095" cy="146050"/>
            </a:xfrm>
            <a:custGeom>
              <a:avLst/>
              <a:gdLst/>
              <a:ahLst/>
              <a:cxnLst/>
              <a:rect l="l" t="t" r="r" b="b"/>
              <a:pathLst>
                <a:path w="1141095" h="146050">
                  <a:moveTo>
                    <a:pt x="1107457" y="145989"/>
                  </a:moveTo>
                  <a:lnTo>
                    <a:pt x="33508" y="145989"/>
                  </a:lnTo>
                  <a:lnTo>
                    <a:pt x="28580" y="145009"/>
                  </a:lnTo>
                  <a:lnTo>
                    <a:pt x="980" y="117409"/>
                  </a:lnTo>
                  <a:lnTo>
                    <a:pt x="0" y="112481"/>
                  </a:lnTo>
                  <a:lnTo>
                    <a:pt x="0" y="107358"/>
                  </a:lnTo>
                  <a:lnTo>
                    <a:pt x="0" y="33508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1107457" y="0"/>
                  </a:lnTo>
                  <a:lnTo>
                    <a:pt x="1139985" y="28580"/>
                  </a:lnTo>
                  <a:lnTo>
                    <a:pt x="1140965" y="33508"/>
                  </a:lnTo>
                  <a:lnTo>
                    <a:pt x="1140965" y="112481"/>
                  </a:lnTo>
                  <a:lnTo>
                    <a:pt x="1112384" y="145009"/>
                  </a:lnTo>
                  <a:lnTo>
                    <a:pt x="1107457" y="145989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5702571" y="4734296"/>
              <a:ext cx="1141095" cy="146050"/>
            </a:xfrm>
            <a:custGeom>
              <a:avLst/>
              <a:gdLst/>
              <a:ahLst/>
              <a:cxnLst/>
              <a:rect l="l" t="t" r="r" b="b"/>
              <a:pathLst>
                <a:path w="1141095" h="146050">
                  <a:moveTo>
                    <a:pt x="0" y="107358"/>
                  </a:moveTo>
                  <a:lnTo>
                    <a:pt x="0" y="38631"/>
                  </a:lnTo>
                  <a:lnTo>
                    <a:pt x="0" y="33508"/>
                  </a:lnTo>
                  <a:lnTo>
                    <a:pt x="980" y="28580"/>
                  </a:lnTo>
                  <a:lnTo>
                    <a:pt x="2940" y="23847"/>
                  </a:lnTo>
                  <a:lnTo>
                    <a:pt x="4901" y="19114"/>
                  </a:lnTo>
                  <a:lnTo>
                    <a:pt x="7692" y="14937"/>
                  </a:lnTo>
                  <a:lnTo>
                    <a:pt x="11314" y="11314"/>
                  </a:lnTo>
                  <a:lnTo>
                    <a:pt x="14937" y="7692"/>
                  </a:lnTo>
                  <a:lnTo>
                    <a:pt x="19114" y="4901"/>
                  </a:lnTo>
                  <a:lnTo>
                    <a:pt x="23847" y="2940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38631" y="0"/>
                  </a:lnTo>
                  <a:lnTo>
                    <a:pt x="1102334" y="0"/>
                  </a:lnTo>
                  <a:lnTo>
                    <a:pt x="1107457" y="0"/>
                  </a:lnTo>
                  <a:lnTo>
                    <a:pt x="1112384" y="980"/>
                  </a:lnTo>
                  <a:lnTo>
                    <a:pt x="1117117" y="2940"/>
                  </a:lnTo>
                  <a:lnTo>
                    <a:pt x="1121850" y="4901"/>
                  </a:lnTo>
                  <a:lnTo>
                    <a:pt x="1126028" y="7692"/>
                  </a:lnTo>
                  <a:lnTo>
                    <a:pt x="1129650" y="11314"/>
                  </a:lnTo>
                  <a:lnTo>
                    <a:pt x="1133272" y="14937"/>
                  </a:lnTo>
                  <a:lnTo>
                    <a:pt x="1136064" y="19114"/>
                  </a:lnTo>
                  <a:lnTo>
                    <a:pt x="1138024" y="23847"/>
                  </a:lnTo>
                  <a:lnTo>
                    <a:pt x="1139985" y="28580"/>
                  </a:lnTo>
                  <a:lnTo>
                    <a:pt x="1140965" y="33508"/>
                  </a:lnTo>
                  <a:lnTo>
                    <a:pt x="1140965" y="38631"/>
                  </a:lnTo>
                  <a:lnTo>
                    <a:pt x="1140965" y="107358"/>
                  </a:lnTo>
                  <a:lnTo>
                    <a:pt x="1140965" y="112481"/>
                  </a:lnTo>
                  <a:lnTo>
                    <a:pt x="1139985" y="117409"/>
                  </a:lnTo>
                  <a:lnTo>
                    <a:pt x="1138024" y="122142"/>
                  </a:lnTo>
                  <a:lnTo>
                    <a:pt x="1136064" y="126874"/>
                  </a:lnTo>
                  <a:lnTo>
                    <a:pt x="1102334" y="145989"/>
                  </a:lnTo>
                  <a:lnTo>
                    <a:pt x="38631" y="145989"/>
                  </a:lnTo>
                  <a:lnTo>
                    <a:pt x="33508" y="145989"/>
                  </a:lnTo>
                  <a:lnTo>
                    <a:pt x="28580" y="145009"/>
                  </a:lnTo>
                  <a:lnTo>
                    <a:pt x="23847" y="143049"/>
                  </a:lnTo>
                  <a:lnTo>
                    <a:pt x="19114" y="141088"/>
                  </a:lnTo>
                  <a:lnTo>
                    <a:pt x="0" y="112481"/>
                  </a:lnTo>
                  <a:lnTo>
                    <a:pt x="0" y="107358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5727141" y="4575179"/>
            <a:ext cx="1891030" cy="2755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953769" algn="l"/>
              </a:tabLst>
            </a:pP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Dimensión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psicológico-social	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Implica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la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relación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medico-paciente</a:t>
            </a:r>
            <a:endParaRPr sz="4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Necesidad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de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planificar</a:t>
            </a:r>
            <a:r>
              <a:rPr sz="45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el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“sector</a:t>
            </a:r>
            <a:r>
              <a:rPr sz="45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salud”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5700031" y="4911862"/>
            <a:ext cx="694690" cy="223520"/>
            <a:chOff x="5700031" y="4911862"/>
            <a:chExt cx="694690" cy="223520"/>
          </a:xfrm>
        </p:grpSpPr>
        <p:sp>
          <p:nvSpPr>
            <p:cNvPr id="76" name="object 76"/>
            <p:cNvSpPr/>
            <p:nvPr/>
          </p:nvSpPr>
          <p:spPr>
            <a:xfrm>
              <a:off x="5702571" y="4914402"/>
              <a:ext cx="689610" cy="218440"/>
            </a:xfrm>
            <a:custGeom>
              <a:avLst/>
              <a:gdLst/>
              <a:ahLst/>
              <a:cxnLst/>
              <a:rect l="l" t="t" r="r" b="b"/>
              <a:pathLst>
                <a:path w="689610" h="218439">
                  <a:moveTo>
                    <a:pt x="656012" y="217861"/>
                  </a:moveTo>
                  <a:lnTo>
                    <a:pt x="33508" y="217861"/>
                  </a:lnTo>
                  <a:lnTo>
                    <a:pt x="28580" y="216881"/>
                  </a:lnTo>
                  <a:lnTo>
                    <a:pt x="980" y="189280"/>
                  </a:lnTo>
                  <a:lnTo>
                    <a:pt x="0" y="184353"/>
                  </a:lnTo>
                  <a:lnTo>
                    <a:pt x="0" y="179230"/>
                  </a:lnTo>
                  <a:lnTo>
                    <a:pt x="0" y="33508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656012" y="0"/>
                  </a:lnTo>
                  <a:lnTo>
                    <a:pt x="688540" y="28580"/>
                  </a:lnTo>
                  <a:lnTo>
                    <a:pt x="689520" y="33508"/>
                  </a:lnTo>
                  <a:lnTo>
                    <a:pt x="689520" y="184353"/>
                  </a:lnTo>
                  <a:lnTo>
                    <a:pt x="660939" y="216881"/>
                  </a:lnTo>
                  <a:lnTo>
                    <a:pt x="656012" y="217861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5702571" y="4914402"/>
              <a:ext cx="689610" cy="218440"/>
            </a:xfrm>
            <a:custGeom>
              <a:avLst/>
              <a:gdLst/>
              <a:ahLst/>
              <a:cxnLst/>
              <a:rect l="l" t="t" r="r" b="b"/>
              <a:pathLst>
                <a:path w="689610" h="218439">
                  <a:moveTo>
                    <a:pt x="0" y="179230"/>
                  </a:moveTo>
                  <a:lnTo>
                    <a:pt x="0" y="38631"/>
                  </a:lnTo>
                  <a:lnTo>
                    <a:pt x="0" y="33508"/>
                  </a:lnTo>
                  <a:lnTo>
                    <a:pt x="980" y="28580"/>
                  </a:lnTo>
                  <a:lnTo>
                    <a:pt x="2940" y="23847"/>
                  </a:lnTo>
                  <a:lnTo>
                    <a:pt x="4901" y="19114"/>
                  </a:lnTo>
                  <a:lnTo>
                    <a:pt x="7692" y="14937"/>
                  </a:lnTo>
                  <a:lnTo>
                    <a:pt x="11314" y="11314"/>
                  </a:lnTo>
                  <a:lnTo>
                    <a:pt x="14937" y="7692"/>
                  </a:lnTo>
                  <a:lnTo>
                    <a:pt x="19114" y="4901"/>
                  </a:lnTo>
                  <a:lnTo>
                    <a:pt x="23847" y="2940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38631" y="0"/>
                  </a:lnTo>
                  <a:lnTo>
                    <a:pt x="650889" y="0"/>
                  </a:lnTo>
                  <a:lnTo>
                    <a:pt x="656012" y="0"/>
                  </a:lnTo>
                  <a:lnTo>
                    <a:pt x="660939" y="980"/>
                  </a:lnTo>
                  <a:lnTo>
                    <a:pt x="665672" y="2940"/>
                  </a:lnTo>
                  <a:lnTo>
                    <a:pt x="670405" y="4901"/>
                  </a:lnTo>
                  <a:lnTo>
                    <a:pt x="674583" y="7692"/>
                  </a:lnTo>
                  <a:lnTo>
                    <a:pt x="678205" y="11314"/>
                  </a:lnTo>
                  <a:lnTo>
                    <a:pt x="681827" y="14937"/>
                  </a:lnTo>
                  <a:lnTo>
                    <a:pt x="684619" y="19114"/>
                  </a:lnTo>
                  <a:lnTo>
                    <a:pt x="686579" y="23847"/>
                  </a:lnTo>
                  <a:lnTo>
                    <a:pt x="688540" y="28580"/>
                  </a:lnTo>
                  <a:lnTo>
                    <a:pt x="689520" y="33508"/>
                  </a:lnTo>
                  <a:lnTo>
                    <a:pt x="689520" y="38631"/>
                  </a:lnTo>
                  <a:lnTo>
                    <a:pt x="689520" y="179230"/>
                  </a:lnTo>
                  <a:lnTo>
                    <a:pt x="689520" y="184353"/>
                  </a:lnTo>
                  <a:lnTo>
                    <a:pt x="688540" y="189280"/>
                  </a:lnTo>
                  <a:lnTo>
                    <a:pt x="686579" y="194013"/>
                  </a:lnTo>
                  <a:lnTo>
                    <a:pt x="684619" y="198746"/>
                  </a:lnTo>
                  <a:lnTo>
                    <a:pt x="650889" y="217861"/>
                  </a:lnTo>
                  <a:lnTo>
                    <a:pt x="38631" y="217861"/>
                  </a:lnTo>
                  <a:lnTo>
                    <a:pt x="33508" y="217861"/>
                  </a:lnTo>
                  <a:lnTo>
                    <a:pt x="28580" y="216881"/>
                  </a:lnTo>
                  <a:lnTo>
                    <a:pt x="23847" y="214920"/>
                  </a:lnTo>
                  <a:lnTo>
                    <a:pt x="19114" y="212960"/>
                  </a:lnTo>
                  <a:lnTo>
                    <a:pt x="2940" y="194013"/>
                  </a:lnTo>
                  <a:lnTo>
                    <a:pt x="980" y="189280"/>
                  </a:lnTo>
                  <a:lnTo>
                    <a:pt x="0" y="184353"/>
                  </a:lnTo>
                  <a:lnTo>
                    <a:pt x="0" y="179230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8" name="object 78"/>
          <p:cNvSpPr txBox="1"/>
          <p:nvPr/>
        </p:nvSpPr>
        <p:spPr>
          <a:xfrm>
            <a:off x="5727141" y="4935392"/>
            <a:ext cx="641985" cy="1676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Necesidad creciente 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de </a:t>
            </a:r>
            <a:r>
              <a:rPr sz="450" spc="-10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humanizar la 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medicina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5700031" y="5235712"/>
            <a:ext cx="1101725" cy="151130"/>
            <a:chOff x="5700031" y="5235712"/>
            <a:chExt cx="1101725" cy="151130"/>
          </a:xfrm>
        </p:grpSpPr>
        <p:sp>
          <p:nvSpPr>
            <p:cNvPr id="80" name="object 80"/>
            <p:cNvSpPr/>
            <p:nvPr/>
          </p:nvSpPr>
          <p:spPr>
            <a:xfrm>
              <a:off x="5702571" y="5238252"/>
              <a:ext cx="1096645" cy="146050"/>
            </a:xfrm>
            <a:custGeom>
              <a:avLst/>
              <a:gdLst/>
              <a:ahLst/>
              <a:cxnLst/>
              <a:rect l="l" t="t" r="r" b="b"/>
              <a:pathLst>
                <a:path w="1096645" h="146050">
                  <a:moveTo>
                    <a:pt x="1062537" y="145989"/>
                  </a:moveTo>
                  <a:lnTo>
                    <a:pt x="33508" y="145989"/>
                  </a:lnTo>
                  <a:lnTo>
                    <a:pt x="28580" y="145009"/>
                  </a:lnTo>
                  <a:lnTo>
                    <a:pt x="980" y="117409"/>
                  </a:lnTo>
                  <a:lnTo>
                    <a:pt x="0" y="112481"/>
                  </a:lnTo>
                  <a:lnTo>
                    <a:pt x="0" y="107358"/>
                  </a:lnTo>
                  <a:lnTo>
                    <a:pt x="0" y="33508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1062537" y="0"/>
                  </a:lnTo>
                  <a:lnTo>
                    <a:pt x="1095065" y="28580"/>
                  </a:lnTo>
                  <a:lnTo>
                    <a:pt x="1096045" y="33508"/>
                  </a:lnTo>
                  <a:lnTo>
                    <a:pt x="1096045" y="112481"/>
                  </a:lnTo>
                  <a:lnTo>
                    <a:pt x="1067464" y="145009"/>
                  </a:lnTo>
                  <a:lnTo>
                    <a:pt x="1062537" y="145989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5702571" y="5238252"/>
              <a:ext cx="1096645" cy="146050"/>
            </a:xfrm>
            <a:custGeom>
              <a:avLst/>
              <a:gdLst/>
              <a:ahLst/>
              <a:cxnLst/>
              <a:rect l="l" t="t" r="r" b="b"/>
              <a:pathLst>
                <a:path w="1096645" h="146050">
                  <a:moveTo>
                    <a:pt x="0" y="107358"/>
                  </a:moveTo>
                  <a:lnTo>
                    <a:pt x="0" y="38631"/>
                  </a:lnTo>
                  <a:lnTo>
                    <a:pt x="0" y="33508"/>
                  </a:lnTo>
                  <a:lnTo>
                    <a:pt x="980" y="28580"/>
                  </a:lnTo>
                  <a:lnTo>
                    <a:pt x="2940" y="23847"/>
                  </a:lnTo>
                  <a:lnTo>
                    <a:pt x="4901" y="19114"/>
                  </a:lnTo>
                  <a:lnTo>
                    <a:pt x="7692" y="14937"/>
                  </a:lnTo>
                  <a:lnTo>
                    <a:pt x="11314" y="11314"/>
                  </a:lnTo>
                  <a:lnTo>
                    <a:pt x="14937" y="7692"/>
                  </a:lnTo>
                  <a:lnTo>
                    <a:pt x="19114" y="4901"/>
                  </a:lnTo>
                  <a:lnTo>
                    <a:pt x="23847" y="2940"/>
                  </a:lnTo>
                  <a:lnTo>
                    <a:pt x="28580" y="980"/>
                  </a:lnTo>
                  <a:lnTo>
                    <a:pt x="33508" y="0"/>
                  </a:lnTo>
                  <a:lnTo>
                    <a:pt x="38631" y="0"/>
                  </a:lnTo>
                  <a:lnTo>
                    <a:pt x="1057414" y="0"/>
                  </a:lnTo>
                  <a:lnTo>
                    <a:pt x="1062537" y="0"/>
                  </a:lnTo>
                  <a:lnTo>
                    <a:pt x="1067464" y="980"/>
                  </a:lnTo>
                  <a:lnTo>
                    <a:pt x="1093104" y="23847"/>
                  </a:lnTo>
                  <a:lnTo>
                    <a:pt x="1095065" y="28580"/>
                  </a:lnTo>
                  <a:lnTo>
                    <a:pt x="1096045" y="33508"/>
                  </a:lnTo>
                  <a:lnTo>
                    <a:pt x="1096045" y="38631"/>
                  </a:lnTo>
                  <a:lnTo>
                    <a:pt x="1096045" y="107358"/>
                  </a:lnTo>
                  <a:lnTo>
                    <a:pt x="1096045" y="112481"/>
                  </a:lnTo>
                  <a:lnTo>
                    <a:pt x="1095065" y="117409"/>
                  </a:lnTo>
                  <a:lnTo>
                    <a:pt x="1093104" y="122142"/>
                  </a:lnTo>
                  <a:lnTo>
                    <a:pt x="1091144" y="126874"/>
                  </a:lnTo>
                  <a:lnTo>
                    <a:pt x="1057414" y="145989"/>
                  </a:lnTo>
                  <a:lnTo>
                    <a:pt x="38631" y="145989"/>
                  </a:lnTo>
                  <a:lnTo>
                    <a:pt x="33508" y="145989"/>
                  </a:lnTo>
                  <a:lnTo>
                    <a:pt x="28580" y="145009"/>
                  </a:lnTo>
                  <a:lnTo>
                    <a:pt x="23847" y="143049"/>
                  </a:lnTo>
                  <a:lnTo>
                    <a:pt x="19114" y="141088"/>
                  </a:lnTo>
                  <a:lnTo>
                    <a:pt x="0" y="112481"/>
                  </a:lnTo>
                  <a:lnTo>
                    <a:pt x="0" y="107358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5727141" y="5259242"/>
            <a:ext cx="1047115" cy="958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45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“Transformar”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r>
              <a:rPr sz="45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15" dirty="0">
                <a:solidFill>
                  <a:srgbClr val="666252"/>
                </a:solidFill>
                <a:latin typeface="Microsoft Sans Serif"/>
                <a:cs typeface="Microsoft Sans Serif"/>
              </a:rPr>
              <a:t>las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 ciencias </a:t>
            </a:r>
            <a:r>
              <a:rPr sz="45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de</a:t>
            </a:r>
            <a:r>
              <a:rPr sz="450" spc="-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la</a:t>
            </a:r>
            <a:r>
              <a:rPr sz="45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450" spc="-5" dirty="0">
                <a:solidFill>
                  <a:srgbClr val="666252"/>
                </a:solidFill>
                <a:latin typeface="Microsoft Sans Serif"/>
                <a:cs typeface="Microsoft Sans Serif"/>
              </a:rPr>
              <a:t>salud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6913295" y="5163840"/>
            <a:ext cx="1175385" cy="295275"/>
            <a:chOff x="6913295" y="5163840"/>
            <a:chExt cx="1175385" cy="295275"/>
          </a:xfrm>
        </p:grpSpPr>
        <p:sp>
          <p:nvSpPr>
            <p:cNvPr id="84" name="object 84"/>
            <p:cNvSpPr/>
            <p:nvPr/>
          </p:nvSpPr>
          <p:spPr>
            <a:xfrm>
              <a:off x="6915835" y="5166380"/>
              <a:ext cx="1170305" cy="290195"/>
            </a:xfrm>
            <a:custGeom>
              <a:avLst/>
              <a:gdLst/>
              <a:ahLst/>
              <a:cxnLst/>
              <a:rect l="l" t="t" r="r" b="b"/>
              <a:pathLst>
                <a:path w="1170304" h="290195">
                  <a:moveTo>
                    <a:pt x="1074051" y="289733"/>
                  </a:moveTo>
                  <a:lnTo>
                    <a:pt x="96112" y="289733"/>
                  </a:lnTo>
                  <a:lnTo>
                    <a:pt x="89422" y="289074"/>
                  </a:lnTo>
                  <a:lnTo>
                    <a:pt x="51332" y="276149"/>
                  </a:lnTo>
                  <a:lnTo>
                    <a:pt x="21088" y="249632"/>
                  </a:lnTo>
                  <a:lnTo>
                    <a:pt x="3294" y="213559"/>
                  </a:lnTo>
                  <a:lnTo>
                    <a:pt x="0" y="193621"/>
                  </a:lnTo>
                  <a:lnTo>
                    <a:pt x="0" y="186866"/>
                  </a:lnTo>
                  <a:lnTo>
                    <a:pt x="0" y="96112"/>
                  </a:lnTo>
                  <a:lnTo>
                    <a:pt x="10415" y="57261"/>
                  </a:lnTo>
                  <a:lnTo>
                    <a:pt x="34904" y="25352"/>
                  </a:lnTo>
                  <a:lnTo>
                    <a:pt x="69741" y="5245"/>
                  </a:lnTo>
                  <a:lnTo>
                    <a:pt x="96112" y="0"/>
                  </a:lnTo>
                  <a:lnTo>
                    <a:pt x="1074051" y="0"/>
                  </a:lnTo>
                  <a:lnTo>
                    <a:pt x="1112902" y="10415"/>
                  </a:lnTo>
                  <a:lnTo>
                    <a:pt x="1144810" y="34904"/>
                  </a:lnTo>
                  <a:lnTo>
                    <a:pt x="1164917" y="69741"/>
                  </a:lnTo>
                  <a:lnTo>
                    <a:pt x="1170163" y="96112"/>
                  </a:lnTo>
                  <a:lnTo>
                    <a:pt x="1170163" y="193621"/>
                  </a:lnTo>
                  <a:lnTo>
                    <a:pt x="1159748" y="232472"/>
                  </a:lnTo>
                  <a:lnTo>
                    <a:pt x="1135258" y="264380"/>
                  </a:lnTo>
                  <a:lnTo>
                    <a:pt x="1100421" y="284487"/>
                  </a:lnTo>
                  <a:lnTo>
                    <a:pt x="1080740" y="289074"/>
                  </a:lnTo>
                  <a:lnTo>
                    <a:pt x="1074051" y="28973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6915835" y="5166380"/>
              <a:ext cx="1170305" cy="290195"/>
            </a:xfrm>
            <a:custGeom>
              <a:avLst/>
              <a:gdLst/>
              <a:ahLst/>
              <a:cxnLst/>
              <a:rect l="l" t="t" r="r" b="b"/>
              <a:pathLst>
                <a:path w="1170304" h="290195">
                  <a:moveTo>
                    <a:pt x="0" y="186866"/>
                  </a:moveTo>
                  <a:lnTo>
                    <a:pt x="0" y="102866"/>
                  </a:lnTo>
                  <a:lnTo>
                    <a:pt x="0" y="96112"/>
                  </a:lnTo>
                  <a:lnTo>
                    <a:pt x="658" y="89422"/>
                  </a:lnTo>
                  <a:lnTo>
                    <a:pt x="1976" y="82798"/>
                  </a:lnTo>
                  <a:lnTo>
                    <a:pt x="3294" y="76173"/>
                  </a:lnTo>
                  <a:lnTo>
                    <a:pt x="5245" y="69741"/>
                  </a:lnTo>
                  <a:lnTo>
                    <a:pt x="25352" y="34904"/>
                  </a:lnTo>
                  <a:lnTo>
                    <a:pt x="30128" y="30128"/>
                  </a:lnTo>
                  <a:lnTo>
                    <a:pt x="34904" y="25352"/>
                  </a:lnTo>
                  <a:lnTo>
                    <a:pt x="69741" y="5245"/>
                  </a:lnTo>
                  <a:lnTo>
                    <a:pt x="82798" y="1976"/>
                  </a:lnTo>
                  <a:lnTo>
                    <a:pt x="89422" y="658"/>
                  </a:lnTo>
                  <a:lnTo>
                    <a:pt x="96112" y="0"/>
                  </a:lnTo>
                  <a:lnTo>
                    <a:pt x="102866" y="0"/>
                  </a:lnTo>
                  <a:lnTo>
                    <a:pt x="1067296" y="0"/>
                  </a:lnTo>
                  <a:lnTo>
                    <a:pt x="1074051" y="0"/>
                  </a:lnTo>
                  <a:lnTo>
                    <a:pt x="1080740" y="658"/>
                  </a:lnTo>
                  <a:lnTo>
                    <a:pt x="1118830" y="13583"/>
                  </a:lnTo>
                  <a:lnTo>
                    <a:pt x="1149074" y="40100"/>
                  </a:lnTo>
                  <a:lnTo>
                    <a:pt x="1166868" y="76173"/>
                  </a:lnTo>
                  <a:lnTo>
                    <a:pt x="1170163" y="102866"/>
                  </a:lnTo>
                  <a:lnTo>
                    <a:pt x="1170163" y="186866"/>
                  </a:lnTo>
                  <a:lnTo>
                    <a:pt x="1162332" y="226232"/>
                  </a:lnTo>
                  <a:lnTo>
                    <a:pt x="1159748" y="232472"/>
                  </a:lnTo>
                  <a:lnTo>
                    <a:pt x="1156579" y="238400"/>
                  </a:lnTo>
                  <a:lnTo>
                    <a:pt x="1152827" y="244016"/>
                  </a:lnTo>
                  <a:lnTo>
                    <a:pt x="1149074" y="249632"/>
                  </a:lnTo>
                  <a:lnTo>
                    <a:pt x="1124446" y="272397"/>
                  </a:lnTo>
                  <a:lnTo>
                    <a:pt x="1118830" y="276149"/>
                  </a:lnTo>
                  <a:lnTo>
                    <a:pt x="1087364" y="287756"/>
                  </a:lnTo>
                  <a:lnTo>
                    <a:pt x="1080740" y="289074"/>
                  </a:lnTo>
                  <a:lnTo>
                    <a:pt x="1074051" y="289733"/>
                  </a:lnTo>
                  <a:lnTo>
                    <a:pt x="1067296" y="289733"/>
                  </a:lnTo>
                  <a:lnTo>
                    <a:pt x="102866" y="289733"/>
                  </a:lnTo>
                  <a:lnTo>
                    <a:pt x="96112" y="289733"/>
                  </a:lnTo>
                  <a:lnTo>
                    <a:pt x="89422" y="289074"/>
                  </a:lnTo>
                  <a:lnTo>
                    <a:pt x="82798" y="287756"/>
                  </a:lnTo>
                  <a:lnTo>
                    <a:pt x="76173" y="286439"/>
                  </a:lnTo>
                  <a:lnTo>
                    <a:pt x="45716" y="272397"/>
                  </a:lnTo>
                  <a:lnTo>
                    <a:pt x="40100" y="268644"/>
                  </a:lnTo>
                  <a:lnTo>
                    <a:pt x="13583" y="238400"/>
                  </a:lnTo>
                  <a:lnTo>
                    <a:pt x="1976" y="206935"/>
                  </a:lnTo>
                  <a:lnTo>
                    <a:pt x="658" y="200310"/>
                  </a:lnTo>
                  <a:lnTo>
                    <a:pt x="0" y="193621"/>
                  </a:lnTo>
                  <a:lnTo>
                    <a:pt x="0" y="186866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6940404" y="5187370"/>
            <a:ext cx="1122680" cy="23939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Sacarlas </a:t>
            </a:r>
            <a:r>
              <a:rPr sz="45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del campo biológico permitiendo </a:t>
            </a:r>
            <a:r>
              <a:rPr sz="450" spc="-10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un </a:t>
            </a:r>
            <a:r>
              <a:rPr sz="45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análisis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científico </a:t>
            </a:r>
            <a:r>
              <a:rPr sz="45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 </a:t>
            </a:r>
            <a:r>
              <a:rPr sz="45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la salud y </a:t>
            </a:r>
            <a:r>
              <a:rPr sz="45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45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enfermedad</a:t>
            </a:r>
            <a:endParaRPr sz="450">
              <a:latin typeface="Microsoft Sans Serif"/>
              <a:cs typeface="Microsoft Sans Serif"/>
            </a:endParaRPr>
          </a:p>
        </p:txBody>
      </p:sp>
      <p:grpSp>
        <p:nvGrpSpPr>
          <p:cNvPr id="87" name="object 87"/>
          <p:cNvGrpSpPr/>
          <p:nvPr/>
        </p:nvGrpSpPr>
        <p:grpSpPr>
          <a:xfrm>
            <a:off x="4608051" y="5427363"/>
            <a:ext cx="829944" cy="223520"/>
            <a:chOff x="4608051" y="5427363"/>
            <a:chExt cx="829944" cy="223520"/>
          </a:xfrm>
        </p:grpSpPr>
        <p:sp>
          <p:nvSpPr>
            <p:cNvPr id="88" name="object 88"/>
            <p:cNvSpPr/>
            <p:nvPr/>
          </p:nvSpPr>
          <p:spPr>
            <a:xfrm>
              <a:off x="4610591" y="5429903"/>
              <a:ext cx="824865" cy="218440"/>
            </a:xfrm>
            <a:custGeom>
              <a:avLst/>
              <a:gdLst/>
              <a:ahLst/>
              <a:cxnLst/>
              <a:rect l="l" t="t" r="r" b="b"/>
              <a:pathLst>
                <a:path w="824864" h="218439">
                  <a:moveTo>
                    <a:pt x="728167" y="217861"/>
                  </a:moveTo>
                  <a:lnTo>
                    <a:pt x="96112" y="217861"/>
                  </a:lnTo>
                  <a:lnTo>
                    <a:pt x="89422" y="217202"/>
                  </a:lnTo>
                  <a:lnTo>
                    <a:pt x="51332" y="204277"/>
                  </a:lnTo>
                  <a:lnTo>
                    <a:pt x="21088" y="177760"/>
                  </a:lnTo>
                  <a:lnTo>
                    <a:pt x="3294" y="141687"/>
                  </a:lnTo>
                  <a:lnTo>
                    <a:pt x="0" y="121749"/>
                  </a:lnTo>
                  <a:lnTo>
                    <a:pt x="0" y="114994"/>
                  </a:lnTo>
                  <a:lnTo>
                    <a:pt x="0" y="96112"/>
                  </a:lnTo>
                  <a:lnTo>
                    <a:pt x="10415" y="57261"/>
                  </a:lnTo>
                  <a:lnTo>
                    <a:pt x="34904" y="25352"/>
                  </a:lnTo>
                  <a:lnTo>
                    <a:pt x="69741" y="5245"/>
                  </a:lnTo>
                  <a:lnTo>
                    <a:pt x="96112" y="0"/>
                  </a:lnTo>
                  <a:lnTo>
                    <a:pt x="728167" y="0"/>
                  </a:lnTo>
                  <a:lnTo>
                    <a:pt x="767018" y="10415"/>
                  </a:lnTo>
                  <a:lnTo>
                    <a:pt x="798927" y="34904"/>
                  </a:lnTo>
                  <a:lnTo>
                    <a:pt x="819034" y="69741"/>
                  </a:lnTo>
                  <a:lnTo>
                    <a:pt x="824280" y="96112"/>
                  </a:lnTo>
                  <a:lnTo>
                    <a:pt x="824280" y="121749"/>
                  </a:lnTo>
                  <a:lnTo>
                    <a:pt x="813864" y="160600"/>
                  </a:lnTo>
                  <a:lnTo>
                    <a:pt x="789375" y="192508"/>
                  </a:lnTo>
                  <a:lnTo>
                    <a:pt x="754538" y="212615"/>
                  </a:lnTo>
                  <a:lnTo>
                    <a:pt x="734857" y="217202"/>
                  </a:lnTo>
                  <a:lnTo>
                    <a:pt x="728167" y="217861"/>
                  </a:lnTo>
                  <a:close/>
                </a:path>
              </a:pathLst>
            </a:custGeom>
            <a:solidFill>
              <a:srgbClr val="E67C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9" name="object 89"/>
            <p:cNvSpPr/>
            <p:nvPr/>
          </p:nvSpPr>
          <p:spPr>
            <a:xfrm>
              <a:off x="4610591" y="5429903"/>
              <a:ext cx="824865" cy="218440"/>
            </a:xfrm>
            <a:custGeom>
              <a:avLst/>
              <a:gdLst/>
              <a:ahLst/>
              <a:cxnLst/>
              <a:rect l="l" t="t" r="r" b="b"/>
              <a:pathLst>
                <a:path w="824864" h="218439">
                  <a:moveTo>
                    <a:pt x="0" y="114994"/>
                  </a:moveTo>
                  <a:lnTo>
                    <a:pt x="0" y="102866"/>
                  </a:lnTo>
                  <a:lnTo>
                    <a:pt x="0" y="96112"/>
                  </a:lnTo>
                  <a:lnTo>
                    <a:pt x="658" y="89422"/>
                  </a:lnTo>
                  <a:lnTo>
                    <a:pt x="1976" y="82798"/>
                  </a:lnTo>
                  <a:lnTo>
                    <a:pt x="3294" y="76173"/>
                  </a:lnTo>
                  <a:lnTo>
                    <a:pt x="5245" y="69741"/>
                  </a:lnTo>
                  <a:lnTo>
                    <a:pt x="25352" y="34904"/>
                  </a:lnTo>
                  <a:lnTo>
                    <a:pt x="30128" y="30128"/>
                  </a:lnTo>
                  <a:lnTo>
                    <a:pt x="34904" y="25352"/>
                  </a:lnTo>
                  <a:lnTo>
                    <a:pt x="69741" y="5245"/>
                  </a:lnTo>
                  <a:lnTo>
                    <a:pt x="82798" y="1976"/>
                  </a:lnTo>
                  <a:lnTo>
                    <a:pt x="89422" y="658"/>
                  </a:lnTo>
                  <a:lnTo>
                    <a:pt x="96112" y="0"/>
                  </a:lnTo>
                  <a:lnTo>
                    <a:pt x="102866" y="0"/>
                  </a:lnTo>
                  <a:lnTo>
                    <a:pt x="721413" y="0"/>
                  </a:lnTo>
                  <a:lnTo>
                    <a:pt x="728167" y="0"/>
                  </a:lnTo>
                  <a:lnTo>
                    <a:pt x="734857" y="658"/>
                  </a:lnTo>
                  <a:lnTo>
                    <a:pt x="741481" y="1976"/>
                  </a:lnTo>
                  <a:lnTo>
                    <a:pt x="748106" y="3294"/>
                  </a:lnTo>
                  <a:lnTo>
                    <a:pt x="784179" y="21088"/>
                  </a:lnTo>
                  <a:lnTo>
                    <a:pt x="810696" y="51332"/>
                  </a:lnTo>
                  <a:lnTo>
                    <a:pt x="822303" y="82798"/>
                  </a:lnTo>
                  <a:lnTo>
                    <a:pt x="823621" y="89422"/>
                  </a:lnTo>
                  <a:lnTo>
                    <a:pt x="824280" y="96112"/>
                  </a:lnTo>
                  <a:lnTo>
                    <a:pt x="824280" y="102866"/>
                  </a:lnTo>
                  <a:lnTo>
                    <a:pt x="824280" y="114994"/>
                  </a:lnTo>
                  <a:lnTo>
                    <a:pt x="816449" y="154360"/>
                  </a:lnTo>
                  <a:lnTo>
                    <a:pt x="794151" y="187732"/>
                  </a:lnTo>
                  <a:lnTo>
                    <a:pt x="778563" y="200525"/>
                  </a:lnTo>
                  <a:lnTo>
                    <a:pt x="772947" y="204277"/>
                  </a:lnTo>
                  <a:lnTo>
                    <a:pt x="741481" y="215884"/>
                  </a:lnTo>
                  <a:lnTo>
                    <a:pt x="734857" y="217202"/>
                  </a:lnTo>
                  <a:lnTo>
                    <a:pt x="728167" y="217861"/>
                  </a:lnTo>
                  <a:lnTo>
                    <a:pt x="721413" y="217861"/>
                  </a:lnTo>
                  <a:lnTo>
                    <a:pt x="102866" y="217861"/>
                  </a:lnTo>
                  <a:lnTo>
                    <a:pt x="96112" y="217861"/>
                  </a:lnTo>
                  <a:lnTo>
                    <a:pt x="89422" y="217202"/>
                  </a:lnTo>
                  <a:lnTo>
                    <a:pt x="82798" y="215884"/>
                  </a:lnTo>
                  <a:lnTo>
                    <a:pt x="76173" y="214567"/>
                  </a:lnTo>
                  <a:lnTo>
                    <a:pt x="40100" y="196772"/>
                  </a:lnTo>
                  <a:lnTo>
                    <a:pt x="30128" y="187732"/>
                  </a:lnTo>
                  <a:lnTo>
                    <a:pt x="25352" y="182956"/>
                  </a:lnTo>
                  <a:lnTo>
                    <a:pt x="21088" y="177760"/>
                  </a:lnTo>
                  <a:lnTo>
                    <a:pt x="17336" y="172144"/>
                  </a:lnTo>
                  <a:lnTo>
                    <a:pt x="13583" y="166528"/>
                  </a:lnTo>
                  <a:lnTo>
                    <a:pt x="10415" y="160600"/>
                  </a:lnTo>
                  <a:lnTo>
                    <a:pt x="7830" y="154360"/>
                  </a:lnTo>
                  <a:lnTo>
                    <a:pt x="5245" y="148120"/>
                  </a:lnTo>
                  <a:lnTo>
                    <a:pt x="3294" y="141687"/>
                  </a:lnTo>
                  <a:lnTo>
                    <a:pt x="1976" y="135063"/>
                  </a:lnTo>
                  <a:lnTo>
                    <a:pt x="658" y="128438"/>
                  </a:lnTo>
                  <a:lnTo>
                    <a:pt x="0" y="121749"/>
                  </a:lnTo>
                  <a:lnTo>
                    <a:pt x="0" y="114994"/>
                  </a:lnTo>
                  <a:close/>
                </a:path>
              </a:pathLst>
            </a:custGeom>
            <a:ln w="4491">
              <a:solidFill>
                <a:srgbClr val="C76D6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0" name="object 90"/>
          <p:cNvSpPr txBox="1"/>
          <p:nvPr/>
        </p:nvSpPr>
        <p:spPr>
          <a:xfrm>
            <a:off x="4635160" y="5450892"/>
            <a:ext cx="775970" cy="16764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>
              <a:lnSpc>
                <a:spcPct val="104800"/>
              </a:lnSpc>
              <a:spcBef>
                <a:spcPts val="80"/>
              </a:spcBef>
            </a:pPr>
            <a:r>
              <a:rPr sz="450" b="1" dirty="0">
                <a:solidFill>
                  <a:srgbClr val="FFFFFF"/>
                </a:solidFill>
                <a:latin typeface="Arial"/>
                <a:cs typeface="Arial"/>
              </a:rPr>
              <a:t>CONTRIBUCIONES DE </a:t>
            </a:r>
            <a:r>
              <a:rPr sz="450" b="1" spc="-25" dirty="0">
                <a:solidFill>
                  <a:srgbClr val="FFFFFF"/>
                </a:solidFill>
                <a:latin typeface="Arial"/>
                <a:cs typeface="Arial"/>
              </a:rPr>
              <a:t>LAS </a:t>
            </a:r>
            <a:r>
              <a:rPr sz="450" b="1" spc="-1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5" dirty="0">
                <a:solidFill>
                  <a:srgbClr val="FFFFFF"/>
                </a:solidFill>
                <a:latin typeface="Arial"/>
                <a:cs typeface="Arial"/>
              </a:rPr>
              <a:t>CIENCIAS</a:t>
            </a:r>
            <a:r>
              <a:rPr sz="450" b="1" spc="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50" b="1" spc="-15" dirty="0">
                <a:solidFill>
                  <a:srgbClr val="FFFFFF"/>
                </a:solidFill>
                <a:latin typeface="Arial"/>
                <a:cs typeface="Arial"/>
              </a:rPr>
              <a:t>SOCIALES</a:t>
            </a:r>
            <a:endParaRPr sz="450">
              <a:latin typeface="Arial"/>
              <a:cs typeface="Arial"/>
            </a:endParaRPr>
          </a:p>
        </p:txBody>
      </p:sp>
      <p:grpSp>
        <p:nvGrpSpPr>
          <p:cNvPr id="91" name="object 91"/>
          <p:cNvGrpSpPr/>
          <p:nvPr/>
        </p:nvGrpSpPr>
        <p:grpSpPr>
          <a:xfrm>
            <a:off x="5560779" y="5431203"/>
            <a:ext cx="793750" cy="216535"/>
            <a:chOff x="5560779" y="5431203"/>
            <a:chExt cx="793750" cy="216535"/>
          </a:xfrm>
        </p:grpSpPr>
        <p:sp>
          <p:nvSpPr>
            <p:cNvPr id="92" name="object 92"/>
            <p:cNvSpPr/>
            <p:nvPr/>
          </p:nvSpPr>
          <p:spPr>
            <a:xfrm>
              <a:off x="5563319" y="5433743"/>
              <a:ext cx="788670" cy="211454"/>
            </a:xfrm>
            <a:custGeom>
              <a:avLst/>
              <a:gdLst/>
              <a:ahLst/>
              <a:cxnLst/>
              <a:rect l="l" t="t" r="r" b="b"/>
              <a:pathLst>
                <a:path w="788670" h="211454">
                  <a:moveTo>
                    <a:pt x="764381" y="211123"/>
                  </a:moveTo>
                  <a:lnTo>
                    <a:pt x="23962" y="211123"/>
                  </a:lnTo>
                  <a:lnTo>
                    <a:pt x="20438" y="210422"/>
                  </a:lnTo>
                  <a:lnTo>
                    <a:pt x="0" y="187161"/>
                  </a:lnTo>
                  <a:lnTo>
                    <a:pt x="0" y="183497"/>
                  </a:lnTo>
                  <a:lnTo>
                    <a:pt x="0" y="23962"/>
                  </a:lnTo>
                  <a:lnTo>
                    <a:pt x="23962" y="0"/>
                  </a:lnTo>
                  <a:lnTo>
                    <a:pt x="764381" y="0"/>
                  </a:lnTo>
                  <a:lnTo>
                    <a:pt x="788344" y="23962"/>
                  </a:lnTo>
                  <a:lnTo>
                    <a:pt x="788344" y="187161"/>
                  </a:lnTo>
                  <a:lnTo>
                    <a:pt x="767905" y="210422"/>
                  </a:lnTo>
                  <a:lnTo>
                    <a:pt x="764381" y="211123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5563319" y="5433743"/>
              <a:ext cx="788670" cy="211454"/>
            </a:xfrm>
            <a:custGeom>
              <a:avLst/>
              <a:gdLst/>
              <a:ahLst/>
              <a:cxnLst/>
              <a:rect l="l" t="t" r="r" b="b"/>
              <a:pathLst>
                <a:path w="788670" h="211454">
                  <a:moveTo>
                    <a:pt x="0" y="183497"/>
                  </a:moveTo>
                  <a:lnTo>
                    <a:pt x="0" y="27625"/>
                  </a:lnTo>
                  <a:lnTo>
                    <a:pt x="0" y="23962"/>
                  </a:lnTo>
                  <a:lnTo>
                    <a:pt x="700" y="20438"/>
                  </a:lnTo>
                  <a:lnTo>
                    <a:pt x="2102" y="17053"/>
                  </a:lnTo>
                  <a:lnTo>
                    <a:pt x="3504" y="13669"/>
                  </a:lnTo>
                  <a:lnTo>
                    <a:pt x="5500" y="10681"/>
                  </a:lnTo>
                  <a:lnTo>
                    <a:pt x="8091" y="8091"/>
                  </a:lnTo>
                  <a:lnTo>
                    <a:pt x="10681" y="5500"/>
                  </a:lnTo>
                  <a:lnTo>
                    <a:pt x="13669" y="3504"/>
                  </a:lnTo>
                  <a:lnTo>
                    <a:pt x="17053" y="2102"/>
                  </a:lnTo>
                  <a:lnTo>
                    <a:pt x="20438" y="700"/>
                  </a:lnTo>
                  <a:lnTo>
                    <a:pt x="23962" y="0"/>
                  </a:lnTo>
                  <a:lnTo>
                    <a:pt x="27625" y="0"/>
                  </a:lnTo>
                  <a:lnTo>
                    <a:pt x="760718" y="0"/>
                  </a:lnTo>
                  <a:lnTo>
                    <a:pt x="764381" y="0"/>
                  </a:lnTo>
                  <a:lnTo>
                    <a:pt x="767905" y="700"/>
                  </a:lnTo>
                  <a:lnTo>
                    <a:pt x="771290" y="2102"/>
                  </a:lnTo>
                  <a:lnTo>
                    <a:pt x="774674" y="3504"/>
                  </a:lnTo>
                  <a:lnTo>
                    <a:pt x="777662" y="5500"/>
                  </a:lnTo>
                  <a:lnTo>
                    <a:pt x="780252" y="8091"/>
                  </a:lnTo>
                  <a:lnTo>
                    <a:pt x="782843" y="10681"/>
                  </a:lnTo>
                  <a:lnTo>
                    <a:pt x="788344" y="27625"/>
                  </a:lnTo>
                  <a:lnTo>
                    <a:pt x="788344" y="183497"/>
                  </a:lnTo>
                  <a:lnTo>
                    <a:pt x="788344" y="187161"/>
                  </a:lnTo>
                  <a:lnTo>
                    <a:pt x="787643" y="190685"/>
                  </a:lnTo>
                  <a:lnTo>
                    <a:pt x="786241" y="194069"/>
                  </a:lnTo>
                  <a:lnTo>
                    <a:pt x="784839" y="197454"/>
                  </a:lnTo>
                  <a:lnTo>
                    <a:pt x="771290" y="209020"/>
                  </a:lnTo>
                  <a:lnTo>
                    <a:pt x="767905" y="210422"/>
                  </a:lnTo>
                  <a:lnTo>
                    <a:pt x="764381" y="211123"/>
                  </a:lnTo>
                  <a:lnTo>
                    <a:pt x="760718" y="211123"/>
                  </a:lnTo>
                  <a:lnTo>
                    <a:pt x="27625" y="211123"/>
                  </a:lnTo>
                  <a:lnTo>
                    <a:pt x="23962" y="211123"/>
                  </a:lnTo>
                  <a:lnTo>
                    <a:pt x="20438" y="210422"/>
                  </a:lnTo>
                  <a:lnTo>
                    <a:pt x="17053" y="209020"/>
                  </a:lnTo>
                  <a:lnTo>
                    <a:pt x="13669" y="207618"/>
                  </a:lnTo>
                  <a:lnTo>
                    <a:pt x="2102" y="194069"/>
                  </a:lnTo>
                  <a:lnTo>
                    <a:pt x="700" y="190685"/>
                  </a:lnTo>
                  <a:lnTo>
                    <a:pt x="0" y="187161"/>
                  </a:lnTo>
                  <a:lnTo>
                    <a:pt x="0" y="183497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4" name="object 94"/>
          <p:cNvSpPr txBox="1"/>
          <p:nvPr/>
        </p:nvSpPr>
        <p:spPr>
          <a:xfrm>
            <a:off x="5578449" y="5443503"/>
            <a:ext cx="757555" cy="1803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2999"/>
              </a:lnSpc>
              <a:spcBef>
                <a:spcPts val="90"/>
              </a:spcBef>
            </a:pPr>
            <a:r>
              <a:rPr sz="30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Mirada en 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los </a:t>
            </a:r>
            <a:r>
              <a:rPr sz="30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comportamientos </a:t>
            </a:r>
            <a:r>
              <a:rPr sz="300" spc="2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sociales </a:t>
            </a:r>
            <a:r>
              <a:rPr sz="300" spc="25" dirty="0">
                <a:solidFill>
                  <a:srgbClr val="666252"/>
                </a:solidFill>
                <a:latin typeface="Microsoft Sans Serif"/>
                <a:cs typeface="Microsoft Sans Serif"/>
              </a:rPr>
              <a:t>del </a:t>
            </a:r>
            <a:r>
              <a:rPr sz="30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hombre </a:t>
            </a:r>
            <a:r>
              <a:rPr sz="30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importantes </a:t>
            </a:r>
            <a:r>
              <a:rPr sz="30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en 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la </a:t>
            </a:r>
            <a:r>
              <a:rPr sz="300" spc="-6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salud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95" name="object 95"/>
          <p:cNvGrpSpPr/>
          <p:nvPr/>
        </p:nvGrpSpPr>
        <p:grpSpPr>
          <a:xfrm>
            <a:off x="6465421" y="5482861"/>
            <a:ext cx="643255" cy="113030"/>
            <a:chOff x="6465421" y="5482861"/>
            <a:chExt cx="643255" cy="113030"/>
          </a:xfrm>
        </p:grpSpPr>
        <p:sp>
          <p:nvSpPr>
            <p:cNvPr id="96" name="object 96"/>
            <p:cNvSpPr/>
            <p:nvPr/>
          </p:nvSpPr>
          <p:spPr>
            <a:xfrm>
              <a:off x="6467961" y="5485401"/>
              <a:ext cx="638175" cy="107950"/>
            </a:xfrm>
            <a:custGeom>
              <a:avLst/>
              <a:gdLst/>
              <a:ahLst/>
              <a:cxnLst/>
              <a:rect l="l" t="t" r="r" b="b"/>
              <a:pathLst>
                <a:path w="638175" h="107950">
                  <a:moveTo>
                    <a:pt x="613900" y="107807"/>
                  </a:moveTo>
                  <a:lnTo>
                    <a:pt x="23962" y="107807"/>
                  </a:lnTo>
                  <a:lnTo>
                    <a:pt x="20438" y="107106"/>
                  </a:lnTo>
                  <a:lnTo>
                    <a:pt x="0" y="83845"/>
                  </a:lnTo>
                  <a:lnTo>
                    <a:pt x="0" y="80182"/>
                  </a:lnTo>
                  <a:lnTo>
                    <a:pt x="0" y="23962"/>
                  </a:lnTo>
                  <a:lnTo>
                    <a:pt x="23962" y="0"/>
                  </a:lnTo>
                  <a:lnTo>
                    <a:pt x="613900" y="0"/>
                  </a:lnTo>
                  <a:lnTo>
                    <a:pt x="637862" y="23962"/>
                  </a:lnTo>
                  <a:lnTo>
                    <a:pt x="637862" y="83845"/>
                  </a:lnTo>
                  <a:lnTo>
                    <a:pt x="617424" y="107106"/>
                  </a:lnTo>
                  <a:lnTo>
                    <a:pt x="613900" y="107807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6467961" y="5485401"/>
              <a:ext cx="638175" cy="107950"/>
            </a:xfrm>
            <a:custGeom>
              <a:avLst/>
              <a:gdLst/>
              <a:ahLst/>
              <a:cxnLst/>
              <a:rect l="l" t="t" r="r" b="b"/>
              <a:pathLst>
                <a:path w="638175" h="107950">
                  <a:moveTo>
                    <a:pt x="0" y="80182"/>
                  </a:moveTo>
                  <a:lnTo>
                    <a:pt x="0" y="27625"/>
                  </a:lnTo>
                  <a:lnTo>
                    <a:pt x="0" y="23962"/>
                  </a:lnTo>
                  <a:lnTo>
                    <a:pt x="700" y="20438"/>
                  </a:lnTo>
                  <a:lnTo>
                    <a:pt x="2102" y="17053"/>
                  </a:lnTo>
                  <a:lnTo>
                    <a:pt x="3504" y="13669"/>
                  </a:lnTo>
                  <a:lnTo>
                    <a:pt x="5500" y="10681"/>
                  </a:lnTo>
                  <a:lnTo>
                    <a:pt x="8091" y="8091"/>
                  </a:lnTo>
                  <a:lnTo>
                    <a:pt x="10681" y="5500"/>
                  </a:lnTo>
                  <a:lnTo>
                    <a:pt x="13669" y="3504"/>
                  </a:lnTo>
                  <a:lnTo>
                    <a:pt x="17053" y="2102"/>
                  </a:lnTo>
                  <a:lnTo>
                    <a:pt x="20438" y="700"/>
                  </a:lnTo>
                  <a:lnTo>
                    <a:pt x="23962" y="0"/>
                  </a:lnTo>
                  <a:lnTo>
                    <a:pt x="27625" y="0"/>
                  </a:lnTo>
                  <a:lnTo>
                    <a:pt x="610236" y="0"/>
                  </a:lnTo>
                  <a:lnTo>
                    <a:pt x="613900" y="0"/>
                  </a:lnTo>
                  <a:lnTo>
                    <a:pt x="617424" y="700"/>
                  </a:lnTo>
                  <a:lnTo>
                    <a:pt x="620808" y="2102"/>
                  </a:lnTo>
                  <a:lnTo>
                    <a:pt x="624193" y="3504"/>
                  </a:lnTo>
                  <a:lnTo>
                    <a:pt x="627180" y="5500"/>
                  </a:lnTo>
                  <a:lnTo>
                    <a:pt x="629771" y="8091"/>
                  </a:lnTo>
                  <a:lnTo>
                    <a:pt x="632361" y="10681"/>
                  </a:lnTo>
                  <a:lnTo>
                    <a:pt x="637862" y="27625"/>
                  </a:lnTo>
                  <a:lnTo>
                    <a:pt x="637862" y="80182"/>
                  </a:lnTo>
                  <a:lnTo>
                    <a:pt x="620808" y="105704"/>
                  </a:lnTo>
                  <a:lnTo>
                    <a:pt x="617424" y="107106"/>
                  </a:lnTo>
                  <a:lnTo>
                    <a:pt x="613900" y="107807"/>
                  </a:lnTo>
                  <a:lnTo>
                    <a:pt x="610236" y="107807"/>
                  </a:lnTo>
                  <a:lnTo>
                    <a:pt x="27625" y="107807"/>
                  </a:lnTo>
                  <a:lnTo>
                    <a:pt x="23962" y="107807"/>
                  </a:lnTo>
                  <a:lnTo>
                    <a:pt x="20438" y="107106"/>
                  </a:lnTo>
                  <a:lnTo>
                    <a:pt x="17053" y="105704"/>
                  </a:lnTo>
                  <a:lnTo>
                    <a:pt x="13669" y="104302"/>
                  </a:lnTo>
                  <a:lnTo>
                    <a:pt x="0" y="83845"/>
                  </a:lnTo>
                  <a:lnTo>
                    <a:pt x="0" y="80182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8" name="object 98"/>
          <p:cNvSpPr txBox="1"/>
          <p:nvPr/>
        </p:nvSpPr>
        <p:spPr>
          <a:xfrm>
            <a:off x="6483091" y="5495161"/>
            <a:ext cx="606425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Enfermdades</a:t>
            </a:r>
            <a:r>
              <a:rPr sz="30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de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la</a:t>
            </a:r>
            <a:r>
              <a:rPr sz="30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civilizacion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99" name="object 99"/>
          <p:cNvGrpSpPr/>
          <p:nvPr/>
        </p:nvGrpSpPr>
        <p:grpSpPr>
          <a:xfrm>
            <a:off x="7224074" y="5431203"/>
            <a:ext cx="881380" cy="216535"/>
            <a:chOff x="7224074" y="5431203"/>
            <a:chExt cx="881380" cy="216535"/>
          </a:xfrm>
        </p:grpSpPr>
        <p:sp>
          <p:nvSpPr>
            <p:cNvPr id="100" name="object 100"/>
            <p:cNvSpPr/>
            <p:nvPr/>
          </p:nvSpPr>
          <p:spPr>
            <a:xfrm>
              <a:off x="7226614" y="5433743"/>
              <a:ext cx="876300" cy="211454"/>
            </a:xfrm>
            <a:custGeom>
              <a:avLst/>
              <a:gdLst/>
              <a:ahLst/>
              <a:cxnLst/>
              <a:rect l="l" t="t" r="r" b="b"/>
              <a:pathLst>
                <a:path w="876300" h="211454">
                  <a:moveTo>
                    <a:pt x="851975" y="211123"/>
                  </a:moveTo>
                  <a:lnTo>
                    <a:pt x="23962" y="211123"/>
                  </a:lnTo>
                  <a:lnTo>
                    <a:pt x="20438" y="210422"/>
                  </a:lnTo>
                  <a:lnTo>
                    <a:pt x="0" y="187161"/>
                  </a:lnTo>
                  <a:lnTo>
                    <a:pt x="0" y="183497"/>
                  </a:lnTo>
                  <a:lnTo>
                    <a:pt x="0" y="23962"/>
                  </a:lnTo>
                  <a:lnTo>
                    <a:pt x="23962" y="0"/>
                  </a:lnTo>
                  <a:lnTo>
                    <a:pt x="851975" y="0"/>
                  </a:lnTo>
                  <a:lnTo>
                    <a:pt x="875937" y="23962"/>
                  </a:lnTo>
                  <a:lnTo>
                    <a:pt x="875937" y="187161"/>
                  </a:lnTo>
                  <a:lnTo>
                    <a:pt x="855499" y="210422"/>
                  </a:lnTo>
                  <a:lnTo>
                    <a:pt x="851975" y="211123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7226614" y="5433743"/>
              <a:ext cx="876300" cy="211454"/>
            </a:xfrm>
            <a:custGeom>
              <a:avLst/>
              <a:gdLst/>
              <a:ahLst/>
              <a:cxnLst/>
              <a:rect l="l" t="t" r="r" b="b"/>
              <a:pathLst>
                <a:path w="876300" h="211454">
                  <a:moveTo>
                    <a:pt x="0" y="183497"/>
                  </a:moveTo>
                  <a:lnTo>
                    <a:pt x="0" y="27625"/>
                  </a:lnTo>
                  <a:lnTo>
                    <a:pt x="0" y="23962"/>
                  </a:lnTo>
                  <a:lnTo>
                    <a:pt x="700" y="20438"/>
                  </a:lnTo>
                  <a:lnTo>
                    <a:pt x="2102" y="17053"/>
                  </a:lnTo>
                  <a:lnTo>
                    <a:pt x="3504" y="13669"/>
                  </a:lnTo>
                  <a:lnTo>
                    <a:pt x="5500" y="10681"/>
                  </a:lnTo>
                  <a:lnTo>
                    <a:pt x="8091" y="8091"/>
                  </a:lnTo>
                  <a:lnTo>
                    <a:pt x="10681" y="5500"/>
                  </a:lnTo>
                  <a:lnTo>
                    <a:pt x="13669" y="3504"/>
                  </a:lnTo>
                  <a:lnTo>
                    <a:pt x="17053" y="2102"/>
                  </a:lnTo>
                  <a:lnTo>
                    <a:pt x="20438" y="700"/>
                  </a:lnTo>
                  <a:lnTo>
                    <a:pt x="23962" y="0"/>
                  </a:lnTo>
                  <a:lnTo>
                    <a:pt x="27625" y="0"/>
                  </a:lnTo>
                  <a:lnTo>
                    <a:pt x="848312" y="0"/>
                  </a:lnTo>
                  <a:lnTo>
                    <a:pt x="851975" y="0"/>
                  </a:lnTo>
                  <a:lnTo>
                    <a:pt x="855499" y="700"/>
                  </a:lnTo>
                  <a:lnTo>
                    <a:pt x="858884" y="2102"/>
                  </a:lnTo>
                  <a:lnTo>
                    <a:pt x="862268" y="3504"/>
                  </a:lnTo>
                  <a:lnTo>
                    <a:pt x="865256" y="5500"/>
                  </a:lnTo>
                  <a:lnTo>
                    <a:pt x="867846" y="8091"/>
                  </a:lnTo>
                  <a:lnTo>
                    <a:pt x="870436" y="10681"/>
                  </a:lnTo>
                  <a:lnTo>
                    <a:pt x="872433" y="13669"/>
                  </a:lnTo>
                  <a:lnTo>
                    <a:pt x="873834" y="17053"/>
                  </a:lnTo>
                  <a:lnTo>
                    <a:pt x="875236" y="20438"/>
                  </a:lnTo>
                  <a:lnTo>
                    <a:pt x="875937" y="23962"/>
                  </a:lnTo>
                  <a:lnTo>
                    <a:pt x="875938" y="27625"/>
                  </a:lnTo>
                  <a:lnTo>
                    <a:pt x="875938" y="183497"/>
                  </a:lnTo>
                  <a:lnTo>
                    <a:pt x="875937" y="187161"/>
                  </a:lnTo>
                  <a:lnTo>
                    <a:pt x="875236" y="190685"/>
                  </a:lnTo>
                  <a:lnTo>
                    <a:pt x="873834" y="194069"/>
                  </a:lnTo>
                  <a:lnTo>
                    <a:pt x="872433" y="197454"/>
                  </a:lnTo>
                  <a:lnTo>
                    <a:pt x="848312" y="211123"/>
                  </a:lnTo>
                  <a:lnTo>
                    <a:pt x="27625" y="211123"/>
                  </a:lnTo>
                  <a:lnTo>
                    <a:pt x="23962" y="211123"/>
                  </a:lnTo>
                  <a:lnTo>
                    <a:pt x="20438" y="210422"/>
                  </a:lnTo>
                  <a:lnTo>
                    <a:pt x="17053" y="209020"/>
                  </a:lnTo>
                  <a:lnTo>
                    <a:pt x="13669" y="207618"/>
                  </a:lnTo>
                  <a:lnTo>
                    <a:pt x="2102" y="194069"/>
                  </a:lnTo>
                  <a:lnTo>
                    <a:pt x="700" y="190685"/>
                  </a:lnTo>
                  <a:lnTo>
                    <a:pt x="0" y="187161"/>
                  </a:lnTo>
                  <a:lnTo>
                    <a:pt x="0" y="183497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2" name="object 102"/>
          <p:cNvSpPr txBox="1"/>
          <p:nvPr/>
        </p:nvSpPr>
        <p:spPr>
          <a:xfrm>
            <a:off x="7241744" y="5443503"/>
            <a:ext cx="844550" cy="18034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2999"/>
              </a:lnSpc>
              <a:spcBef>
                <a:spcPts val="90"/>
              </a:spcBef>
            </a:pPr>
            <a:r>
              <a:rPr sz="30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Patologias </a:t>
            </a:r>
            <a:r>
              <a:rPr sz="30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producidas </a:t>
            </a:r>
            <a:r>
              <a:rPr sz="300" spc="25" dirty="0">
                <a:solidFill>
                  <a:srgbClr val="666252"/>
                </a:solidFill>
                <a:latin typeface="Microsoft Sans Serif"/>
                <a:cs typeface="Microsoft Sans Serif"/>
              </a:rPr>
              <a:t>por </a:t>
            </a:r>
            <a:r>
              <a:rPr sz="30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las 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modificaciones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25" dirty="0">
                <a:solidFill>
                  <a:srgbClr val="666252"/>
                </a:solidFill>
                <a:latin typeface="Microsoft Sans Serif"/>
                <a:cs typeface="Microsoft Sans Serif"/>
              </a:rPr>
              <a:t>que</a:t>
            </a:r>
            <a:r>
              <a:rPr sz="30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el</a:t>
            </a:r>
            <a:r>
              <a:rPr sz="30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 hombre</a:t>
            </a:r>
            <a:r>
              <a:rPr sz="300" spc="2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produce en </a:t>
            </a:r>
            <a:r>
              <a:rPr sz="300" spc="-6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el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20" dirty="0">
                <a:solidFill>
                  <a:srgbClr val="666252"/>
                </a:solidFill>
                <a:latin typeface="Microsoft Sans Serif"/>
                <a:cs typeface="Microsoft Sans Serif"/>
              </a:rPr>
              <a:t>ambiente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103" name="object 103"/>
          <p:cNvGrpSpPr/>
          <p:nvPr/>
        </p:nvGrpSpPr>
        <p:grpSpPr>
          <a:xfrm>
            <a:off x="8207325" y="5271356"/>
            <a:ext cx="744220" cy="113030"/>
            <a:chOff x="8207325" y="5271356"/>
            <a:chExt cx="744220" cy="113030"/>
          </a:xfrm>
        </p:grpSpPr>
        <p:sp>
          <p:nvSpPr>
            <p:cNvPr id="104" name="object 104"/>
            <p:cNvSpPr/>
            <p:nvPr/>
          </p:nvSpPr>
          <p:spPr>
            <a:xfrm>
              <a:off x="8209865" y="5273896"/>
              <a:ext cx="739140" cy="107950"/>
            </a:xfrm>
            <a:custGeom>
              <a:avLst/>
              <a:gdLst/>
              <a:ahLst/>
              <a:cxnLst/>
              <a:rect l="l" t="t" r="r" b="b"/>
              <a:pathLst>
                <a:path w="739140" h="107950">
                  <a:moveTo>
                    <a:pt x="714969" y="107807"/>
                  </a:moveTo>
                  <a:lnTo>
                    <a:pt x="23962" y="107807"/>
                  </a:lnTo>
                  <a:lnTo>
                    <a:pt x="20438" y="107106"/>
                  </a:lnTo>
                  <a:lnTo>
                    <a:pt x="0" y="83845"/>
                  </a:lnTo>
                  <a:lnTo>
                    <a:pt x="0" y="80182"/>
                  </a:lnTo>
                  <a:lnTo>
                    <a:pt x="0" y="23962"/>
                  </a:lnTo>
                  <a:lnTo>
                    <a:pt x="23962" y="0"/>
                  </a:lnTo>
                  <a:lnTo>
                    <a:pt x="714969" y="0"/>
                  </a:lnTo>
                  <a:lnTo>
                    <a:pt x="738932" y="23962"/>
                  </a:lnTo>
                  <a:lnTo>
                    <a:pt x="738932" y="83845"/>
                  </a:lnTo>
                  <a:lnTo>
                    <a:pt x="718493" y="107106"/>
                  </a:lnTo>
                  <a:lnTo>
                    <a:pt x="714969" y="107807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8209865" y="5273896"/>
              <a:ext cx="739140" cy="107950"/>
            </a:xfrm>
            <a:custGeom>
              <a:avLst/>
              <a:gdLst/>
              <a:ahLst/>
              <a:cxnLst/>
              <a:rect l="l" t="t" r="r" b="b"/>
              <a:pathLst>
                <a:path w="739140" h="107950">
                  <a:moveTo>
                    <a:pt x="0" y="80182"/>
                  </a:moveTo>
                  <a:lnTo>
                    <a:pt x="0" y="27625"/>
                  </a:lnTo>
                  <a:lnTo>
                    <a:pt x="0" y="23962"/>
                  </a:lnTo>
                  <a:lnTo>
                    <a:pt x="700" y="20438"/>
                  </a:lnTo>
                  <a:lnTo>
                    <a:pt x="2102" y="17053"/>
                  </a:lnTo>
                  <a:lnTo>
                    <a:pt x="3504" y="13669"/>
                  </a:lnTo>
                  <a:lnTo>
                    <a:pt x="5500" y="10681"/>
                  </a:lnTo>
                  <a:lnTo>
                    <a:pt x="8091" y="8091"/>
                  </a:lnTo>
                  <a:lnTo>
                    <a:pt x="10681" y="5500"/>
                  </a:lnTo>
                  <a:lnTo>
                    <a:pt x="13669" y="3504"/>
                  </a:lnTo>
                  <a:lnTo>
                    <a:pt x="17053" y="2102"/>
                  </a:lnTo>
                  <a:lnTo>
                    <a:pt x="20438" y="700"/>
                  </a:lnTo>
                  <a:lnTo>
                    <a:pt x="23962" y="0"/>
                  </a:lnTo>
                  <a:lnTo>
                    <a:pt x="27625" y="0"/>
                  </a:lnTo>
                  <a:lnTo>
                    <a:pt x="711306" y="0"/>
                  </a:lnTo>
                  <a:lnTo>
                    <a:pt x="714969" y="0"/>
                  </a:lnTo>
                  <a:lnTo>
                    <a:pt x="718493" y="700"/>
                  </a:lnTo>
                  <a:lnTo>
                    <a:pt x="736829" y="17053"/>
                  </a:lnTo>
                  <a:lnTo>
                    <a:pt x="738231" y="20438"/>
                  </a:lnTo>
                  <a:lnTo>
                    <a:pt x="738932" y="23962"/>
                  </a:lnTo>
                  <a:lnTo>
                    <a:pt x="738932" y="27625"/>
                  </a:lnTo>
                  <a:lnTo>
                    <a:pt x="738932" y="80182"/>
                  </a:lnTo>
                  <a:lnTo>
                    <a:pt x="738932" y="83845"/>
                  </a:lnTo>
                  <a:lnTo>
                    <a:pt x="738231" y="87369"/>
                  </a:lnTo>
                  <a:lnTo>
                    <a:pt x="736829" y="90753"/>
                  </a:lnTo>
                  <a:lnTo>
                    <a:pt x="735427" y="94138"/>
                  </a:lnTo>
                  <a:lnTo>
                    <a:pt x="711306" y="107807"/>
                  </a:lnTo>
                  <a:lnTo>
                    <a:pt x="27625" y="107807"/>
                  </a:lnTo>
                  <a:lnTo>
                    <a:pt x="23962" y="107807"/>
                  </a:lnTo>
                  <a:lnTo>
                    <a:pt x="20438" y="107106"/>
                  </a:lnTo>
                  <a:lnTo>
                    <a:pt x="17053" y="105704"/>
                  </a:lnTo>
                  <a:lnTo>
                    <a:pt x="13669" y="104302"/>
                  </a:lnTo>
                  <a:lnTo>
                    <a:pt x="0" y="83845"/>
                  </a:lnTo>
                  <a:lnTo>
                    <a:pt x="0" y="80182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6" name="object 106"/>
          <p:cNvSpPr txBox="1"/>
          <p:nvPr/>
        </p:nvSpPr>
        <p:spPr>
          <a:xfrm>
            <a:off x="8224994" y="5283656"/>
            <a:ext cx="708025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En 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paises</a:t>
            </a:r>
            <a:r>
              <a:rPr sz="30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mas</a:t>
            </a:r>
            <a:r>
              <a:rPr sz="30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avanzados</a:t>
            </a:r>
            <a:r>
              <a:rPr sz="300" dirty="0">
                <a:solidFill>
                  <a:srgbClr val="666252"/>
                </a:solidFill>
                <a:latin typeface="Microsoft Sans Serif"/>
                <a:cs typeface="Microsoft Sans Serif"/>
              </a:rPr>
              <a:t> se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debe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107" name="object 107"/>
          <p:cNvGrpSpPr/>
          <p:nvPr/>
        </p:nvGrpSpPr>
        <p:grpSpPr>
          <a:xfrm>
            <a:off x="9098491" y="5059850"/>
            <a:ext cx="524510" cy="113030"/>
            <a:chOff x="9098491" y="5059850"/>
            <a:chExt cx="524510" cy="113030"/>
          </a:xfrm>
        </p:grpSpPr>
        <p:sp>
          <p:nvSpPr>
            <p:cNvPr id="108" name="object 108"/>
            <p:cNvSpPr/>
            <p:nvPr/>
          </p:nvSpPr>
          <p:spPr>
            <a:xfrm>
              <a:off x="9101031" y="5062390"/>
              <a:ext cx="519430" cy="107950"/>
            </a:xfrm>
            <a:custGeom>
              <a:avLst/>
              <a:gdLst/>
              <a:ahLst/>
              <a:cxnLst/>
              <a:rect l="l" t="t" r="r" b="b"/>
              <a:pathLst>
                <a:path w="519429" h="107950">
                  <a:moveTo>
                    <a:pt x="468460" y="107807"/>
                  </a:moveTo>
                  <a:lnTo>
                    <a:pt x="50364" y="107807"/>
                  </a:lnTo>
                  <a:lnTo>
                    <a:pt x="46859" y="107462"/>
                  </a:lnTo>
                  <a:lnTo>
                    <a:pt x="11050" y="86794"/>
                  </a:lnTo>
                  <a:lnTo>
                    <a:pt x="0" y="57443"/>
                  </a:lnTo>
                  <a:lnTo>
                    <a:pt x="0" y="53903"/>
                  </a:lnTo>
                  <a:lnTo>
                    <a:pt x="0" y="50364"/>
                  </a:lnTo>
                  <a:lnTo>
                    <a:pt x="18290" y="13285"/>
                  </a:lnTo>
                  <a:lnTo>
                    <a:pt x="50364" y="0"/>
                  </a:lnTo>
                  <a:lnTo>
                    <a:pt x="468460" y="0"/>
                  </a:lnTo>
                  <a:lnTo>
                    <a:pt x="505539" y="18290"/>
                  </a:lnTo>
                  <a:lnTo>
                    <a:pt x="518824" y="50364"/>
                  </a:lnTo>
                  <a:lnTo>
                    <a:pt x="518824" y="57443"/>
                  </a:lnTo>
                  <a:lnTo>
                    <a:pt x="500533" y="94522"/>
                  </a:lnTo>
                  <a:lnTo>
                    <a:pt x="471965" y="107462"/>
                  </a:lnTo>
                  <a:lnTo>
                    <a:pt x="468460" y="107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9" name="object 109"/>
            <p:cNvSpPr/>
            <p:nvPr/>
          </p:nvSpPr>
          <p:spPr>
            <a:xfrm>
              <a:off x="9101031" y="5062390"/>
              <a:ext cx="519430" cy="107950"/>
            </a:xfrm>
            <a:custGeom>
              <a:avLst/>
              <a:gdLst/>
              <a:ahLst/>
              <a:cxnLst/>
              <a:rect l="l" t="t" r="r" b="b"/>
              <a:pathLst>
                <a:path w="519429" h="107950">
                  <a:moveTo>
                    <a:pt x="0" y="53903"/>
                  </a:moveTo>
                  <a:lnTo>
                    <a:pt x="4103" y="33275"/>
                  </a:lnTo>
                  <a:lnTo>
                    <a:pt x="5457" y="30005"/>
                  </a:lnTo>
                  <a:lnTo>
                    <a:pt x="7118" y="26899"/>
                  </a:lnTo>
                  <a:lnTo>
                    <a:pt x="9084" y="23956"/>
                  </a:lnTo>
                  <a:lnTo>
                    <a:pt x="11050" y="21013"/>
                  </a:lnTo>
                  <a:lnTo>
                    <a:pt x="13285" y="18290"/>
                  </a:lnTo>
                  <a:lnTo>
                    <a:pt x="15788" y="15788"/>
                  </a:lnTo>
                  <a:lnTo>
                    <a:pt x="18290" y="13285"/>
                  </a:lnTo>
                  <a:lnTo>
                    <a:pt x="21013" y="11050"/>
                  </a:lnTo>
                  <a:lnTo>
                    <a:pt x="23956" y="9084"/>
                  </a:lnTo>
                  <a:lnTo>
                    <a:pt x="26899" y="7118"/>
                  </a:lnTo>
                  <a:lnTo>
                    <a:pt x="30005" y="5457"/>
                  </a:lnTo>
                  <a:lnTo>
                    <a:pt x="33275" y="4103"/>
                  </a:lnTo>
                  <a:lnTo>
                    <a:pt x="36545" y="2748"/>
                  </a:lnTo>
                  <a:lnTo>
                    <a:pt x="39916" y="1726"/>
                  </a:lnTo>
                  <a:lnTo>
                    <a:pt x="43387" y="1035"/>
                  </a:lnTo>
                  <a:lnTo>
                    <a:pt x="46859" y="345"/>
                  </a:lnTo>
                  <a:lnTo>
                    <a:pt x="50364" y="0"/>
                  </a:lnTo>
                  <a:lnTo>
                    <a:pt x="53903" y="0"/>
                  </a:lnTo>
                  <a:lnTo>
                    <a:pt x="464920" y="0"/>
                  </a:lnTo>
                  <a:lnTo>
                    <a:pt x="468460" y="0"/>
                  </a:lnTo>
                  <a:lnTo>
                    <a:pt x="471965" y="345"/>
                  </a:lnTo>
                  <a:lnTo>
                    <a:pt x="475437" y="1035"/>
                  </a:lnTo>
                  <a:lnTo>
                    <a:pt x="478908" y="1726"/>
                  </a:lnTo>
                  <a:lnTo>
                    <a:pt x="503036" y="15788"/>
                  </a:lnTo>
                  <a:lnTo>
                    <a:pt x="505539" y="18290"/>
                  </a:lnTo>
                  <a:lnTo>
                    <a:pt x="514721" y="33275"/>
                  </a:lnTo>
                  <a:lnTo>
                    <a:pt x="516076" y="36545"/>
                  </a:lnTo>
                  <a:lnTo>
                    <a:pt x="517098" y="39916"/>
                  </a:lnTo>
                  <a:lnTo>
                    <a:pt x="517789" y="43387"/>
                  </a:lnTo>
                  <a:lnTo>
                    <a:pt x="518479" y="46859"/>
                  </a:lnTo>
                  <a:lnTo>
                    <a:pt x="518824" y="50364"/>
                  </a:lnTo>
                  <a:lnTo>
                    <a:pt x="518824" y="53903"/>
                  </a:lnTo>
                  <a:lnTo>
                    <a:pt x="518824" y="57443"/>
                  </a:lnTo>
                  <a:lnTo>
                    <a:pt x="514721" y="74531"/>
                  </a:lnTo>
                  <a:lnTo>
                    <a:pt x="513367" y="77801"/>
                  </a:lnTo>
                  <a:lnTo>
                    <a:pt x="503036" y="92019"/>
                  </a:lnTo>
                  <a:lnTo>
                    <a:pt x="500533" y="94522"/>
                  </a:lnTo>
                  <a:lnTo>
                    <a:pt x="497811" y="96756"/>
                  </a:lnTo>
                  <a:lnTo>
                    <a:pt x="494868" y="98723"/>
                  </a:lnTo>
                  <a:lnTo>
                    <a:pt x="491925" y="100689"/>
                  </a:lnTo>
                  <a:lnTo>
                    <a:pt x="488818" y="102350"/>
                  </a:lnTo>
                  <a:lnTo>
                    <a:pt x="485548" y="103704"/>
                  </a:lnTo>
                  <a:lnTo>
                    <a:pt x="482279" y="105059"/>
                  </a:lnTo>
                  <a:lnTo>
                    <a:pt x="478908" y="106081"/>
                  </a:lnTo>
                  <a:lnTo>
                    <a:pt x="475437" y="106771"/>
                  </a:lnTo>
                  <a:lnTo>
                    <a:pt x="471965" y="107462"/>
                  </a:lnTo>
                  <a:lnTo>
                    <a:pt x="468460" y="107807"/>
                  </a:lnTo>
                  <a:lnTo>
                    <a:pt x="464920" y="107807"/>
                  </a:lnTo>
                  <a:lnTo>
                    <a:pt x="53903" y="107807"/>
                  </a:lnTo>
                  <a:lnTo>
                    <a:pt x="50364" y="107807"/>
                  </a:lnTo>
                  <a:lnTo>
                    <a:pt x="46859" y="107462"/>
                  </a:lnTo>
                  <a:lnTo>
                    <a:pt x="43387" y="106771"/>
                  </a:lnTo>
                  <a:lnTo>
                    <a:pt x="39916" y="106081"/>
                  </a:lnTo>
                  <a:lnTo>
                    <a:pt x="36545" y="105059"/>
                  </a:lnTo>
                  <a:lnTo>
                    <a:pt x="33275" y="103704"/>
                  </a:lnTo>
                  <a:lnTo>
                    <a:pt x="30005" y="102350"/>
                  </a:lnTo>
                  <a:lnTo>
                    <a:pt x="26899" y="100689"/>
                  </a:lnTo>
                  <a:lnTo>
                    <a:pt x="23956" y="98723"/>
                  </a:lnTo>
                  <a:lnTo>
                    <a:pt x="21013" y="96756"/>
                  </a:lnTo>
                  <a:lnTo>
                    <a:pt x="18290" y="94522"/>
                  </a:lnTo>
                  <a:lnTo>
                    <a:pt x="15788" y="92019"/>
                  </a:lnTo>
                  <a:lnTo>
                    <a:pt x="13285" y="89516"/>
                  </a:lnTo>
                  <a:lnTo>
                    <a:pt x="11050" y="86794"/>
                  </a:lnTo>
                  <a:lnTo>
                    <a:pt x="9084" y="83851"/>
                  </a:lnTo>
                  <a:lnTo>
                    <a:pt x="7118" y="80908"/>
                  </a:lnTo>
                  <a:lnTo>
                    <a:pt x="5457" y="77801"/>
                  </a:lnTo>
                  <a:lnTo>
                    <a:pt x="4103" y="74531"/>
                  </a:lnTo>
                  <a:lnTo>
                    <a:pt x="2748" y="71262"/>
                  </a:lnTo>
                  <a:lnTo>
                    <a:pt x="1726" y="67891"/>
                  </a:lnTo>
                  <a:lnTo>
                    <a:pt x="1035" y="64419"/>
                  </a:lnTo>
                  <a:lnTo>
                    <a:pt x="345" y="60948"/>
                  </a:lnTo>
                  <a:lnTo>
                    <a:pt x="0" y="57443"/>
                  </a:lnTo>
                  <a:lnTo>
                    <a:pt x="0" y="53903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0" name="object 110"/>
          <p:cNvSpPr txBox="1"/>
          <p:nvPr/>
        </p:nvSpPr>
        <p:spPr>
          <a:xfrm>
            <a:off x="9116160" y="5072150"/>
            <a:ext cx="487680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45" dirty="0">
                <a:solidFill>
                  <a:srgbClr val="454A4B"/>
                </a:solidFill>
                <a:latin typeface="Microsoft Sans Serif"/>
                <a:cs typeface="Microsoft Sans Serif"/>
              </a:rPr>
              <a:t>M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3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4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3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e</a:t>
            </a:r>
            <a:r>
              <a:rPr sz="3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300" dirty="0">
                <a:solidFill>
                  <a:srgbClr val="454A4B"/>
                </a:solidFill>
                <a:latin typeface="Microsoft Sans Serif"/>
                <a:cs typeface="Microsoft Sans Serif"/>
              </a:rPr>
              <a:t>rr</a:t>
            </a:r>
            <a:r>
              <a:rPr sz="3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ll</a:t>
            </a:r>
            <a:r>
              <a:rPr sz="30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3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3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n</a:t>
            </a:r>
            <a:r>
              <a:rPr sz="300" spc="40" dirty="0">
                <a:solidFill>
                  <a:srgbClr val="454A4B"/>
                </a:solidFill>
                <a:latin typeface="Microsoft Sans Serif"/>
                <a:cs typeface="Microsoft Sans Serif"/>
              </a:rPr>
              <a:t>d</a:t>
            </a:r>
            <a:r>
              <a:rPr sz="3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u</a:t>
            </a:r>
            <a:r>
              <a:rPr sz="300" spc="-15" dirty="0">
                <a:solidFill>
                  <a:srgbClr val="454A4B"/>
                </a:solidFill>
                <a:latin typeface="Microsoft Sans Serif"/>
                <a:cs typeface="Microsoft Sans Serif"/>
              </a:rPr>
              <a:t>s</a:t>
            </a: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t</a:t>
            </a:r>
            <a:r>
              <a:rPr sz="300" dirty="0">
                <a:solidFill>
                  <a:srgbClr val="454A4B"/>
                </a:solidFill>
                <a:latin typeface="Microsoft Sans Serif"/>
                <a:cs typeface="Microsoft Sans Serif"/>
              </a:rPr>
              <a:t>r</a:t>
            </a: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i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a</a:t>
            </a:r>
            <a:r>
              <a:rPr sz="3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l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111" name="object 111"/>
          <p:cNvGrpSpPr/>
          <p:nvPr/>
        </p:nvGrpSpPr>
        <p:grpSpPr>
          <a:xfrm>
            <a:off x="9098491" y="5200854"/>
            <a:ext cx="328930" cy="113030"/>
            <a:chOff x="9098491" y="5200854"/>
            <a:chExt cx="328930" cy="113030"/>
          </a:xfrm>
        </p:grpSpPr>
        <p:sp>
          <p:nvSpPr>
            <p:cNvPr id="112" name="object 112"/>
            <p:cNvSpPr/>
            <p:nvPr/>
          </p:nvSpPr>
          <p:spPr>
            <a:xfrm>
              <a:off x="9101031" y="5203394"/>
              <a:ext cx="323850" cy="107950"/>
            </a:xfrm>
            <a:custGeom>
              <a:avLst/>
              <a:gdLst/>
              <a:ahLst/>
              <a:cxnLst/>
              <a:rect l="l" t="t" r="r" b="b"/>
              <a:pathLst>
                <a:path w="323850" h="107950">
                  <a:moveTo>
                    <a:pt x="273058" y="107807"/>
                  </a:moveTo>
                  <a:lnTo>
                    <a:pt x="50364" y="107807"/>
                  </a:lnTo>
                  <a:lnTo>
                    <a:pt x="46859" y="107462"/>
                  </a:lnTo>
                  <a:lnTo>
                    <a:pt x="11050" y="86794"/>
                  </a:lnTo>
                  <a:lnTo>
                    <a:pt x="0" y="57443"/>
                  </a:lnTo>
                  <a:lnTo>
                    <a:pt x="0" y="53903"/>
                  </a:lnTo>
                  <a:lnTo>
                    <a:pt x="0" y="50364"/>
                  </a:lnTo>
                  <a:lnTo>
                    <a:pt x="18290" y="13285"/>
                  </a:lnTo>
                  <a:lnTo>
                    <a:pt x="50364" y="0"/>
                  </a:lnTo>
                  <a:lnTo>
                    <a:pt x="273058" y="0"/>
                  </a:lnTo>
                  <a:lnTo>
                    <a:pt x="310137" y="18290"/>
                  </a:lnTo>
                  <a:lnTo>
                    <a:pt x="323423" y="50364"/>
                  </a:lnTo>
                  <a:lnTo>
                    <a:pt x="323423" y="57443"/>
                  </a:lnTo>
                  <a:lnTo>
                    <a:pt x="305132" y="94522"/>
                  </a:lnTo>
                  <a:lnTo>
                    <a:pt x="276564" y="107462"/>
                  </a:lnTo>
                  <a:lnTo>
                    <a:pt x="273058" y="107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3" name="object 113"/>
            <p:cNvSpPr/>
            <p:nvPr/>
          </p:nvSpPr>
          <p:spPr>
            <a:xfrm>
              <a:off x="9101031" y="5203394"/>
              <a:ext cx="323850" cy="107950"/>
            </a:xfrm>
            <a:custGeom>
              <a:avLst/>
              <a:gdLst/>
              <a:ahLst/>
              <a:cxnLst/>
              <a:rect l="l" t="t" r="r" b="b"/>
              <a:pathLst>
                <a:path w="323850" h="107950">
                  <a:moveTo>
                    <a:pt x="0" y="53903"/>
                  </a:moveTo>
                  <a:lnTo>
                    <a:pt x="4103" y="33275"/>
                  </a:lnTo>
                  <a:lnTo>
                    <a:pt x="5457" y="30005"/>
                  </a:lnTo>
                  <a:lnTo>
                    <a:pt x="7118" y="26899"/>
                  </a:lnTo>
                  <a:lnTo>
                    <a:pt x="9084" y="23956"/>
                  </a:lnTo>
                  <a:lnTo>
                    <a:pt x="11050" y="21013"/>
                  </a:lnTo>
                  <a:lnTo>
                    <a:pt x="13285" y="18290"/>
                  </a:lnTo>
                  <a:lnTo>
                    <a:pt x="15788" y="15788"/>
                  </a:lnTo>
                  <a:lnTo>
                    <a:pt x="18290" y="13285"/>
                  </a:lnTo>
                  <a:lnTo>
                    <a:pt x="21013" y="11050"/>
                  </a:lnTo>
                  <a:lnTo>
                    <a:pt x="23956" y="9084"/>
                  </a:lnTo>
                  <a:lnTo>
                    <a:pt x="26899" y="7118"/>
                  </a:lnTo>
                  <a:lnTo>
                    <a:pt x="30005" y="5457"/>
                  </a:lnTo>
                  <a:lnTo>
                    <a:pt x="33275" y="4103"/>
                  </a:lnTo>
                  <a:lnTo>
                    <a:pt x="36545" y="2748"/>
                  </a:lnTo>
                  <a:lnTo>
                    <a:pt x="39916" y="1726"/>
                  </a:lnTo>
                  <a:lnTo>
                    <a:pt x="43387" y="1035"/>
                  </a:lnTo>
                  <a:lnTo>
                    <a:pt x="46859" y="345"/>
                  </a:lnTo>
                  <a:lnTo>
                    <a:pt x="50364" y="0"/>
                  </a:lnTo>
                  <a:lnTo>
                    <a:pt x="53903" y="0"/>
                  </a:lnTo>
                  <a:lnTo>
                    <a:pt x="269519" y="0"/>
                  </a:lnTo>
                  <a:lnTo>
                    <a:pt x="273058" y="0"/>
                  </a:lnTo>
                  <a:lnTo>
                    <a:pt x="276564" y="345"/>
                  </a:lnTo>
                  <a:lnTo>
                    <a:pt x="280035" y="1035"/>
                  </a:lnTo>
                  <a:lnTo>
                    <a:pt x="283506" y="1726"/>
                  </a:lnTo>
                  <a:lnTo>
                    <a:pt x="307635" y="15788"/>
                  </a:lnTo>
                  <a:lnTo>
                    <a:pt x="310137" y="18290"/>
                  </a:lnTo>
                  <a:lnTo>
                    <a:pt x="312372" y="21013"/>
                  </a:lnTo>
                  <a:lnTo>
                    <a:pt x="314338" y="23956"/>
                  </a:lnTo>
                  <a:lnTo>
                    <a:pt x="316305" y="26899"/>
                  </a:lnTo>
                  <a:lnTo>
                    <a:pt x="317965" y="30005"/>
                  </a:lnTo>
                  <a:lnTo>
                    <a:pt x="319320" y="33275"/>
                  </a:lnTo>
                  <a:lnTo>
                    <a:pt x="320674" y="36545"/>
                  </a:lnTo>
                  <a:lnTo>
                    <a:pt x="321696" y="39916"/>
                  </a:lnTo>
                  <a:lnTo>
                    <a:pt x="322387" y="43387"/>
                  </a:lnTo>
                  <a:lnTo>
                    <a:pt x="323078" y="46859"/>
                  </a:lnTo>
                  <a:lnTo>
                    <a:pt x="323423" y="50364"/>
                  </a:lnTo>
                  <a:lnTo>
                    <a:pt x="323423" y="53903"/>
                  </a:lnTo>
                  <a:lnTo>
                    <a:pt x="323423" y="57443"/>
                  </a:lnTo>
                  <a:lnTo>
                    <a:pt x="319320" y="74531"/>
                  </a:lnTo>
                  <a:lnTo>
                    <a:pt x="317965" y="77801"/>
                  </a:lnTo>
                  <a:lnTo>
                    <a:pt x="299466" y="98723"/>
                  </a:lnTo>
                  <a:lnTo>
                    <a:pt x="296523" y="100689"/>
                  </a:lnTo>
                  <a:lnTo>
                    <a:pt x="293417" y="102350"/>
                  </a:lnTo>
                  <a:lnTo>
                    <a:pt x="290147" y="103704"/>
                  </a:lnTo>
                  <a:lnTo>
                    <a:pt x="286877" y="105059"/>
                  </a:lnTo>
                  <a:lnTo>
                    <a:pt x="283506" y="106081"/>
                  </a:lnTo>
                  <a:lnTo>
                    <a:pt x="280035" y="106771"/>
                  </a:lnTo>
                  <a:lnTo>
                    <a:pt x="276564" y="107462"/>
                  </a:lnTo>
                  <a:lnTo>
                    <a:pt x="273058" y="107807"/>
                  </a:lnTo>
                  <a:lnTo>
                    <a:pt x="269519" y="107807"/>
                  </a:lnTo>
                  <a:lnTo>
                    <a:pt x="53903" y="107807"/>
                  </a:lnTo>
                  <a:lnTo>
                    <a:pt x="50364" y="107807"/>
                  </a:lnTo>
                  <a:lnTo>
                    <a:pt x="46859" y="107462"/>
                  </a:lnTo>
                  <a:lnTo>
                    <a:pt x="43387" y="106771"/>
                  </a:lnTo>
                  <a:lnTo>
                    <a:pt x="39916" y="106081"/>
                  </a:lnTo>
                  <a:lnTo>
                    <a:pt x="36545" y="105059"/>
                  </a:lnTo>
                  <a:lnTo>
                    <a:pt x="33275" y="103704"/>
                  </a:lnTo>
                  <a:lnTo>
                    <a:pt x="30005" y="102350"/>
                  </a:lnTo>
                  <a:lnTo>
                    <a:pt x="26899" y="100689"/>
                  </a:lnTo>
                  <a:lnTo>
                    <a:pt x="23956" y="98723"/>
                  </a:lnTo>
                  <a:lnTo>
                    <a:pt x="21013" y="96756"/>
                  </a:lnTo>
                  <a:lnTo>
                    <a:pt x="18290" y="94522"/>
                  </a:lnTo>
                  <a:lnTo>
                    <a:pt x="15788" y="92019"/>
                  </a:lnTo>
                  <a:lnTo>
                    <a:pt x="13285" y="89516"/>
                  </a:lnTo>
                  <a:lnTo>
                    <a:pt x="11050" y="86794"/>
                  </a:lnTo>
                  <a:lnTo>
                    <a:pt x="9084" y="83851"/>
                  </a:lnTo>
                  <a:lnTo>
                    <a:pt x="7118" y="80908"/>
                  </a:lnTo>
                  <a:lnTo>
                    <a:pt x="5457" y="77801"/>
                  </a:lnTo>
                  <a:lnTo>
                    <a:pt x="4103" y="74531"/>
                  </a:lnTo>
                  <a:lnTo>
                    <a:pt x="2748" y="71262"/>
                  </a:lnTo>
                  <a:lnTo>
                    <a:pt x="1726" y="67891"/>
                  </a:lnTo>
                  <a:lnTo>
                    <a:pt x="1035" y="64419"/>
                  </a:lnTo>
                  <a:lnTo>
                    <a:pt x="345" y="60948"/>
                  </a:lnTo>
                  <a:lnTo>
                    <a:pt x="0" y="57443"/>
                  </a:lnTo>
                  <a:lnTo>
                    <a:pt x="0" y="53903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4" name="object 114"/>
          <p:cNvSpPr txBox="1"/>
          <p:nvPr/>
        </p:nvSpPr>
        <p:spPr>
          <a:xfrm>
            <a:off x="9116160" y="5213154"/>
            <a:ext cx="292100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Contradiccion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115" name="object 115"/>
          <p:cNvGrpSpPr/>
          <p:nvPr/>
        </p:nvGrpSpPr>
        <p:grpSpPr>
          <a:xfrm>
            <a:off x="9098491" y="5341858"/>
            <a:ext cx="708660" cy="113030"/>
            <a:chOff x="9098491" y="5341858"/>
            <a:chExt cx="708660" cy="113030"/>
          </a:xfrm>
        </p:grpSpPr>
        <p:sp>
          <p:nvSpPr>
            <p:cNvPr id="116" name="object 116"/>
            <p:cNvSpPr/>
            <p:nvPr/>
          </p:nvSpPr>
          <p:spPr>
            <a:xfrm>
              <a:off x="9101031" y="5344398"/>
              <a:ext cx="703580" cy="107950"/>
            </a:xfrm>
            <a:custGeom>
              <a:avLst/>
              <a:gdLst/>
              <a:ahLst/>
              <a:cxnLst/>
              <a:rect l="l" t="t" r="r" b="b"/>
              <a:pathLst>
                <a:path w="703579" h="107950">
                  <a:moveTo>
                    <a:pt x="652631" y="107807"/>
                  </a:moveTo>
                  <a:lnTo>
                    <a:pt x="50364" y="107807"/>
                  </a:lnTo>
                  <a:lnTo>
                    <a:pt x="46859" y="107462"/>
                  </a:lnTo>
                  <a:lnTo>
                    <a:pt x="11050" y="86794"/>
                  </a:lnTo>
                  <a:lnTo>
                    <a:pt x="0" y="57443"/>
                  </a:lnTo>
                  <a:lnTo>
                    <a:pt x="0" y="53903"/>
                  </a:lnTo>
                  <a:lnTo>
                    <a:pt x="0" y="50364"/>
                  </a:lnTo>
                  <a:lnTo>
                    <a:pt x="18290" y="13285"/>
                  </a:lnTo>
                  <a:lnTo>
                    <a:pt x="50364" y="0"/>
                  </a:lnTo>
                  <a:lnTo>
                    <a:pt x="652631" y="0"/>
                  </a:lnTo>
                  <a:lnTo>
                    <a:pt x="689710" y="18290"/>
                  </a:lnTo>
                  <a:lnTo>
                    <a:pt x="702996" y="50364"/>
                  </a:lnTo>
                  <a:lnTo>
                    <a:pt x="702996" y="57443"/>
                  </a:lnTo>
                  <a:lnTo>
                    <a:pt x="684705" y="94522"/>
                  </a:lnTo>
                  <a:lnTo>
                    <a:pt x="656137" y="107462"/>
                  </a:lnTo>
                  <a:lnTo>
                    <a:pt x="652631" y="107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9101031" y="5344398"/>
              <a:ext cx="703580" cy="107950"/>
            </a:xfrm>
            <a:custGeom>
              <a:avLst/>
              <a:gdLst/>
              <a:ahLst/>
              <a:cxnLst/>
              <a:rect l="l" t="t" r="r" b="b"/>
              <a:pathLst>
                <a:path w="703579" h="107950">
                  <a:moveTo>
                    <a:pt x="0" y="53903"/>
                  </a:moveTo>
                  <a:lnTo>
                    <a:pt x="4103" y="33275"/>
                  </a:lnTo>
                  <a:lnTo>
                    <a:pt x="5457" y="30005"/>
                  </a:lnTo>
                  <a:lnTo>
                    <a:pt x="7118" y="26899"/>
                  </a:lnTo>
                  <a:lnTo>
                    <a:pt x="9084" y="23956"/>
                  </a:lnTo>
                  <a:lnTo>
                    <a:pt x="11050" y="21013"/>
                  </a:lnTo>
                  <a:lnTo>
                    <a:pt x="13285" y="18290"/>
                  </a:lnTo>
                  <a:lnTo>
                    <a:pt x="15788" y="15788"/>
                  </a:lnTo>
                  <a:lnTo>
                    <a:pt x="18290" y="13285"/>
                  </a:lnTo>
                  <a:lnTo>
                    <a:pt x="21013" y="11050"/>
                  </a:lnTo>
                  <a:lnTo>
                    <a:pt x="23956" y="9084"/>
                  </a:lnTo>
                  <a:lnTo>
                    <a:pt x="26899" y="7118"/>
                  </a:lnTo>
                  <a:lnTo>
                    <a:pt x="30005" y="5457"/>
                  </a:lnTo>
                  <a:lnTo>
                    <a:pt x="33275" y="4103"/>
                  </a:lnTo>
                  <a:lnTo>
                    <a:pt x="36545" y="2748"/>
                  </a:lnTo>
                  <a:lnTo>
                    <a:pt x="39916" y="1726"/>
                  </a:lnTo>
                  <a:lnTo>
                    <a:pt x="43387" y="1035"/>
                  </a:lnTo>
                  <a:lnTo>
                    <a:pt x="46859" y="345"/>
                  </a:lnTo>
                  <a:lnTo>
                    <a:pt x="50364" y="0"/>
                  </a:lnTo>
                  <a:lnTo>
                    <a:pt x="53903" y="0"/>
                  </a:lnTo>
                  <a:lnTo>
                    <a:pt x="649092" y="0"/>
                  </a:lnTo>
                  <a:lnTo>
                    <a:pt x="652631" y="0"/>
                  </a:lnTo>
                  <a:lnTo>
                    <a:pt x="656137" y="345"/>
                  </a:lnTo>
                  <a:lnTo>
                    <a:pt x="679039" y="9084"/>
                  </a:lnTo>
                  <a:lnTo>
                    <a:pt x="681982" y="11050"/>
                  </a:lnTo>
                  <a:lnTo>
                    <a:pt x="684705" y="13285"/>
                  </a:lnTo>
                  <a:lnTo>
                    <a:pt x="687208" y="15788"/>
                  </a:lnTo>
                  <a:lnTo>
                    <a:pt x="689710" y="18290"/>
                  </a:lnTo>
                  <a:lnTo>
                    <a:pt x="691945" y="21013"/>
                  </a:lnTo>
                  <a:lnTo>
                    <a:pt x="693911" y="23956"/>
                  </a:lnTo>
                  <a:lnTo>
                    <a:pt x="695878" y="26899"/>
                  </a:lnTo>
                  <a:lnTo>
                    <a:pt x="697538" y="30005"/>
                  </a:lnTo>
                  <a:lnTo>
                    <a:pt x="698893" y="33275"/>
                  </a:lnTo>
                  <a:lnTo>
                    <a:pt x="700247" y="36545"/>
                  </a:lnTo>
                  <a:lnTo>
                    <a:pt x="702996" y="53903"/>
                  </a:lnTo>
                  <a:lnTo>
                    <a:pt x="702996" y="57443"/>
                  </a:lnTo>
                  <a:lnTo>
                    <a:pt x="698893" y="74531"/>
                  </a:lnTo>
                  <a:lnTo>
                    <a:pt x="697538" y="77801"/>
                  </a:lnTo>
                  <a:lnTo>
                    <a:pt x="695878" y="80908"/>
                  </a:lnTo>
                  <a:lnTo>
                    <a:pt x="693911" y="83851"/>
                  </a:lnTo>
                  <a:lnTo>
                    <a:pt x="691945" y="86794"/>
                  </a:lnTo>
                  <a:lnTo>
                    <a:pt x="689710" y="89516"/>
                  </a:lnTo>
                  <a:lnTo>
                    <a:pt x="687208" y="92019"/>
                  </a:lnTo>
                  <a:lnTo>
                    <a:pt x="684705" y="94522"/>
                  </a:lnTo>
                  <a:lnTo>
                    <a:pt x="681982" y="96756"/>
                  </a:lnTo>
                  <a:lnTo>
                    <a:pt x="679039" y="98723"/>
                  </a:lnTo>
                  <a:lnTo>
                    <a:pt x="676096" y="100689"/>
                  </a:lnTo>
                  <a:lnTo>
                    <a:pt x="649092" y="107807"/>
                  </a:lnTo>
                  <a:lnTo>
                    <a:pt x="53903" y="107807"/>
                  </a:lnTo>
                  <a:lnTo>
                    <a:pt x="50364" y="107807"/>
                  </a:lnTo>
                  <a:lnTo>
                    <a:pt x="46859" y="107462"/>
                  </a:lnTo>
                  <a:lnTo>
                    <a:pt x="43387" y="106771"/>
                  </a:lnTo>
                  <a:lnTo>
                    <a:pt x="39916" y="106081"/>
                  </a:lnTo>
                  <a:lnTo>
                    <a:pt x="36545" y="105059"/>
                  </a:lnTo>
                  <a:lnTo>
                    <a:pt x="33275" y="103704"/>
                  </a:lnTo>
                  <a:lnTo>
                    <a:pt x="30005" y="102350"/>
                  </a:lnTo>
                  <a:lnTo>
                    <a:pt x="26899" y="100689"/>
                  </a:lnTo>
                  <a:lnTo>
                    <a:pt x="23956" y="98723"/>
                  </a:lnTo>
                  <a:lnTo>
                    <a:pt x="21013" y="96756"/>
                  </a:lnTo>
                  <a:lnTo>
                    <a:pt x="18290" y="94522"/>
                  </a:lnTo>
                  <a:lnTo>
                    <a:pt x="15788" y="92019"/>
                  </a:lnTo>
                  <a:lnTo>
                    <a:pt x="13285" y="89516"/>
                  </a:lnTo>
                  <a:lnTo>
                    <a:pt x="11050" y="86794"/>
                  </a:lnTo>
                  <a:lnTo>
                    <a:pt x="9084" y="83851"/>
                  </a:lnTo>
                  <a:lnTo>
                    <a:pt x="7118" y="80908"/>
                  </a:lnTo>
                  <a:lnTo>
                    <a:pt x="5457" y="77801"/>
                  </a:lnTo>
                  <a:lnTo>
                    <a:pt x="4103" y="74531"/>
                  </a:lnTo>
                  <a:lnTo>
                    <a:pt x="2748" y="71262"/>
                  </a:lnTo>
                  <a:lnTo>
                    <a:pt x="1726" y="67891"/>
                  </a:lnTo>
                  <a:lnTo>
                    <a:pt x="1035" y="64419"/>
                  </a:lnTo>
                  <a:lnTo>
                    <a:pt x="345" y="60948"/>
                  </a:lnTo>
                  <a:lnTo>
                    <a:pt x="0" y="57443"/>
                  </a:lnTo>
                  <a:lnTo>
                    <a:pt x="0" y="53903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8" name="object 118"/>
          <p:cNvSpPr txBox="1"/>
          <p:nvPr/>
        </p:nvSpPr>
        <p:spPr>
          <a:xfrm>
            <a:off x="9116160" y="5354158"/>
            <a:ext cx="672465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Superconsumo</a:t>
            </a:r>
            <a:r>
              <a:rPr sz="300" spc="-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sin</a:t>
            </a:r>
            <a:r>
              <a:rPr sz="3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tasa </a:t>
            </a: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ni</a:t>
            </a:r>
            <a:r>
              <a:rPr sz="3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medida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119" name="object 119"/>
          <p:cNvGrpSpPr/>
          <p:nvPr/>
        </p:nvGrpSpPr>
        <p:grpSpPr>
          <a:xfrm>
            <a:off x="9098491" y="5482861"/>
            <a:ext cx="643255" cy="113030"/>
            <a:chOff x="9098491" y="5482861"/>
            <a:chExt cx="643255" cy="113030"/>
          </a:xfrm>
        </p:grpSpPr>
        <p:sp>
          <p:nvSpPr>
            <p:cNvPr id="120" name="object 120"/>
            <p:cNvSpPr/>
            <p:nvPr/>
          </p:nvSpPr>
          <p:spPr>
            <a:xfrm>
              <a:off x="9101031" y="5485401"/>
              <a:ext cx="638175" cy="107950"/>
            </a:xfrm>
            <a:custGeom>
              <a:avLst/>
              <a:gdLst/>
              <a:ahLst/>
              <a:cxnLst/>
              <a:rect l="l" t="t" r="r" b="b"/>
              <a:pathLst>
                <a:path w="638175" h="107950">
                  <a:moveTo>
                    <a:pt x="587497" y="107807"/>
                  </a:moveTo>
                  <a:lnTo>
                    <a:pt x="50364" y="107807"/>
                  </a:lnTo>
                  <a:lnTo>
                    <a:pt x="46859" y="107462"/>
                  </a:lnTo>
                  <a:lnTo>
                    <a:pt x="11050" y="86794"/>
                  </a:lnTo>
                  <a:lnTo>
                    <a:pt x="0" y="57443"/>
                  </a:lnTo>
                  <a:lnTo>
                    <a:pt x="0" y="53903"/>
                  </a:lnTo>
                  <a:lnTo>
                    <a:pt x="0" y="50364"/>
                  </a:lnTo>
                  <a:lnTo>
                    <a:pt x="18290" y="13285"/>
                  </a:lnTo>
                  <a:lnTo>
                    <a:pt x="50364" y="0"/>
                  </a:lnTo>
                  <a:lnTo>
                    <a:pt x="587497" y="0"/>
                  </a:lnTo>
                  <a:lnTo>
                    <a:pt x="624577" y="18290"/>
                  </a:lnTo>
                  <a:lnTo>
                    <a:pt x="637862" y="50364"/>
                  </a:lnTo>
                  <a:lnTo>
                    <a:pt x="637862" y="57443"/>
                  </a:lnTo>
                  <a:lnTo>
                    <a:pt x="619571" y="94522"/>
                  </a:lnTo>
                  <a:lnTo>
                    <a:pt x="591003" y="107462"/>
                  </a:lnTo>
                  <a:lnTo>
                    <a:pt x="587497" y="107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9101031" y="5485401"/>
              <a:ext cx="638175" cy="107950"/>
            </a:xfrm>
            <a:custGeom>
              <a:avLst/>
              <a:gdLst/>
              <a:ahLst/>
              <a:cxnLst/>
              <a:rect l="l" t="t" r="r" b="b"/>
              <a:pathLst>
                <a:path w="638175" h="107950">
                  <a:moveTo>
                    <a:pt x="0" y="53903"/>
                  </a:moveTo>
                  <a:lnTo>
                    <a:pt x="4103" y="33275"/>
                  </a:lnTo>
                  <a:lnTo>
                    <a:pt x="5457" y="30005"/>
                  </a:lnTo>
                  <a:lnTo>
                    <a:pt x="7118" y="26899"/>
                  </a:lnTo>
                  <a:lnTo>
                    <a:pt x="9084" y="23956"/>
                  </a:lnTo>
                  <a:lnTo>
                    <a:pt x="11050" y="21013"/>
                  </a:lnTo>
                  <a:lnTo>
                    <a:pt x="13285" y="18290"/>
                  </a:lnTo>
                  <a:lnTo>
                    <a:pt x="15788" y="15788"/>
                  </a:lnTo>
                  <a:lnTo>
                    <a:pt x="18290" y="13285"/>
                  </a:lnTo>
                  <a:lnTo>
                    <a:pt x="21013" y="11050"/>
                  </a:lnTo>
                  <a:lnTo>
                    <a:pt x="23956" y="9084"/>
                  </a:lnTo>
                  <a:lnTo>
                    <a:pt x="26899" y="7118"/>
                  </a:lnTo>
                  <a:lnTo>
                    <a:pt x="30005" y="5457"/>
                  </a:lnTo>
                  <a:lnTo>
                    <a:pt x="33275" y="4103"/>
                  </a:lnTo>
                  <a:lnTo>
                    <a:pt x="36545" y="2748"/>
                  </a:lnTo>
                  <a:lnTo>
                    <a:pt x="39916" y="1726"/>
                  </a:lnTo>
                  <a:lnTo>
                    <a:pt x="43387" y="1035"/>
                  </a:lnTo>
                  <a:lnTo>
                    <a:pt x="46859" y="345"/>
                  </a:lnTo>
                  <a:lnTo>
                    <a:pt x="50364" y="0"/>
                  </a:lnTo>
                  <a:lnTo>
                    <a:pt x="53903" y="0"/>
                  </a:lnTo>
                  <a:lnTo>
                    <a:pt x="583958" y="0"/>
                  </a:lnTo>
                  <a:lnTo>
                    <a:pt x="587497" y="0"/>
                  </a:lnTo>
                  <a:lnTo>
                    <a:pt x="591003" y="345"/>
                  </a:lnTo>
                  <a:lnTo>
                    <a:pt x="594474" y="1035"/>
                  </a:lnTo>
                  <a:lnTo>
                    <a:pt x="597946" y="1726"/>
                  </a:lnTo>
                  <a:lnTo>
                    <a:pt x="613906" y="9084"/>
                  </a:lnTo>
                  <a:lnTo>
                    <a:pt x="616848" y="11050"/>
                  </a:lnTo>
                  <a:lnTo>
                    <a:pt x="619571" y="13285"/>
                  </a:lnTo>
                  <a:lnTo>
                    <a:pt x="622074" y="15788"/>
                  </a:lnTo>
                  <a:lnTo>
                    <a:pt x="624577" y="18290"/>
                  </a:lnTo>
                  <a:lnTo>
                    <a:pt x="626811" y="21013"/>
                  </a:lnTo>
                  <a:lnTo>
                    <a:pt x="628778" y="23956"/>
                  </a:lnTo>
                  <a:lnTo>
                    <a:pt x="630744" y="26899"/>
                  </a:lnTo>
                  <a:lnTo>
                    <a:pt x="637862" y="50364"/>
                  </a:lnTo>
                  <a:lnTo>
                    <a:pt x="637862" y="53903"/>
                  </a:lnTo>
                  <a:lnTo>
                    <a:pt x="637862" y="57443"/>
                  </a:lnTo>
                  <a:lnTo>
                    <a:pt x="628778" y="83851"/>
                  </a:lnTo>
                  <a:lnTo>
                    <a:pt x="626811" y="86794"/>
                  </a:lnTo>
                  <a:lnTo>
                    <a:pt x="624577" y="89516"/>
                  </a:lnTo>
                  <a:lnTo>
                    <a:pt x="622074" y="92019"/>
                  </a:lnTo>
                  <a:lnTo>
                    <a:pt x="619571" y="94522"/>
                  </a:lnTo>
                  <a:lnTo>
                    <a:pt x="616848" y="96756"/>
                  </a:lnTo>
                  <a:lnTo>
                    <a:pt x="613906" y="98723"/>
                  </a:lnTo>
                  <a:lnTo>
                    <a:pt x="610963" y="100689"/>
                  </a:lnTo>
                  <a:lnTo>
                    <a:pt x="607856" y="102350"/>
                  </a:lnTo>
                  <a:lnTo>
                    <a:pt x="604586" y="103704"/>
                  </a:lnTo>
                  <a:lnTo>
                    <a:pt x="601316" y="105059"/>
                  </a:lnTo>
                  <a:lnTo>
                    <a:pt x="597946" y="106081"/>
                  </a:lnTo>
                  <a:lnTo>
                    <a:pt x="594474" y="106771"/>
                  </a:lnTo>
                  <a:lnTo>
                    <a:pt x="591003" y="107462"/>
                  </a:lnTo>
                  <a:lnTo>
                    <a:pt x="587497" y="107807"/>
                  </a:lnTo>
                  <a:lnTo>
                    <a:pt x="583958" y="107807"/>
                  </a:lnTo>
                  <a:lnTo>
                    <a:pt x="53903" y="107807"/>
                  </a:lnTo>
                  <a:lnTo>
                    <a:pt x="50364" y="107807"/>
                  </a:lnTo>
                  <a:lnTo>
                    <a:pt x="46859" y="107462"/>
                  </a:lnTo>
                  <a:lnTo>
                    <a:pt x="43387" y="106771"/>
                  </a:lnTo>
                  <a:lnTo>
                    <a:pt x="39916" y="106081"/>
                  </a:lnTo>
                  <a:lnTo>
                    <a:pt x="36545" y="105059"/>
                  </a:lnTo>
                  <a:lnTo>
                    <a:pt x="33275" y="103704"/>
                  </a:lnTo>
                  <a:lnTo>
                    <a:pt x="30005" y="102350"/>
                  </a:lnTo>
                  <a:lnTo>
                    <a:pt x="26899" y="100689"/>
                  </a:lnTo>
                  <a:lnTo>
                    <a:pt x="23956" y="98723"/>
                  </a:lnTo>
                  <a:lnTo>
                    <a:pt x="21013" y="96756"/>
                  </a:lnTo>
                  <a:lnTo>
                    <a:pt x="18290" y="94522"/>
                  </a:lnTo>
                  <a:lnTo>
                    <a:pt x="15788" y="92019"/>
                  </a:lnTo>
                  <a:lnTo>
                    <a:pt x="13285" y="89516"/>
                  </a:lnTo>
                  <a:lnTo>
                    <a:pt x="11050" y="86794"/>
                  </a:lnTo>
                  <a:lnTo>
                    <a:pt x="9084" y="83851"/>
                  </a:lnTo>
                  <a:lnTo>
                    <a:pt x="7118" y="80908"/>
                  </a:lnTo>
                  <a:lnTo>
                    <a:pt x="5457" y="77801"/>
                  </a:lnTo>
                  <a:lnTo>
                    <a:pt x="4103" y="74531"/>
                  </a:lnTo>
                  <a:lnTo>
                    <a:pt x="2748" y="71262"/>
                  </a:lnTo>
                  <a:lnTo>
                    <a:pt x="1726" y="67891"/>
                  </a:lnTo>
                  <a:lnTo>
                    <a:pt x="1035" y="64419"/>
                  </a:lnTo>
                  <a:lnTo>
                    <a:pt x="345" y="60948"/>
                  </a:lnTo>
                  <a:lnTo>
                    <a:pt x="0" y="57443"/>
                  </a:lnTo>
                  <a:lnTo>
                    <a:pt x="0" y="53903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2" name="object 122"/>
          <p:cNvSpPr txBox="1"/>
          <p:nvPr/>
        </p:nvSpPr>
        <p:spPr>
          <a:xfrm>
            <a:off x="9116160" y="5495161"/>
            <a:ext cx="606425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Ambiente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vida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del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hombre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123" name="object 123"/>
          <p:cNvGrpSpPr/>
          <p:nvPr/>
        </p:nvGrpSpPr>
        <p:grpSpPr>
          <a:xfrm>
            <a:off x="8207325" y="5764869"/>
            <a:ext cx="784860" cy="113030"/>
            <a:chOff x="8207325" y="5764869"/>
            <a:chExt cx="784860" cy="113030"/>
          </a:xfrm>
        </p:grpSpPr>
        <p:sp>
          <p:nvSpPr>
            <p:cNvPr id="124" name="object 124"/>
            <p:cNvSpPr/>
            <p:nvPr/>
          </p:nvSpPr>
          <p:spPr>
            <a:xfrm>
              <a:off x="8209865" y="5767409"/>
              <a:ext cx="779780" cy="107950"/>
            </a:xfrm>
            <a:custGeom>
              <a:avLst/>
              <a:gdLst/>
              <a:ahLst/>
              <a:cxnLst/>
              <a:rect l="l" t="t" r="r" b="b"/>
              <a:pathLst>
                <a:path w="779779" h="107950">
                  <a:moveTo>
                    <a:pt x="755397" y="107807"/>
                  </a:moveTo>
                  <a:lnTo>
                    <a:pt x="23962" y="107807"/>
                  </a:lnTo>
                  <a:lnTo>
                    <a:pt x="20438" y="107106"/>
                  </a:lnTo>
                  <a:lnTo>
                    <a:pt x="0" y="83845"/>
                  </a:lnTo>
                  <a:lnTo>
                    <a:pt x="0" y="80182"/>
                  </a:lnTo>
                  <a:lnTo>
                    <a:pt x="0" y="23962"/>
                  </a:lnTo>
                  <a:lnTo>
                    <a:pt x="23962" y="0"/>
                  </a:lnTo>
                  <a:lnTo>
                    <a:pt x="755397" y="0"/>
                  </a:lnTo>
                  <a:lnTo>
                    <a:pt x="779360" y="23962"/>
                  </a:lnTo>
                  <a:lnTo>
                    <a:pt x="779360" y="83845"/>
                  </a:lnTo>
                  <a:lnTo>
                    <a:pt x="758921" y="107106"/>
                  </a:lnTo>
                  <a:lnTo>
                    <a:pt x="755397" y="107807"/>
                  </a:lnTo>
                  <a:close/>
                </a:path>
              </a:pathLst>
            </a:custGeom>
            <a:solidFill>
              <a:srgbClr val="FFF5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5" name="object 125"/>
            <p:cNvSpPr/>
            <p:nvPr/>
          </p:nvSpPr>
          <p:spPr>
            <a:xfrm>
              <a:off x="8209865" y="5767409"/>
              <a:ext cx="779780" cy="107950"/>
            </a:xfrm>
            <a:custGeom>
              <a:avLst/>
              <a:gdLst/>
              <a:ahLst/>
              <a:cxnLst/>
              <a:rect l="l" t="t" r="r" b="b"/>
              <a:pathLst>
                <a:path w="779779" h="107950">
                  <a:moveTo>
                    <a:pt x="0" y="80182"/>
                  </a:moveTo>
                  <a:lnTo>
                    <a:pt x="0" y="27625"/>
                  </a:lnTo>
                  <a:lnTo>
                    <a:pt x="0" y="23962"/>
                  </a:lnTo>
                  <a:lnTo>
                    <a:pt x="700" y="20438"/>
                  </a:lnTo>
                  <a:lnTo>
                    <a:pt x="2102" y="17053"/>
                  </a:lnTo>
                  <a:lnTo>
                    <a:pt x="3504" y="13669"/>
                  </a:lnTo>
                  <a:lnTo>
                    <a:pt x="5500" y="10681"/>
                  </a:lnTo>
                  <a:lnTo>
                    <a:pt x="8091" y="8091"/>
                  </a:lnTo>
                  <a:lnTo>
                    <a:pt x="10681" y="5500"/>
                  </a:lnTo>
                  <a:lnTo>
                    <a:pt x="13669" y="3504"/>
                  </a:lnTo>
                  <a:lnTo>
                    <a:pt x="17053" y="2102"/>
                  </a:lnTo>
                  <a:lnTo>
                    <a:pt x="20438" y="700"/>
                  </a:lnTo>
                  <a:lnTo>
                    <a:pt x="23962" y="0"/>
                  </a:lnTo>
                  <a:lnTo>
                    <a:pt x="27625" y="0"/>
                  </a:lnTo>
                  <a:lnTo>
                    <a:pt x="751734" y="0"/>
                  </a:lnTo>
                  <a:lnTo>
                    <a:pt x="755397" y="0"/>
                  </a:lnTo>
                  <a:lnTo>
                    <a:pt x="758921" y="700"/>
                  </a:lnTo>
                  <a:lnTo>
                    <a:pt x="762306" y="2102"/>
                  </a:lnTo>
                  <a:lnTo>
                    <a:pt x="765690" y="3504"/>
                  </a:lnTo>
                  <a:lnTo>
                    <a:pt x="768678" y="5500"/>
                  </a:lnTo>
                  <a:lnTo>
                    <a:pt x="771268" y="8091"/>
                  </a:lnTo>
                  <a:lnTo>
                    <a:pt x="773859" y="10681"/>
                  </a:lnTo>
                  <a:lnTo>
                    <a:pt x="775855" y="13669"/>
                  </a:lnTo>
                  <a:lnTo>
                    <a:pt x="777257" y="17053"/>
                  </a:lnTo>
                  <a:lnTo>
                    <a:pt x="778659" y="20438"/>
                  </a:lnTo>
                  <a:lnTo>
                    <a:pt x="779360" y="23962"/>
                  </a:lnTo>
                  <a:lnTo>
                    <a:pt x="779360" y="27625"/>
                  </a:lnTo>
                  <a:lnTo>
                    <a:pt x="779360" y="80182"/>
                  </a:lnTo>
                  <a:lnTo>
                    <a:pt x="779360" y="83845"/>
                  </a:lnTo>
                  <a:lnTo>
                    <a:pt x="778659" y="87369"/>
                  </a:lnTo>
                  <a:lnTo>
                    <a:pt x="777257" y="90753"/>
                  </a:lnTo>
                  <a:lnTo>
                    <a:pt x="775855" y="94138"/>
                  </a:lnTo>
                  <a:lnTo>
                    <a:pt x="762306" y="105704"/>
                  </a:lnTo>
                  <a:lnTo>
                    <a:pt x="758921" y="107106"/>
                  </a:lnTo>
                  <a:lnTo>
                    <a:pt x="755397" y="107807"/>
                  </a:lnTo>
                  <a:lnTo>
                    <a:pt x="751734" y="107807"/>
                  </a:lnTo>
                  <a:lnTo>
                    <a:pt x="27625" y="107807"/>
                  </a:lnTo>
                  <a:lnTo>
                    <a:pt x="23962" y="107807"/>
                  </a:lnTo>
                  <a:lnTo>
                    <a:pt x="20438" y="107106"/>
                  </a:lnTo>
                  <a:lnTo>
                    <a:pt x="17053" y="105704"/>
                  </a:lnTo>
                  <a:lnTo>
                    <a:pt x="13669" y="104302"/>
                  </a:lnTo>
                  <a:lnTo>
                    <a:pt x="0" y="83845"/>
                  </a:lnTo>
                  <a:lnTo>
                    <a:pt x="0" y="80182"/>
                  </a:lnTo>
                  <a:close/>
                </a:path>
              </a:pathLst>
            </a:custGeom>
            <a:ln w="4491">
              <a:solidFill>
                <a:srgbClr val="DBD5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6" name="object 126"/>
          <p:cNvSpPr txBox="1"/>
          <p:nvPr/>
        </p:nvSpPr>
        <p:spPr>
          <a:xfrm>
            <a:off x="8224994" y="5777169"/>
            <a:ext cx="748665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En 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paises</a:t>
            </a:r>
            <a:r>
              <a:rPr sz="30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15" dirty="0">
                <a:solidFill>
                  <a:srgbClr val="666252"/>
                </a:solidFill>
                <a:latin typeface="Microsoft Sans Serif"/>
                <a:cs typeface="Microsoft Sans Serif"/>
              </a:rPr>
              <a:t>subdesarrollados</a:t>
            </a:r>
            <a:r>
              <a:rPr sz="300" dirty="0">
                <a:solidFill>
                  <a:srgbClr val="666252"/>
                </a:solidFill>
                <a:latin typeface="Microsoft Sans Serif"/>
                <a:cs typeface="Microsoft Sans Serif"/>
              </a:rPr>
              <a:t> se</a:t>
            </a:r>
            <a:r>
              <a:rPr sz="30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30" dirty="0">
                <a:solidFill>
                  <a:srgbClr val="666252"/>
                </a:solidFill>
                <a:latin typeface="Microsoft Sans Serif"/>
                <a:cs typeface="Microsoft Sans Serif"/>
              </a:rPr>
              <a:t>debe</a:t>
            </a:r>
            <a:r>
              <a:rPr sz="300" spc="10" dirty="0">
                <a:solidFill>
                  <a:srgbClr val="666252"/>
                </a:solidFill>
                <a:latin typeface="Microsoft Sans Serif"/>
                <a:cs typeface="Microsoft Sans Serif"/>
              </a:rPr>
              <a:t> </a:t>
            </a:r>
            <a:r>
              <a:rPr sz="300" spc="5" dirty="0">
                <a:solidFill>
                  <a:srgbClr val="666252"/>
                </a:solidFill>
                <a:latin typeface="Microsoft Sans Serif"/>
                <a:cs typeface="Microsoft Sans Serif"/>
              </a:rPr>
              <a:t>a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127" name="object 127"/>
          <p:cNvGrpSpPr/>
          <p:nvPr/>
        </p:nvGrpSpPr>
        <p:grpSpPr>
          <a:xfrm>
            <a:off x="9123197" y="5623865"/>
            <a:ext cx="618490" cy="113030"/>
            <a:chOff x="9123197" y="5623865"/>
            <a:chExt cx="618490" cy="113030"/>
          </a:xfrm>
        </p:grpSpPr>
        <p:sp>
          <p:nvSpPr>
            <p:cNvPr id="128" name="object 128"/>
            <p:cNvSpPr/>
            <p:nvPr/>
          </p:nvSpPr>
          <p:spPr>
            <a:xfrm>
              <a:off x="9125737" y="5626405"/>
              <a:ext cx="613410" cy="107950"/>
            </a:xfrm>
            <a:custGeom>
              <a:avLst/>
              <a:gdLst/>
              <a:ahLst/>
              <a:cxnLst/>
              <a:rect l="l" t="t" r="r" b="b"/>
              <a:pathLst>
                <a:path w="613409" h="107950">
                  <a:moveTo>
                    <a:pt x="562792" y="107807"/>
                  </a:moveTo>
                  <a:lnTo>
                    <a:pt x="50364" y="107807"/>
                  </a:lnTo>
                  <a:lnTo>
                    <a:pt x="46859" y="107462"/>
                  </a:lnTo>
                  <a:lnTo>
                    <a:pt x="11050" y="86794"/>
                  </a:lnTo>
                  <a:lnTo>
                    <a:pt x="0" y="57443"/>
                  </a:lnTo>
                  <a:lnTo>
                    <a:pt x="0" y="53903"/>
                  </a:lnTo>
                  <a:lnTo>
                    <a:pt x="0" y="50364"/>
                  </a:lnTo>
                  <a:lnTo>
                    <a:pt x="18290" y="13285"/>
                  </a:lnTo>
                  <a:lnTo>
                    <a:pt x="50364" y="0"/>
                  </a:lnTo>
                  <a:lnTo>
                    <a:pt x="562792" y="0"/>
                  </a:lnTo>
                  <a:lnTo>
                    <a:pt x="599871" y="18290"/>
                  </a:lnTo>
                  <a:lnTo>
                    <a:pt x="613156" y="50364"/>
                  </a:lnTo>
                  <a:lnTo>
                    <a:pt x="613156" y="57443"/>
                  </a:lnTo>
                  <a:lnTo>
                    <a:pt x="594865" y="94522"/>
                  </a:lnTo>
                  <a:lnTo>
                    <a:pt x="566297" y="107462"/>
                  </a:lnTo>
                  <a:lnTo>
                    <a:pt x="562792" y="107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9" name="object 129"/>
            <p:cNvSpPr/>
            <p:nvPr/>
          </p:nvSpPr>
          <p:spPr>
            <a:xfrm>
              <a:off x="9125737" y="5626405"/>
              <a:ext cx="613410" cy="107950"/>
            </a:xfrm>
            <a:custGeom>
              <a:avLst/>
              <a:gdLst/>
              <a:ahLst/>
              <a:cxnLst/>
              <a:rect l="l" t="t" r="r" b="b"/>
              <a:pathLst>
                <a:path w="613409" h="107950">
                  <a:moveTo>
                    <a:pt x="0" y="53903"/>
                  </a:moveTo>
                  <a:lnTo>
                    <a:pt x="4103" y="33275"/>
                  </a:lnTo>
                  <a:lnTo>
                    <a:pt x="5457" y="30005"/>
                  </a:lnTo>
                  <a:lnTo>
                    <a:pt x="7118" y="26899"/>
                  </a:lnTo>
                  <a:lnTo>
                    <a:pt x="9084" y="23956"/>
                  </a:lnTo>
                  <a:lnTo>
                    <a:pt x="11050" y="21013"/>
                  </a:lnTo>
                  <a:lnTo>
                    <a:pt x="13285" y="18290"/>
                  </a:lnTo>
                  <a:lnTo>
                    <a:pt x="15788" y="15788"/>
                  </a:lnTo>
                  <a:lnTo>
                    <a:pt x="18290" y="13285"/>
                  </a:lnTo>
                  <a:lnTo>
                    <a:pt x="21013" y="11050"/>
                  </a:lnTo>
                  <a:lnTo>
                    <a:pt x="23956" y="9084"/>
                  </a:lnTo>
                  <a:lnTo>
                    <a:pt x="26899" y="7118"/>
                  </a:lnTo>
                  <a:lnTo>
                    <a:pt x="30005" y="5457"/>
                  </a:lnTo>
                  <a:lnTo>
                    <a:pt x="33275" y="4103"/>
                  </a:lnTo>
                  <a:lnTo>
                    <a:pt x="36545" y="2748"/>
                  </a:lnTo>
                  <a:lnTo>
                    <a:pt x="39916" y="1726"/>
                  </a:lnTo>
                  <a:lnTo>
                    <a:pt x="43387" y="1035"/>
                  </a:lnTo>
                  <a:lnTo>
                    <a:pt x="46859" y="345"/>
                  </a:lnTo>
                  <a:lnTo>
                    <a:pt x="50364" y="0"/>
                  </a:lnTo>
                  <a:lnTo>
                    <a:pt x="53903" y="0"/>
                  </a:lnTo>
                  <a:lnTo>
                    <a:pt x="559252" y="0"/>
                  </a:lnTo>
                  <a:lnTo>
                    <a:pt x="562792" y="0"/>
                  </a:lnTo>
                  <a:lnTo>
                    <a:pt x="566297" y="345"/>
                  </a:lnTo>
                  <a:lnTo>
                    <a:pt x="569768" y="1035"/>
                  </a:lnTo>
                  <a:lnTo>
                    <a:pt x="573240" y="1726"/>
                  </a:lnTo>
                  <a:lnTo>
                    <a:pt x="597368" y="15788"/>
                  </a:lnTo>
                  <a:lnTo>
                    <a:pt x="599871" y="18290"/>
                  </a:lnTo>
                  <a:lnTo>
                    <a:pt x="613156" y="53903"/>
                  </a:lnTo>
                  <a:lnTo>
                    <a:pt x="613156" y="57443"/>
                  </a:lnTo>
                  <a:lnTo>
                    <a:pt x="597368" y="92019"/>
                  </a:lnTo>
                  <a:lnTo>
                    <a:pt x="594865" y="94522"/>
                  </a:lnTo>
                  <a:lnTo>
                    <a:pt x="592142" y="96756"/>
                  </a:lnTo>
                  <a:lnTo>
                    <a:pt x="589200" y="98723"/>
                  </a:lnTo>
                  <a:lnTo>
                    <a:pt x="586257" y="100689"/>
                  </a:lnTo>
                  <a:lnTo>
                    <a:pt x="569768" y="106771"/>
                  </a:lnTo>
                  <a:lnTo>
                    <a:pt x="566297" y="107462"/>
                  </a:lnTo>
                  <a:lnTo>
                    <a:pt x="562792" y="107807"/>
                  </a:lnTo>
                  <a:lnTo>
                    <a:pt x="559252" y="107807"/>
                  </a:lnTo>
                  <a:lnTo>
                    <a:pt x="53903" y="107807"/>
                  </a:lnTo>
                  <a:lnTo>
                    <a:pt x="50364" y="107807"/>
                  </a:lnTo>
                  <a:lnTo>
                    <a:pt x="46859" y="107462"/>
                  </a:lnTo>
                  <a:lnTo>
                    <a:pt x="43387" y="106771"/>
                  </a:lnTo>
                  <a:lnTo>
                    <a:pt x="39916" y="106081"/>
                  </a:lnTo>
                  <a:lnTo>
                    <a:pt x="36545" y="105059"/>
                  </a:lnTo>
                  <a:lnTo>
                    <a:pt x="33275" y="103704"/>
                  </a:lnTo>
                  <a:lnTo>
                    <a:pt x="30005" y="102350"/>
                  </a:lnTo>
                  <a:lnTo>
                    <a:pt x="26899" y="100689"/>
                  </a:lnTo>
                  <a:lnTo>
                    <a:pt x="23956" y="98723"/>
                  </a:lnTo>
                  <a:lnTo>
                    <a:pt x="21013" y="96756"/>
                  </a:lnTo>
                  <a:lnTo>
                    <a:pt x="18290" y="94522"/>
                  </a:lnTo>
                  <a:lnTo>
                    <a:pt x="15788" y="92019"/>
                  </a:lnTo>
                  <a:lnTo>
                    <a:pt x="13285" y="89516"/>
                  </a:lnTo>
                  <a:lnTo>
                    <a:pt x="11050" y="86794"/>
                  </a:lnTo>
                  <a:lnTo>
                    <a:pt x="9084" y="83851"/>
                  </a:lnTo>
                  <a:lnTo>
                    <a:pt x="7118" y="80908"/>
                  </a:lnTo>
                  <a:lnTo>
                    <a:pt x="5457" y="77801"/>
                  </a:lnTo>
                  <a:lnTo>
                    <a:pt x="4103" y="74531"/>
                  </a:lnTo>
                  <a:lnTo>
                    <a:pt x="2748" y="71262"/>
                  </a:lnTo>
                  <a:lnTo>
                    <a:pt x="1726" y="67891"/>
                  </a:lnTo>
                  <a:lnTo>
                    <a:pt x="1035" y="64419"/>
                  </a:lnTo>
                  <a:lnTo>
                    <a:pt x="345" y="60948"/>
                  </a:lnTo>
                  <a:lnTo>
                    <a:pt x="0" y="57443"/>
                  </a:lnTo>
                  <a:lnTo>
                    <a:pt x="0" y="53903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0" name="object 130"/>
          <p:cNvSpPr txBox="1"/>
          <p:nvPr/>
        </p:nvSpPr>
        <p:spPr>
          <a:xfrm>
            <a:off x="9140866" y="5636165"/>
            <a:ext cx="583565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Falta</a:t>
            </a:r>
            <a:r>
              <a:rPr sz="30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o</a:t>
            </a:r>
            <a:r>
              <a:rPr sz="300" spc="-10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lentitud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30" dirty="0">
                <a:solidFill>
                  <a:srgbClr val="454A4B"/>
                </a:solidFill>
                <a:latin typeface="Microsoft Sans Serif"/>
                <a:cs typeface="Microsoft Sans Serif"/>
              </a:rPr>
              <a:t>de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desarrollo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131" name="object 131"/>
          <p:cNvGrpSpPr/>
          <p:nvPr/>
        </p:nvGrpSpPr>
        <p:grpSpPr>
          <a:xfrm>
            <a:off x="9123197" y="5764869"/>
            <a:ext cx="805180" cy="113030"/>
            <a:chOff x="9123197" y="5764869"/>
            <a:chExt cx="805180" cy="113030"/>
          </a:xfrm>
        </p:grpSpPr>
        <p:sp>
          <p:nvSpPr>
            <p:cNvPr id="132" name="object 132"/>
            <p:cNvSpPr/>
            <p:nvPr/>
          </p:nvSpPr>
          <p:spPr>
            <a:xfrm>
              <a:off x="9125737" y="5767409"/>
              <a:ext cx="800100" cy="107950"/>
            </a:xfrm>
            <a:custGeom>
              <a:avLst/>
              <a:gdLst/>
              <a:ahLst/>
              <a:cxnLst/>
              <a:rect l="l" t="t" r="r" b="b"/>
              <a:pathLst>
                <a:path w="800100" h="107950">
                  <a:moveTo>
                    <a:pt x="749209" y="107807"/>
                  </a:moveTo>
                  <a:lnTo>
                    <a:pt x="50364" y="107807"/>
                  </a:lnTo>
                  <a:lnTo>
                    <a:pt x="46859" y="107462"/>
                  </a:lnTo>
                  <a:lnTo>
                    <a:pt x="11050" y="86794"/>
                  </a:lnTo>
                  <a:lnTo>
                    <a:pt x="0" y="57443"/>
                  </a:lnTo>
                  <a:lnTo>
                    <a:pt x="0" y="53903"/>
                  </a:lnTo>
                  <a:lnTo>
                    <a:pt x="0" y="50364"/>
                  </a:lnTo>
                  <a:lnTo>
                    <a:pt x="18290" y="13285"/>
                  </a:lnTo>
                  <a:lnTo>
                    <a:pt x="50364" y="0"/>
                  </a:lnTo>
                  <a:lnTo>
                    <a:pt x="749209" y="0"/>
                  </a:lnTo>
                  <a:lnTo>
                    <a:pt x="786288" y="18290"/>
                  </a:lnTo>
                  <a:lnTo>
                    <a:pt x="799574" y="50364"/>
                  </a:lnTo>
                  <a:lnTo>
                    <a:pt x="799574" y="57443"/>
                  </a:lnTo>
                  <a:lnTo>
                    <a:pt x="781283" y="94522"/>
                  </a:lnTo>
                  <a:lnTo>
                    <a:pt x="752715" y="107462"/>
                  </a:lnTo>
                  <a:lnTo>
                    <a:pt x="749209" y="107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9125737" y="5767409"/>
              <a:ext cx="800100" cy="107950"/>
            </a:xfrm>
            <a:custGeom>
              <a:avLst/>
              <a:gdLst/>
              <a:ahLst/>
              <a:cxnLst/>
              <a:rect l="l" t="t" r="r" b="b"/>
              <a:pathLst>
                <a:path w="800100" h="107950">
                  <a:moveTo>
                    <a:pt x="0" y="53903"/>
                  </a:moveTo>
                  <a:lnTo>
                    <a:pt x="4103" y="33275"/>
                  </a:lnTo>
                  <a:lnTo>
                    <a:pt x="5457" y="30005"/>
                  </a:lnTo>
                  <a:lnTo>
                    <a:pt x="7118" y="26899"/>
                  </a:lnTo>
                  <a:lnTo>
                    <a:pt x="9084" y="23956"/>
                  </a:lnTo>
                  <a:lnTo>
                    <a:pt x="11050" y="21013"/>
                  </a:lnTo>
                  <a:lnTo>
                    <a:pt x="13285" y="18290"/>
                  </a:lnTo>
                  <a:lnTo>
                    <a:pt x="15788" y="15788"/>
                  </a:lnTo>
                  <a:lnTo>
                    <a:pt x="18290" y="13285"/>
                  </a:lnTo>
                  <a:lnTo>
                    <a:pt x="21013" y="11050"/>
                  </a:lnTo>
                  <a:lnTo>
                    <a:pt x="23956" y="9084"/>
                  </a:lnTo>
                  <a:lnTo>
                    <a:pt x="26899" y="7118"/>
                  </a:lnTo>
                  <a:lnTo>
                    <a:pt x="30005" y="5457"/>
                  </a:lnTo>
                  <a:lnTo>
                    <a:pt x="33275" y="4103"/>
                  </a:lnTo>
                  <a:lnTo>
                    <a:pt x="36545" y="2748"/>
                  </a:lnTo>
                  <a:lnTo>
                    <a:pt x="39916" y="1726"/>
                  </a:lnTo>
                  <a:lnTo>
                    <a:pt x="43387" y="1035"/>
                  </a:lnTo>
                  <a:lnTo>
                    <a:pt x="46859" y="345"/>
                  </a:lnTo>
                  <a:lnTo>
                    <a:pt x="50364" y="0"/>
                  </a:lnTo>
                  <a:lnTo>
                    <a:pt x="53903" y="0"/>
                  </a:lnTo>
                  <a:lnTo>
                    <a:pt x="745670" y="0"/>
                  </a:lnTo>
                  <a:lnTo>
                    <a:pt x="749209" y="0"/>
                  </a:lnTo>
                  <a:lnTo>
                    <a:pt x="752715" y="345"/>
                  </a:lnTo>
                  <a:lnTo>
                    <a:pt x="756186" y="1035"/>
                  </a:lnTo>
                  <a:lnTo>
                    <a:pt x="759657" y="1726"/>
                  </a:lnTo>
                  <a:lnTo>
                    <a:pt x="775617" y="9084"/>
                  </a:lnTo>
                  <a:lnTo>
                    <a:pt x="778560" y="11050"/>
                  </a:lnTo>
                  <a:lnTo>
                    <a:pt x="781283" y="13285"/>
                  </a:lnTo>
                  <a:lnTo>
                    <a:pt x="783786" y="15788"/>
                  </a:lnTo>
                  <a:lnTo>
                    <a:pt x="786288" y="18290"/>
                  </a:lnTo>
                  <a:lnTo>
                    <a:pt x="788523" y="21013"/>
                  </a:lnTo>
                  <a:lnTo>
                    <a:pt x="790489" y="23956"/>
                  </a:lnTo>
                  <a:lnTo>
                    <a:pt x="792456" y="26899"/>
                  </a:lnTo>
                  <a:lnTo>
                    <a:pt x="799574" y="53903"/>
                  </a:lnTo>
                  <a:lnTo>
                    <a:pt x="799574" y="57443"/>
                  </a:lnTo>
                  <a:lnTo>
                    <a:pt x="783786" y="92019"/>
                  </a:lnTo>
                  <a:lnTo>
                    <a:pt x="781283" y="94522"/>
                  </a:lnTo>
                  <a:lnTo>
                    <a:pt x="778560" y="96756"/>
                  </a:lnTo>
                  <a:lnTo>
                    <a:pt x="775617" y="98723"/>
                  </a:lnTo>
                  <a:lnTo>
                    <a:pt x="772674" y="100689"/>
                  </a:lnTo>
                  <a:lnTo>
                    <a:pt x="756186" y="106771"/>
                  </a:lnTo>
                  <a:lnTo>
                    <a:pt x="752715" y="107462"/>
                  </a:lnTo>
                  <a:lnTo>
                    <a:pt x="749209" y="107807"/>
                  </a:lnTo>
                  <a:lnTo>
                    <a:pt x="745670" y="107807"/>
                  </a:lnTo>
                  <a:lnTo>
                    <a:pt x="53903" y="107807"/>
                  </a:lnTo>
                  <a:lnTo>
                    <a:pt x="50364" y="107807"/>
                  </a:lnTo>
                  <a:lnTo>
                    <a:pt x="46859" y="107462"/>
                  </a:lnTo>
                  <a:lnTo>
                    <a:pt x="43387" y="106771"/>
                  </a:lnTo>
                  <a:lnTo>
                    <a:pt x="39916" y="106081"/>
                  </a:lnTo>
                  <a:lnTo>
                    <a:pt x="36545" y="105059"/>
                  </a:lnTo>
                  <a:lnTo>
                    <a:pt x="33275" y="103704"/>
                  </a:lnTo>
                  <a:lnTo>
                    <a:pt x="30005" y="102350"/>
                  </a:lnTo>
                  <a:lnTo>
                    <a:pt x="26899" y="100689"/>
                  </a:lnTo>
                  <a:lnTo>
                    <a:pt x="23956" y="98723"/>
                  </a:lnTo>
                  <a:lnTo>
                    <a:pt x="21013" y="96756"/>
                  </a:lnTo>
                  <a:lnTo>
                    <a:pt x="18290" y="94522"/>
                  </a:lnTo>
                  <a:lnTo>
                    <a:pt x="15788" y="92019"/>
                  </a:lnTo>
                  <a:lnTo>
                    <a:pt x="13285" y="89516"/>
                  </a:lnTo>
                  <a:lnTo>
                    <a:pt x="11050" y="86794"/>
                  </a:lnTo>
                  <a:lnTo>
                    <a:pt x="9084" y="83851"/>
                  </a:lnTo>
                  <a:lnTo>
                    <a:pt x="7118" y="80908"/>
                  </a:lnTo>
                  <a:lnTo>
                    <a:pt x="5457" y="77801"/>
                  </a:lnTo>
                  <a:lnTo>
                    <a:pt x="4103" y="74531"/>
                  </a:lnTo>
                  <a:lnTo>
                    <a:pt x="2748" y="71262"/>
                  </a:lnTo>
                  <a:lnTo>
                    <a:pt x="1726" y="67891"/>
                  </a:lnTo>
                  <a:lnTo>
                    <a:pt x="1035" y="64419"/>
                  </a:lnTo>
                  <a:lnTo>
                    <a:pt x="345" y="60948"/>
                  </a:lnTo>
                  <a:lnTo>
                    <a:pt x="0" y="57443"/>
                  </a:lnTo>
                  <a:lnTo>
                    <a:pt x="0" y="53903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4" name="object 134"/>
          <p:cNvSpPr txBox="1"/>
          <p:nvPr/>
        </p:nvSpPr>
        <p:spPr>
          <a:xfrm>
            <a:off x="9140866" y="5777169"/>
            <a:ext cx="768350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10" dirty="0">
                <a:solidFill>
                  <a:srgbClr val="454A4B"/>
                </a:solidFill>
                <a:latin typeface="Microsoft Sans Serif"/>
                <a:cs typeface="Microsoft Sans Serif"/>
              </a:rPr>
              <a:t>Malas </a:t>
            </a:r>
            <a:r>
              <a:rPr sz="300" spc="15" dirty="0">
                <a:solidFill>
                  <a:srgbClr val="454A4B"/>
                </a:solidFill>
                <a:latin typeface="Microsoft Sans Serif"/>
                <a:cs typeface="Microsoft Sans Serif"/>
              </a:rPr>
              <a:t>condiciones </a:t>
            </a:r>
            <a:r>
              <a:rPr sz="3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del </a:t>
            </a:r>
            <a:r>
              <a:rPr sz="30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ambiente</a:t>
            </a:r>
            <a:r>
              <a:rPr sz="300" spc="25" dirty="0">
                <a:solidFill>
                  <a:srgbClr val="454A4B"/>
                </a:solidFill>
                <a:latin typeface="Microsoft Sans Serif"/>
                <a:cs typeface="Microsoft Sans Serif"/>
              </a:rPr>
              <a:t> </a:t>
            </a:r>
            <a:r>
              <a:rPr sz="300" spc="5" dirty="0">
                <a:solidFill>
                  <a:srgbClr val="454A4B"/>
                </a:solidFill>
                <a:latin typeface="Microsoft Sans Serif"/>
                <a:cs typeface="Microsoft Sans Serif"/>
              </a:rPr>
              <a:t>social</a:t>
            </a:r>
            <a:endParaRPr sz="300">
              <a:latin typeface="Microsoft Sans Serif"/>
              <a:cs typeface="Microsoft Sans Serif"/>
            </a:endParaRPr>
          </a:p>
        </p:txBody>
      </p:sp>
      <p:grpSp>
        <p:nvGrpSpPr>
          <p:cNvPr id="135" name="object 135"/>
          <p:cNvGrpSpPr/>
          <p:nvPr/>
        </p:nvGrpSpPr>
        <p:grpSpPr>
          <a:xfrm>
            <a:off x="9123491" y="5906166"/>
            <a:ext cx="368935" cy="112395"/>
            <a:chOff x="9123491" y="5906166"/>
            <a:chExt cx="368935" cy="112395"/>
          </a:xfrm>
        </p:grpSpPr>
        <p:sp>
          <p:nvSpPr>
            <p:cNvPr id="136" name="object 136"/>
            <p:cNvSpPr/>
            <p:nvPr/>
          </p:nvSpPr>
          <p:spPr>
            <a:xfrm>
              <a:off x="9125737" y="5908412"/>
              <a:ext cx="363855" cy="107950"/>
            </a:xfrm>
            <a:custGeom>
              <a:avLst/>
              <a:gdLst/>
              <a:ahLst/>
              <a:cxnLst/>
              <a:rect l="l" t="t" r="r" b="b"/>
              <a:pathLst>
                <a:path w="363854" h="107950">
                  <a:moveTo>
                    <a:pt x="313486" y="107807"/>
                  </a:moveTo>
                  <a:lnTo>
                    <a:pt x="50364" y="107807"/>
                  </a:lnTo>
                  <a:lnTo>
                    <a:pt x="46859" y="107462"/>
                  </a:lnTo>
                  <a:lnTo>
                    <a:pt x="11050" y="86794"/>
                  </a:lnTo>
                  <a:lnTo>
                    <a:pt x="0" y="57443"/>
                  </a:lnTo>
                  <a:lnTo>
                    <a:pt x="0" y="53903"/>
                  </a:lnTo>
                  <a:lnTo>
                    <a:pt x="0" y="50364"/>
                  </a:lnTo>
                  <a:lnTo>
                    <a:pt x="18290" y="13285"/>
                  </a:lnTo>
                  <a:lnTo>
                    <a:pt x="50364" y="0"/>
                  </a:lnTo>
                  <a:lnTo>
                    <a:pt x="313486" y="0"/>
                  </a:lnTo>
                  <a:lnTo>
                    <a:pt x="350565" y="18290"/>
                  </a:lnTo>
                  <a:lnTo>
                    <a:pt x="363851" y="50364"/>
                  </a:lnTo>
                  <a:lnTo>
                    <a:pt x="363851" y="57443"/>
                  </a:lnTo>
                  <a:lnTo>
                    <a:pt x="345560" y="94522"/>
                  </a:lnTo>
                  <a:lnTo>
                    <a:pt x="316992" y="107462"/>
                  </a:lnTo>
                  <a:lnTo>
                    <a:pt x="313486" y="10780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7" name="object 137"/>
            <p:cNvSpPr/>
            <p:nvPr/>
          </p:nvSpPr>
          <p:spPr>
            <a:xfrm>
              <a:off x="9125737" y="5908412"/>
              <a:ext cx="363855" cy="107950"/>
            </a:xfrm>
            <a:custGeom>
              <a:avLst/>
              <a:gdLst/>
              <a:ahLst/>
              <a:cxnLst/>
              <a:rect l="l" t="t" r="r" b="b"/>
              <a:pathLst>
                <a:path w="363854" h="107950">
                  <a:moveTo>
                    <a:pt x="0" y="53903"/>
                  </a:moveTo>
                  <a:lnTo>
                    <a:pt x="4103" y="33275"/>
                  </a:lnTo>
                  <a:lnTo>
                    <a:pt x="5457" y="30005"/>
                  </a:lnTo>
                  <a:lnTo>
                    <a:pt x="7118" y="26899"/>
                  </a:lnTo>
                  <a:lnTo>
                    <a:pt x="9084" y="23956"/>
                  </a:lnTo>
                  <a:lnTo>
                    <a:pt x="11050" y="21013"/>
                  </a:lnTo>
                  <a:lnTo>
                    <a:pt x="13285" y="18290"/>
                  </a:lnTo>
                  <a:lnTo>
                    <a:pt x="15788" y="15788"/>
                  </a:lnTo>
                  <a:lnTo>
                    <a:pt x="18290" y="13285"/>
                  </a:lnTo>
                  <a:lnTo>
                    <a:pt x="21013" y="11050"/>
                  </a:lnTo>
                  <a:lnTo>
                    <a:pt x="23956" y="9084"/>
                  </a:lnTo>
                  <a:lnTo>
                    <a:pt x="26899" y="7118"/>
                  </a:lnTo>
                  <a:lnTo>
                    <a:pt x="30005" y="5457"/>
                  </a:lnTo>
                  <a:lnTo>
                    <a:pt x="33275" y="4103"/>
                  </a:lnTo>
                  <a:lnTo>
                    <a:pt x="36545" y="2748"/>
                  </a:lnTo>
                  <a:lnTo>
                    <a:pt x="39916" y="1726"/>
                  </a:lnTo>
                  <a:lnTo>
                    <a:pt x="43387" y="1035"/>
                  </a:lnTo>
                  <a:lnTo>
                    <a:pt x="46859" y="345"/>
                  </a:lnTo>
                  <a:lnTo>
                    <a:pt x="50364" y="0"/>
                  </a:lnTo>
                  <a:lnTo>
                    <a:pt x="53903" y="0"/>
                  </a:lnTo>
                  <a:lnTo>
                    <a:pt x="309947" y="0"/>
                  </a:lnTo>
                  <a:lnTo>
                    <a:pt x="313486" y="0"/>
                  </a:lnTo>
                  <a:lnTo>
                    <a:pt x="316992" y="345"/>
                  </a:lnTo>
                  <a:lnTo>
                    <a:pt x="320463" y="1035"/>
                  </a:lnTo>
                  <a:lnTo>
                    <a:pt x="323934" y="1726"/>
                  </a:lnTo>
                  <a:lnTo>
                    <a:pt x="327305" y="2748"/>
                  </a:lnTo>
                  <a:lnTo>
                    <a:pt x="330575" y="4103"/>
                  </a:lnTo>
                  <a:lnTo>
                    <a:pt x="333845" y="5457"/>
                  </a:lnTo>
                  <a:lnTo>
                    <a:pt x="336951" y="7118"/>
                  </a:lnTo>
                  <a:lnTo>
                    <a:pt x="339894" y="9084"/>
                  </a:lnTo>
                  <a:lnTo>
                    <a:pt x="342837" y="11050"/>
                  </a:lnTo>
                  <a:lnTo>
                    <a:pt x="345560" y="13285"/>
                  </a:lnTo>
                  <a:lnTo>
                    <a:pt x="348063" y="15788"/>
                  </a:lnTo>
                  <a:lnTo>
                    <a:pt x="350565" y="18290"/>
                  </a:lnTo>
                  <a:lnTo>
                    <a:pt x="352800" y="21013"/>
                  </a:lnTo>
                  <a:lnTo>
                    <a:pt x="354766" y="23956"/>
                  </a:lnTo>
                  <a:lnTo>
                    <a:pt x="356733" y="26899"/>
                  </a:lnTo>
                  <a:lnTo>
                    <a:pt x="363851" y="53903"/>
                  </a:lnTo>
                  <a:lnTo>
                    <a:pt x="363851" y="57443"/>
                  </a:lnTo>
                  <a:lnTo>
                    <a:pt x="345560" y="94522"/>
                  </a:lnTo>
                  <a:lnTo>
                    <a:pt x="339894" y="98723"/>
                  </a:lnTo>
                  <a:lnTo>
                    <a:pt x="336951" y="100689"/>
                  </a:lnTo>
                  <a:lnTo>
                    <a:pt x="333845" y="102350"/>
                  </a:lnTo>
                  <a:lnTo>
                    <a:pt x="330575" y="103704"/>
                  </a:lnTo>
                  <a:lnTo>
                    <a:pt x="327305" y="105059"/>
                  </a:lnTo>
                  <a:lnTo>
                    <a:pt x="309947" y="107807"/>
                  </a:lnTo>
                  <a:lnTo>
                    <a:pt x="53903" y="107807"/>
                  </a:lnTo>
                  <a:lnTo>
                    <a:pt x="50364" y="107807"/>
                  </a:lnTo>
                  <a:lnTo>
                    <a:pt x="46859" y="107462"/>
                  </a:lnTo>
                  <a:lnTo>
                    <a:pt x="43387" y="106771"/>
                  </a:lnTo>
                  <a:lnTo>
                    <a:pt x="39916" y="106081"/>
                  </a:lnTo>
                  <a:lnTo>
                    <a:pt x="36545" y="105059"/>
                  </a:lnTo>
                  <a:lnTo>
                    <a:pt x="33275" y="103704"/>
                  </a:lnTo>
                  <a:lnTo>
                    <a:pt x="30005" y="102350"/>
                  </a:lnTo>
                  <a:lnTo>
                    <a:pt x="26899" y="100689"/>
                  </a:lnTo>
                  <a:lnTo>
                    <a:pt x="23956" y="98723"/>
                  </a:lnTo>
                  <a:lnTo>
                    <a:pt x="21013" y="96756"/>
                  </a:lnTo>
                  <a:lnTo>
                    <a:pt x="18290" y="94522"/>
                  </a:lnTo>
                  <a:lnTo>
                    <a:pt x="15788" y="92019"/>
                  </a:lnTo>
                  <a:lnTo>
                    <a:pt x="13285" y="89516"/>
                  </a:lnTo>
                  <a:lnTo>
                    <a:pt x="11050" y="86794"/>
                  </a:lnTo>
                  <a:lnTo>
                    <a:pt x="9084" y="83851"/>
                  </a:lnTo>
                  <a:lnTo>
                    <a:pt x="7118" y="80908"/>
                  </a:lnTo>
                  <a:lnTo>
                    <a:pt x="5457" y="77801"/>
                  </a:lnTo>
                  <a:lnTo>
                    <a:pt x="4103" y="74531"/>
                  </a:lnTo>
                  <a:lnTo>
                    <a:pt x="2748" y="71262"/>
                  </a:lnTo>
                  <a:lnTo>
                    <a:pt x="1726" y="67891"/>
                  </a:lnTo>
                  <a:lnTo>
                    <a:pt x="1035" y="64419"/>
                  </a:lnTo>
                  <a:lnTo>
                    <a:pt x="345" y="60948"/>
                  </a:lnTo>
                  <a:lnTo>
                    <a:pt x="0" y="57443"/>
                  </a:lnTo>
                  <a:lnTo>
                    <a:pt x="0" y="53903"/>
                  </a:lnTo>
                  <a:close/>
                </a:path>
              </a:pathLst>
            </a:custGeom>
            <a:ln w="4491">
              <a:solidFill>
                <a:srgbClr val="CDD5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8" name="object 138"/>
          <p:cNvSpPr txBox="1"/>
          <p:nvPr/>
        </p:nvSpPr>
        <p:spPr>
          <a:xfrm>
            <a:off x="9140866" y="5918172"/>
            <a:ext cx="332740" cy="7683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" spc="20" dirty="0">
                <a:solidFill>
                  <a:srgbClr val="454A4B"/>
                </a:solidFill>
                <a:latin typeface="Microsoft Sans Serif"/>
                <a:cs typeface="Microsoft Sans Serif"/>
              </a:rPr>
              <a:t>Sobrepoblacion</a:t>
            </a:r>
            <a:endParaRPr sz="3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461</Words>
  <Application>Microsoft Office PowerPoint</Application>
  <PresentationFormat>Personalizado</PresentationFormat>
  <Paragraphs>77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Microsoft Sans Serif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2021-12-13T05:48:18Z</dcterms:created>
  <dcterms:modified xsi:type="dcterms:W3CDTF">2021-12-13T05:48:27Z</dcterms:modified>
</cp:coreProperties>
</file>