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1" r:id="rId6"/>
    <p:sldId id="262" r:id="rId7"/>
    <p:sldId id="263" r:id="rId8"/>
    <p:sldId id="265" r:id="rId9"/>
    <p:sldId id="266" r:id="rId10"/>
    <p:sldId id="268" r:id="rId11"/>
    <p:sldId id="269" r:id="rId12"/>
    <p:sldId id="270" r:id="rId13"/>
    <p:sldId id="271" r:id="rId14"/>
    <p:sldId id="272" r:id="rId15"/>
    <p:sldId id="273" r:id="rId16"/>
    <p:sldId id="274" r:id="rId17"/>
    <p:sldId id="275" r:id="rId18"/>
    <p:sldId id="277" r:id="rId19"/>
    <p:sldId id="278" r:id="rId20"/>
    <p:sldId id="282" r:id="rId21"/>
    <p:sldId id="279" r:id="rId22"/>
    <p:sldId id="280" r:id="rId23"/>
    <p:sldId id="281" r:id="rId24"/>
    <p:sldId id="284" r:id="rId25"/>
    <p:sldId id="285" r:id="rId26"/>
    <p:sldId id="286" r:id="rId27"/>
    <p:sldId id="287" r:id="rId28"/>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p>
            <a:fld id="{85543D8C-1F43-4888-A326-71D95F467A77}" type="datetimeFigureOut">
              <a:rPr lang="es-PE" smtClean="0"/>
              <a:t>9/05/2022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65C7904-F7AB-476D-9B96-5885BA68ED17}" type="slidenum">
              <a:rPr lang="es-PE" smtClean="0"/>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85543D8C-1F43-4888-A326-71D95F467A77}" type="datetimeFigureOut">
              <a:rPr lang="es-PE" smtClean="0"/>
              <a:t>9/05/2022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65C7904-F7AB-476D-9B96-5885BA68ED17}"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85543D8C-1F43-4888-A326-71D95F467A77}" type="datetimeFigureOut">
              <a:rPr lang="es-PE" smtClean="0"/>
              <a:t>9/05/2022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65C7904-F7AB-476D-9B96-5885BA68ED17}" type="slidenum">
              <a:rPr lang="es-PE" smtClean="0"/>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85543D8C-1F43-4888-A326-71D95F467A77}" type="datetimeFigureOut">
              <a:rPr lang="es-PE" smtClean="0"/>
              <a:t>9/05/2022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65C7904-F7AB-476D-9B96-5885BA68ED17}" type="slidenum">
              <a:rPr lang="es-PE" smtClean="0"/>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5543D8C-1F43-4888-A326-71D95F467A77}" type="datetimeFigureOut">
              <a:rPr lang="es-PE" smtClean="0"/>
              <a:t>9/05/2022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65C7904-F7AB-476D-9B96-5885BA68ED17}" type="slidenum">
              <a:rPr lang="es-PE" smtClean="0"/>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p>
            <a:fld id="{85543D8C-1F43-4888-A326-71D95F467A77}" type="datetimeFigureOut">
              <a:rPr lang="es-PE" smtClean="0"/>
              <a:t>9/05/2022</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565C7904-F7AB-476D-9B96-5885BA68ED17}" type="slidenum">
              <a:rPr lang="es-PE" smtClean="0"/>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p>
            <a:fld id="{85543D8C-1F43-4888-A326-71D95F467A77}" type="datetimeFigureOut">
              <a:rPr lang="es-PE" smtClean="0"/>
              <a:t>9/05/2022</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565C7904-F7AB-476D-9B96-5885BA68ED17}" type="slidenum">
              <a:rPr lang="es-PE" smtClean="0"/>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p>
            <a:fld id="{85543D8C-1F43-4888-A326-71D95F467A77}" type="datetimeFigureOut">
              <a:rPr lang="es-PE" smtClean="0"/>
              <a:t>9/05/2022</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565C7904-F7AB-476D-9B96-5885BA68ED17}" type="slidenum">
              <a:rPr lang="es-PE" smtClean="0"/>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43D8C-1F43-4888-A326-71D95F467A77}" type="datetimeFigureOut">
              <a:rPr lang="es-PE" smtClean="0"/>
              <a:t>9/05/2022</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565C7904-F7AB-476D-9B96-5885BA68ED17}" type="slidenum">
              <a:rPr lang="es-PE" smtClean="0"/>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5543D8C-1F43-4888-A326-71D95F467A77}" type="datetimeFigureOut">
              <a:rPr lang="es-PE" smtClean="0"/>
              <a:t>9/05/2022</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565C7904-F7AB-476D-9B96-5885BA68ED17}" type="slidenum">
              <a:rPr lang="es-PE" smtClean="0"/>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5543D8C-1F43-4888-A326-71D95F467A77}" type="datetimeFigureOut">
              <a:rPr lang="es-PE" smtClean="0"/>
              <a:t>9/05/2022</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565C7904-F7AB-476D-9B96-5885BA68ED17}" type="slidenum">
              <a:rPr lang="es-PE" smtClean="0"/>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43D8C-1F43-4888-A326-71D95F467A77}" type="datetimeFigureOut">
              <a:rPr lang="es-PE" smtClean="0"/>
              <a:t>9/05/2022</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7904-F7AB-476D-9B96-5885BA68ED17}" type="slidenum">
              <a:rPr lang="es-PE" smtClean="0"/>
              <a:t>‹Nº›</a:t>
            </a:fld>
            <a:endParaRPr lang="es-PE"/>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gscservicios.es/images/noticias-blog/monthly/2014/10/1_noticias-2braices-26-09-2014.jpg"/>
          <p:cNvPicPr>
            <a:picLocks noChangeAspect="1" noChangeArrowheads="1"/>
          </p:cNvPicPr>
          <p:nvPr/>
        </p:nvPicPr>
        <p:blipFill>
          <a:blip r:embed="rId2"/>
          <a:srcRect/>
          <a:stretch>
            <a:fillRect/>
          </a:stretch>
        </p:blipFill>
        <p:spPr bwMode="auto">
          <a:xfrm>
            <a:off x="0" y="0"/>
            <a:ext cx="9144032" cy="6858000"/>
          </a:xfrm>
          <a:prstGeom prst="rect">
            <a:avLst/>
          </a:prstGeom>
          <a:noFill/>
        </p:spPr>
      </p:pic>
      <p:sp>
        <p:nvSpPr>
          <p:cNvPr id="6" name="5 CuadroTexto"/>
          <p:cNvSpPr txBox="1"/>
          <p:nvPr/>
        </p:nvSpPr>
        <p:spPr>
          <a:xfrm>
            <a:off x="1107257" y="2428868"/>
            <a:ext cx="6929486" cy="1323439"/>
          </a:xfrm>
          <a:prstGeom prst="rect">
            <a:avLst/>
          </a:prstGeom>
          <a:solidFill>
            <a:schemeClr val="bg1">
              <a:alpha val="75000"/>
            </a:schemeClr>
          </a:solidFill>
          <a:effectLst>
            <a:outerShdw sx="1000" sy="1000" algn="ctr" rotWithShape="0">
              <a:srgbClr val="000000"/>
            </a:outerShdw>
          </a:effectLst>
        </p:spPr>
        <p:txBody>
          <a:bodyPr wrap="square" rtlCol="0">
            <a:spAutoFit/>
          </a:bodyPr>
          <a:lstStyle/>
          <a:p>
            <a:pPr algn="ctr"/>
            <a:r>
              <a:rPr lang="es-PE" sz="4000" dirty="0">
                <a:latin typeface="Gill Sans MT" pitchFamily="34" charset="0"/>
              </a:rPr>
              <a:t>ÁRBOL </a:t>
            </a:r>
          </a:p>
          <a:p>
            <a:pPr algn="ctr"/>
            <a:r>
              <a:rPr lang="es-PE" sz="4000" dirty="0">
                <a:latin typeface="Gill Sans MT" pitchFamily="34" charset="0"/>
              </a:rPr>
              <a:t>DE PROBLEMAS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92885"/>
            <a:ext cx="8429684" cy="607223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Subtítulo"/>
          <p:cNvSpPr>
            <a:spLocks noGrp="1"/>
          </p:cNvSpPr>
          <p:nvPr>
            <p:ph type="subTitle" idx="1"/>
          </p:nvPr>
        </p:nvSpPr>
        <p:spPr>
          <a:xfrm>
            <a:off x="642910" y="357166"/>
            <a:ext cx="7858180" cy="5786478"/>
          </a:xfrm>
        </p:spPr>
        <p:txBody>
          <a:bodyPr>
            <a:noAutofit/>
          </a:bodyPr>
          <a:lstStyle/>
          <a:p>
            <a:pPr algn="just"/>
            <a:r>
              <a:rPr lang="es-PE" sz="2800" dirty="0">
                <a:latin typeface="Gill Sans MT" pitchFamily="34" charset="0"/>
              </a:rPr>
              <a:t>3.- Identificación de relaciones entre los distintos efectos que produce el Problema Central</a:t>
            </a:r>
          </a:p>
          <a:p>
            <a:pPr algn="just"/>
            <a:endParaRPr lang="es-PE" sz="2800" dirty="0">
              <a:latin typeface="Gill Sans MT" pitchFamily="34" charset="0"/>
            </a:endParaRPr>
          </a:p>
        </p:txBody>
      </p:sp>
      <p:pic>
        <p:nvPicPr>
          <p:cNvPr id="17410" name="Picture 2"/>
          <p:cNvPicPr>
            <a:picLocks noChangeAspect="1" noChangeArrowheads="1"/>
          </p:cNvPicPr>
          <p:nvPr/>
        </p:nvPicPr>
        <p:blipFill>
          <a:blip r:embed="rId2"/>
          <a:srcRect l="25805" t="20508" r="28074" b="21875"/>
          <a:stretch>
            <a:fillRect/>
          </a:stretch>
        </p:blipFill>
        <p:spPr bwMode="auto">
          <a:xfrm>
            <a:off x="1571604" y="1357298"/>
            <a:ext cx="6000792" cy="4214842"/>
          </a:xfrm>
          <a:prstGeom prst="rect">
            <a:avLst/>
          </a:prstGeom>
          <a:noFill/>
          <a:ln w="9525">
            <a:noFill/>
            <a:miter lim="800000"/>
            <a:headEnd/>
            <a:tailEnd/>
          </a:ln>
          <a:effectLst/>
        </p:spPr>
      </p:pic>
      <p:sp>
        <p:nvSpPr>
          <p:cNvPr id="7" name="6 CuadroTexto"/>
          <p:cNvSpPr txBox="1"/>
          <p:nvPr/>
        </p:nvSpPr>
        <p:spPr>
          <a:xfrm>
            <a:off x="571472" y="5715016"/>
            <a:ext cx="7929618" cy="707886"/>
          </a:xfrm>
          <a:prstGeom prst="rect">
            <a:avLst/>
          </a:prstGeom>
          <a:noFill/>
        </p:spPr>
        <p:txBody>
          <a:bodyPr wrap="square" rtlCol="0">
            <a:spAutoFit/>
          </a:bodyPr>
          <a:lstStyle/>
          <a:p>
            <a:pPr algn="just"/>
            <a:r>
              <a:rPr lang="es-PE" sz="2000" dirty="0">
                <a:latin typeface="Gill Sans MT" pitchFamily="34" charset="0"/>
              </a:rPr>
              <a:t>Si los efectos detectados son importantes, el Problema Central requiere una </a:t>
            </a:r>
            <a:r>
              <a:rPr lang="es-PE" sz="2000" b="1" dirty="0">
                <a:latin typeface="Gill Sans MT" pitchFamily="34" charset="0"/>
              </a:rPr>
              <a:t>SOLUCION</a:t>
            </a:r>
            <a:r>
              <a:rPr lang="es-PE" sz="2000" dirty="0">
                <a:latin typeface="Gill Sans MT" pitchFamily="34" charset="0"/>
              </a:rPr>
              <a:t>, lo que exige la identificación de sus </a:t>
            </a:r>
            <a:r>
              <a:rPr lang="es-PE" sz="2000" b="1" dirty="0">
                <a:latin typeface="Gill Sans MT" pitchFamily="34" charset="0"/>
              </a:rPr>
              <a:t>CAUSAS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92885"/>
            <a:ext cx="8429684" cy="607223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Subtítulo"/>
          <p:cNvSpPr>
            <a:spLocks noGrp="1"/>
          </p:cNvSpPr>
          <p:nvPr>
            <p:ph type="subTitle" idx="1"/>
          </p:nvPr>
        </p:nvSpPr>
        <p:spPr>
          <a:xfrm>
            <a:off x="642910" y="357166"/>
            <a:ext cx="7858180" cy="5786478"/>
          </a:xfrm>
        </p:spPr>
        <p:txBody>
          <a:bodyPr>
            <a:noAutofit/>
          </a:bodyPr>
          <a:lstStyle/>
          <a:p>
            <a:pPr algn="just"/>
            <a:r>
              <a:rPr lang="es-PE" sz="2800" dirty="0">
                <a:latin typeface="Gill Sans MT" pitchFamily="34" charset="0"/>
              </a:rPr>
              <a:t>4.- Identificación de las causas y sus interrelaciones (las raíces). </a:t>
            </a:r>
          </a:p>
          <a:p>
            <a:pPr algn="just"/>
            <a:endParaRPr lang="es-PE" sz="2800" dirty="0">
              <a:latin typeface="Gill Sans MT" pitchFamily="34" charset="0"/>
            </a:endParaRPr>
          </a:p>
          <a:p>
            <a:pPr algn="just"/>
            <a:r>
              <a:rPr lang="es-PE" sz="2400" dirty="0">
                <a:latin typeface="Gill Sans MT" pitchFamily="34" charset="0"/>
              </a:rPr>
              <a:t>La secuencia de causas debe iniciarse con las más directamente relacionadas con el Problema Central, que se ubican inmediatamente debajo del mismo. De preferencia se deben identificar unas pocas grandes causas, que luego se van desagregando e interrelacionando.</a:t>
            </a:r>
          </a:p>
          <a:p>
            <a:pPr algn="just"/>
            <a:endParaRPr lang="es-PE" sz="2400" dirty="0">
              <a:latin typeface="Gill Sans MT" pitchFamily="34" charset="0"/>
            </a:endParaRPr>
          </a:p>
          <a:p>
            <a:pPr algn="just"/>
            <a:r>
              <a:rPr lang="es-PE" sz="2400" dirty="0">
                <a:latin typeface="Gill Sans MT" pitchFamily="34" charset="0"/>
              </a:rPr>
              <a:t>Una buena técnica es preguntarse ¿por qué sucede lo que está señalado en cada bloque?. La respuesta debiera encontrarse en el nivel inmediatamente inferior.</a:t>
            </a:r>
          </a:p>
          <a:p>
            <a:pPr algn="just"/>
            <a:endParaRPr lang="es-PE" sz="2800" dirty="0">
              <a:latin typeface="Gill Sans MT"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92885"/>
            <a:ext cx="8429684" cy="607223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Subtítulo"/>
          <p:cNvSpPr>
            <a:spLocks noGrp="1"/>
          </p:cNvSpPr>
          <p:nvPr>
            <p:ph type="subTitle" idx="1"/>
          </p:nvPr>
        </p:nvSpPr>
        <p:spPr>
          <a:xfrm>
            <a:off x="642910" y="357166"/>
            <a:ext cx="7858180" cy="5786478"/>
          </a:xfrm>
        </p:spPr>
        <p:txBody>
          <a:bodyPr>
            <a:noAutofit/>
          </a:bodyPr>
          <a:lstStyle/>
          <a:p>
            <a:pPr algn="just"/>
            <a:r>
              <a:rPr lang="es-PE" sz="2800" dirty="0">
                <a:latin typeface="Gill Sans MT" pitchFamily="34" charset="0"/>
              </a:rPr>
              <a:t>4.- Identificación de las causas y sus interrelaciones (las raíces). </a:t>
            </a:r>
          </a:p>
          <a:p>
            <a:pPr algn="just"/>
            <a:endParaRPr lang="es-PE" sz="2800" dirty="0">
              <a:latin typeface="Gill Sans MT" pitchFamily="34" charset="0"/>
            </a:endParaRPr>
          </a:p>
          <a:p>
            <a:pPr algn="just"/>
            <a:r>
              <a:rPr lang="es-PE" sz="2400" dirty="0">
                <a:latin typeface="Gill Sans MT" pitchFamily="34" charset="0"/>
              </a:rPr>
              <a:t>Se deben identificar todas las causas, aun cuando algunas de ellas no sean modificables, deteniéndose en el nivel en que es posible modificarlas. Hay que recordar que lo que se persigue es elaborar un modelo causal para la formulación de un proyecto y no un marco teórico exhaustivo. </a:t>
            </a:r>
          </a:p>
          <a:p>
            <a:pPr algn="just"/>
            <a:r>
              <a:rPr lang="es-PE" sz="2400" dirty="0">
                <a:latin typeface="Gill Sans MT" pitchFamily="34" charset="0"/>
              </a:rPr>
              <a:t>Cada bloque debe contener sólo una causa. </a:t>
            </a:r>
          </a:p>
          <a:p>
            <a:pPr algn="just"/>
            <a:endParaRPr lang="es-PE" sz="2800" dirty="0">
              <a:latin typeface="Gill Sans MT" pitchFamily="34" charset="0"/>
            </a:endParaRPr>
          </a:p>
          <a:p>
            <a:pPr algn="just"/>
            <a:r>
              <a:rPr lang="es-PE" sz="2400" dirty="0">
                <a:latin typeface="Gill Sans MT" pitchFamily="34" charset="0"/>
              </a:rPr>
              <a:t>NOTA: Una buena definición de las causas aumenta la probabilidad de soluciones exitosas.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l="30747" t="26367" r="28074" b="21875"/>
          <a:stretch>
            <a:fillRect/>
          </a:stretch>
        </p:blipFill>
        <p:spPr bwMode="auto">
          <a:xfrm>
            <a:off x="214282" y="500042"/>
            <a:ext cx="8707317" cy="578647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92885"/>
            <a:ext cx="8429684" cy="607223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Subtítulo"/>
          <p:cNvSpPr>
            <a:spLocks noGrp="1"/>
          </p:cNvSpPr>
          <p:nvPr>
            <p:ph type="subTitle" idx="1"/>
          </p:nvPr>
        </p:nvSpPr>
        <p:spPr>
          <a:xfrm>
            <a:off x="642910" y="357166"/>
            <a:ext cx="7858180" cy="5786478"/>
          </a:xfrm>
        </p:spPr>
        <p:txBody>
          <a:bodyPr>
            <a:noAutofit/>
          </a:bodyPr>
          <a:lstStyle/>
          <a:p>
            <a:pPr algn="just"/>
            <a:r>
              <a:rPr lang="es-PE" sz="2800" dirty="0">
                <a:latin typeface="Gill Sans MT" pitchFamily="34" charset="0"/>
              </a:rPr>
              <a:t>5.- Diagramar el Árbol de Problemas, verificando la estructura causal.</a:t>
            </a:r>
          </a:p>
          <a:p>
            <a:pPr algn="just"/>
            <a:endParaRPr lang="es-PE" sz="2800" dirty="0">
              <a:latin typeface="Gill Sans MT" pitchFamily="34" charset="0"/>
            </a:endParaRPr>
          </a:p>
        </p:txBody>
      </p:sp>
      <p:pic>
        <p:nvPicPr>
          <p:cNvPr id="19459" name="Picture 3"/>
          <p:cNvPicPr>
            <a:picLocks noChangeAspect="1" noChangeArrowheads="1"/>
          </p:cNvPicPr>
          <p:nvPr/>
        </p:nvPicPr>
        <p:blipFill>
          <a:blip r:embed="rId2"/>
          <a:srcRect l="34077" t="26562" r="35725" b="32422"/>
          <a:stretch>
            <a:fillRect/>
          </a:stretch>
        </p:blipFill>
        <p:spPr bwMode="auto">
          <a:xfrm>
            <a:off x="1643042" y="1428736"/>
            <a:ext cx="5857916" cy="447331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92885"/>
            <a:ext cx="8429684" cy="607223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Título"/>
          <p:cNvSpPr>
            <a:spLocks noGrp="1"/>
          </p:cNvSpPr>
          <p:nvPr>
            <p:ph type="ctrTitle"/>
          </p:nvPr>
        </p:nvSpPr>
        <p:spPr>
          <a:xfrm>
            <a:off x="685800" y="142852"/>
            <a:ext cx="7772400" cy="1184273"/>
          </a:xfrm>
        </p:spPr>
        <p:txBody>
          <a:bodyPr>
            <a:normAutofit/>
          </a:bodyPr>
          <a:lstStyle/>
          <a:p>
            <a:pPr algn="l"/>
            <a:r>
              <a:rPr lang="es-PE" sz="3600" u="sng" dirty="0">
                <a:latin typeface="Gill Sans MT" pitchFamily="34" charset="0"/>
              </a:rPr>
              <a:t>Es importante recordar que:</a:t>
            </a:r>
          </a:p>
        </p:txBody>
      </p:sp>
      <p:sp>
        <p:nvSpPr>
          <p:cNvPr id="6" name="5 Subtítulo"/>
          <p:cNvSpPr>
            <a:spLocks noGrp="1"/>
          </p:cNvSpPr>
          <p:nvPr>
            <p:ph type="subTitle" idx="1"/>
          </p:nvPr>
        </p:nvSpPr>
        <p:spPr>
          <a:xfrm>
            <a:off x="642910" y="1285860"/>
            <a:ext cx="7858180" cy="4857784"/>
          </a:xfrm>
        </p:spPr>
        <p:txBody>
          <a:bodyPr>
            <a:noAutofit/>
          </a:bodyPr>
          <a:lstStyle/>
          <a:p>
            <a:pPr algn="just"/>
            <a:r>
              <a:rPr lang="es-PE" sz="2800" dirty="0">
                <a:latin typeface="Gill Sans MT" pitchFamily="34" charset="0"/>
              </a:rPr>
              <a:t>Los componentes del Árbol de Problemas deben presentarse de la siguiente manera: </a:t>
            </a:r>
          </a:p>
          <a:p>
            <a:pPr algn="just"/>
            <a:endParaRPr lang="es-PE" sz="800" dirty="0">
              <a:latin typeface="Gill Sans MT" pitchFamily="34" charset="0"/>
            </a:endParaRPr>
          </a:p>
          <a:p>
            <a:pPr marL="1349375" lvl="4" algn="just"/>
            <a:r>
              <a:rPr lang="es-PE" sz="2800" dirty="0">
                <a:latin typeface="Gill Sans MT" pitchFamily="34" charset="0"/>
              </a:rPr>
              <a:t>• Sólo un problema por bloque </a:t>
            </a:r>
          </a:p>
          <a:p>
            <a:pPr marL="1349375" lvl="4" algn="just"/>
            <a:r>
              <a:rPr lang="es-PE" sz="2800" dirty="0">
                <a:latin typeface="Gill Sans MT" pitchFamily="34" charset="0"/>
              </a:rPr>
              <a:t>• Problemas existentes (reales) </a:t>
            </a:r>
          </a:p>
          <a:p>
            <a:pPr marL="1349375" lvl="4" algn="just"/>
            <a:r>
              <a:rPr lang="es-PE" sz="2800" dirty="0">
                <a:latin typeface="Gill Sans MT" pitchFamily="34" charset="0"/>
              </a:rPr>
              <a:t>• Como una situación negativa </a:t>
            </a:r>
          </a:p>
          <a:p>
            <a:pPr marL="1349375" lvl="4" algn="just"/>
            <a:r>
              <a:rPr lang="es-PE" sz="2800" dirty="0">
                <a:latin typeface="Gill Sans MT" pitchFamily="34" charset="0"/>
              </a:rPr>
              <a:t>• Deben ser claros y comprensibles</a:t>
            </a:r>
            <a:endParaRPr lang="es-PE" sz="1000" dirty="0">
              <a:latin typeface="Gill Sans MT" pitchFamily="34" charset="0"/>
            </a:endParaRPr>
          </a:p>
          <a:p>
            <a:pPr marL="1349375" lvl="4" algn="just"/>
            <a:endParaRPr lang="es-PE" sz="800" dirty="0">
              <a:latin typeface="Gill Sans MT" pitchFamily="34" charset="0"/>
            </a:endParaRPr>
          </a:p>
          <a:p>
            <a:pPr marL="0" lvl="4" algn="just"/>
            <a:r>
              <a:rPr lang="es-PE" sz="2800" dirty="0"/>
              <a:t>El proyecto se debe concentrar en las raíces (causas). La idea es que si se encuentra solución para éstas, se resuelven los efectos negativos que producen.</a:t>
            </a:r>
            <a:endParaRPr lang="es-PE" sz="2800" dirty="0">
              <a:latin typeface="Gill Sans MT"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92885"/>
            <a:ext cx="8429684" cy="607223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Título"/>
          <p:cNvSpPr>
            <a:spLocks noGrp="1"/>
          </p:cNvSpPr>
          <p:nvPr>
            <p:ph type="ctrTitle"/>
          </p:nvPr>
        </p:nvSpPr>
        <p:spPr>
          <a:xfrm>
            <a:off x="685800" y="428604"/>
            <a:ext cx="7958166" cy="1184273"/>
          </a:xfrm>
        </p:spPr>
        <p:txBody>
          <a:bodyPr>
            <a:normAutofit/>
          </a:bodyPr>
          <a:lstStyle/>
          <a:p>
            <a:pPr algn="l"/>
            <a:r>
              <a:rPr lang="es-PE" sz="4000" dirty="0"/>
              <a:t>El Árbol de objetivos: medios – fines </a:t>
            </a:r>
            <a:endParaRPr lang="es-PE" sz="3800" u="sng" dirty="0">
              <a:latin typeface="Gill Sans MT" pitchFamily="34" charset="0"/>
            </a:endParaRPr>
          </a:p>
        </p:txBody>
      </p:sp>
      <p:sp>
        <p:nvSpPr>
          <p:cNvPr id="6" name="5 Subtítulo"/>
          <p:cNvSpPr>
            <a:spLocks noGrp="1"/>
          </p:cNvSpPr>
          <p:nvPr>
            <p:ph type="subTitle" idx="1"/>
          </p:nvPr>
        </p:nvSpPr>
        <p:spPr>
          <a:xfrm>
            <a:off x="857224" y="1719266"/>
            <a:ext cx="7643866" cy="3852874"/>
          </a:xfrm>
        </p:spPr>
        <p:txBody>
          <a:bodyPr>
            <a:normAutofit fontScale="85000" lnSpcReduction="10000"/>
          </a:bodyPr>
          <a:lstStyle/>
          <a:p>
            <a:pPr algn="just">
              <a:spcBef>
                <a:spcPts val="600"/>
              </a:spcBef>
              <a:buFont typeface="Arial" pitchFamily="34" charset="0"/>
              <a:buChar char="•"/>
            </a:pPr>
            <a:r>
              <a:rPr lang="es-MX" dirty="0">
                <a:latin typeface="Gill Sans MT" pitchFamily="34" charset="0"/>
              </a:rPr>
              <a:t> </a:t>
            </a:r>
            <a:r>
              <a:rPr lang="es-PE" dirty="0"/>
              <a:t>El Árbol de Objetivos es la versión positiva del Árbol de Problemas. Permite determinar las áreas de intervención que plantea el proyecto. </a:t>
            </a:r>
            <a:endParaRPr lang="es-MX" dirty="0">
              <a:latin typeface="Gill Sans MT" pitchFamily="34" charset="0"/>
            </a:endParaRPr>
          </a:p>
          <a:p>
            <a:pPr algn="just">
              <a:spcBef>
                <a:spcPts val="600"/>
              </a:spcBef>
              <a:buFont typeface="Arial" pitchFamily="34" charset="0"/>
              <a:buChar char="•"/>
            </a:pPr>
            <a:endParaRPr lang="es-MX" dirty="0">
              <a:latin typeface="Gill Sans MT" pitchFamily="34" charset="0"/>
            </a:endParaRPr>
          </a:p>
          <a:p>
            <a:pPr algn="just">
              <a:spcBef>
                <a:spcPts val="600"/>
              </a:spcBef>
              <a:buFont typeface="Arial" pitchFamily="34" charset="0"/>
              <a:buChar char="•"/>
            </a:pPr>
            <a:r>
              <a:rPr lang="es-PE" b="1" dirty="0">
                <a:latin typeface="Gill Sans MT" pitchFamily="34" charset="0"/>
              </a:rPr>
              <a:t> </a:t>
            </a:r>
            <a:r>
              <a:rPr lang="es-PE" dirty="0">
                <a:latin typeface="Gill Sans MT" pitchFamily="34" charset="0"/>
              </a:rPr>
              <a:t>Para elaborarlo se parte del Árbol de Problemas y el diagnóstico. Es necesario revisar cada problema (negativo) y convertirlo en un objetivo (positivo) realista y deseable. Así, las causas se convierten en medios y los efectos en fines. </a:t>
            </a:r>
          </a:p>
          <a:p>
            <a:pPr algn="l">
              <a:buFont typeface="Arial" pitchFamily="34" charset="0"/>
              <a:buChar char="•"/>
            </a:pPr>
            <a:endParaRPr lang="es-P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92885"/>
            <a:ext cx="8429684" cy="607223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Título"/>
          <p:cNvSpPr>
            <a:spLocks noGrp="1"/>
          </p:cNvSpPr>
          <p:nvPr>
            <p:ph type="ctrTitle"/>
          </p:nvPr>
        </p:nvSpPr>
        <p:spPr>
          <a:xfrm>
            <a:off x="685800" y="428604"/>
            <a:ext cx="7958166" cy="1184273"/>
          </a:xfrm>
        </p:spPr>
        <p:txBody>
          <a:bodyPr>
            <a:normAutofit/>
          </a:bodyPr>
          <a:lstStyle/>
          <a:p>
            <a:pPr algn="l"/>
            <a:r>
              <a:rPr lang="es-PE" sz="4000" dirty="0"/>
              <a:t>El Árbol de objetivos: medios – fines </a:t>
            </a:r>
            <a:endParaRPr lang="es-PE" sz="3800" u="sng" dirty="0">
              <a:latin typeface="Gill Sans MT" pitchFamily="34" charset="0"/>
            </a:endParaRPr>
          </a:p>
        </p:txBody>
      </p:sp>
      <p:sp>
        <p:nvSpPr>
          <p:cNvPr id="6" name="5 Subtítulo"/>
          <p:cNvSpPr>
            <a:spLocks noGrp="1"/>
          </p:cNvSpPr>
          <p:nvPr>
            <p:ph type="subTitle" idx="1"/>
          </p:nvPr>
        </p:nvSpPr>
        <p:spPr>
          <a:xfrm>
            <a:off x="857224" y="1719266"/>
            <a:ext cx="7643866" cy="3852874"/>
          </a:xfrm>
        </p:spPr>
        <p:txBody>
          <a:bodyPr>
            <a:normAutofit fontScale="92500" lnSpcReduction="10000"/>
          </a:bodyPr>
          <a:lstStyle/>
          <a:p>
            <a:pPr algn="just">
              <a:buFontTx/>
              <a:buChar char="•"/>
            </a:pPr>
            <a:r>
              <a:rPr lang="es-MX" dirty="0">
                <a:latin typeface="Gill Sans MT" pitchFamily="34" charset="0"/>
              </a:rPr>
              <a:t> </a:t>
            </a:r>
            <a:r>
              <a:rPr lang="es-ES" sz="2400" dirty="0">
                <a:latin typeface="Tahoma" pitchFamily="34" charset="0"/>
              </a:rPr>
              <a:t>El árbol de objetivos se expresa por la manifestación contraria al problema identificado</a:t>
            </a:r>
            <a:r>
              <a:rPr lang="es-MX" sz="2400" dirty="0">
                <a:latin typeface="Tahoma" pitchFamily="34" charset="0"/>
              </a:rPr>
              <a:t>:</a:t>
            </a:r>
            <a:endParaRPr lang="es-ES" sz="2400" dirty="0">
              <a:latin typeface="Tahoma" pitchFamily="34" charset="0"/>
            </a:endParaRPr>
          </a:p>
          <a:p>
            <a:pPr lvl="2" algn="just">
              <a:spcBef>
                <a:spcPct val="60000"/>
              </a:spcBef>
              <a:buSzPct val="75000"/>
              <a:buFont typeface="Wingdings" pitchFamily="2" charset="2"/>
              <a:buChar char="Ø"/>
            </a:pPr>
            <a:r>
              <a:rPr lang="es-ES" dirty="0">
                <a:latin typeface="Tahoma" pitchFamily="34" charset="0"/>
              </a:rPr>
              <a:t>"Carencia" se transforma en "Suficiencia"</a:t>
            </a:r>
          </a:p>
          <a:p>
            <a:pPr lvl="2" algn="just">
              <a:buSzPct val="75000"/>
              <a:buFont typeface="Wingdings" pitchFamily="2" charset="2"/>
              <a:buChar char="Ø"/>
            </a:pPr>
            <a:r>
              <a:rPr lang="es-ES" dirty="0">
                <a:latin typeface="Tahoma" pitchFamily="34" charset="0"/>
              </a:rPr>
              <a:t>Efectos se transforman en fines.</a:t>
            </a:r>
          </a:p>
          <a:p>
            <a:pPr lvl="2" algn="just">
              <a:buSzPct val="75000"/>
              <a:buFont typeface="Wingdings" pitchFamily="2" charset="2"/>
              <a:buChar char="Ø"/>
            </a:pPr>
            <a:r>
              <a:rPr lang="es-ES" dirty="0">
                <a:latin typeface="Tahoma" pitchFamily="34" charset="0"/>
              </a:rPr>
              <a:t>Causas se transforman en medios.</a:t>
            </a:r>
          </a:p>
          <a:p>
            <a:pPr algn="just">
              <a:spcBef>
                <a:spcPct val="80000"/>
              </a:spcBef>
            </a:pPr>
            <a:r>
              <a:rPr lang="es-ES" sz="2400" dirty="0">
                <a:latin typeface="Tahoma" pitchFamily="34" charset="0"/>
              </a:rPr>
              <a:t>Se verifica la lógica y pertinencia del árbol de objetivos</a:t>
            </a:r>
            <a:r>
              <a:rPr lang="es-MX" sz="2400" dirty="0">
                <a:latin typeface="Tahoma" pitchFamily="34" charset="0"/>
              </a:rPr>
              <a:t>:</a:t>
            </a:r>
            <a:endParaRPr lang="es-ES" sz="2400" dirty="0">
              <a:latin typeface="Tahoma" pitchFamily="34" charset="0"/>
            </a:endParaRPr>
          </a:p>
          <a:p>
            <a:pPr lvl="2" algn="just">
              <a:spcBef>
                <a:spcPct val="60000"/>
              </a:spcBef>
              <a:buSzPct val="75000"/>
              <a:buFont typeface="Wingdings" pitchFamily="2" charset="2"/>
              <a:buChar char="Ø"/>
            </a:pPr>
            <a:r>
              <a:rPr lang="es-ES" dirty="0">
                <a:latin typeface="Tahoma" pitchFamily="34" charset="0"/>
              </a:rPr>
              <a:t>Si el "negativo" no es inmediato, hay un problema en el árbol causas-efectos</a:t>
            </a:r>
          </a:p>
          <a:p>
            <a:pPr lvl="2" algn="just">
              <a:buSzPct val="75000"/>
              <a:buFont typeface="Wingdings" pitchFamily="2" charset="2"/>
              <a:buChar char="Ø"/>
            </a:pPr>
            <a:r>
              <a:rPr lang="es-ES" dirty="0">
                <a:latin typeface="Tahoma" pitchFamily="34" charset="0"/>
              </a:rPr>
              <a:t>Eliminar redundancias y detectar vacíos</a:t>
            </a:r>
            <a:endParaRPr lang="es-P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92885"/>
            <a:ext cx="8429684" cy="607223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Título"/>
          <p:cNvSpPr>
            <a:spLocks noGrp="1"/>
          </p:cNvSpPr>
          <p:nvPr>
            <p:ph type="ctrTitle"/>
          </p:nvPr>
        </p:nvSpPr>
        <p:spPr>
          <a:xfrm>
            <a:off x="685800" y="142852"/>
            <a:ext cx="7772400" cy="1184273"/>
          </a:xfrm>
        </p:spPr>
        <p:txBody>
          <a:bodyPr>
            <a:normAutofit/>
          </a:bodyPr>
          <a:lstStyle/>
          <a:p>
            <a:pPr algn="l"/>
            <a:r>
              <a:rPr lang="es-PE" sz="3600" u="sng" dirty="0">
                <a:latin typeface="Gill Sans MT" pitchFamily="34" charset="0"/>
              </a:rPr>
              <a:t>¿Cómo construir el árbol de problemas?</a:t>
            </a:r>
          </a:p>
        </p:txBody>
      </p:sp>
      <p:sp>
        <p:nvSpPr>
          <p:cNvPr id="6" name="5 Subtítulo"/>
          <p:cNvSpPr>
            <a:spLocks noGrp="1"/>
          </p:cNvSpPr>
          <p:nvPr>
            <p:ph type="subTitle" idx="1"/>
          </p:nvPr>
        </p:nvSpPr>
        <p:spPr>
          <a:xfrm>
            <a:off x="642910" y="1285860"/>
            <a:ext cx="7858180" cy="4857784"/>
          </a:xfrm>
        </p:spPr>
        <p:txBody>
          <a:bodyPr>
            <a:noAutofit/>
          </a:bodyPr>
          <a:lstStyle/>
          <a:p>
            <a:pPr marL="457200" indent="-457200" algn="just">
              <a:spcBef>
                <a:spcPts val="300"/>
              </a:spcBef>
              <a:buAutoNum type="arabicPeriod"/>
            </a:pPr>
            <a:r>
              <a:rPr lang="es-PE" sz="2600" dirty="0">
                <a:latin typeface="Gill Sans MT" pitchFamily="34" charset="0"/>
              </a:rPr>
              <a:t>Traducir el Problema Central del Árbol de Problemas en el Objetivo Central del proyecto. (un estado positivo al que se desea acceder) :</a:t>
            </a:r>
          </a:p>
          <a:p>
            <a:pPr marL="457200" indent="-457200" algn="just">
              <a:spcBef>
                <a:spcPts val="300"/>
              </a:spcBef>
            </a:pPr>
            <a:endParaRPr lang="es-PE" sz="2600" dirty="0">
              <a:latin typeface="Gill Sans MT" pitchFamily="34" charset="0"/>
            </a:endParaRPr>
          </a:p>
          <a:p>
            <a:pPr algn="just">
              <a:spcBef>
                <a:spcPts val="300"/>
              </a:spcBef>
            </a:pPr>
            <a:r>
              <a:rPr lang="es-PE" sz="2600" dirty="0">
                <a:latin typeface="Gill Sans MT" pitchFamily="34" charset="0"/>
              </a:rPr>
              <a:t>La conversión de problema en objetivo debe tomar en cuenta su viabilidad. Se plantea en términos cualitativos para generar una estructura equivalente (cualitativa). Ello no implica desconsiderar que el grado de modificación de la realidad es, por definición, cuantitativa.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92885"/>
            <a:ext cx="8429684" cy="607223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Subtítulo"/>
          <p:cNvSpPr>
            <a:spLocks noGrp="1"/>
          </p:cNvSpPr>
          <p:nvPr>
            <p:ph type="subTitle" idx="1"/>
          </p:nvPr>
        </p:nvSpPr>
        <p:spPr>
          <a:xfrm>
            <a:off x="642910" y="500042"/>
            <a:ext cx="7858180" cy="5643602"/>
          </a:xfrm>
        </p:spPr>
        <p:txBody>
          <a:bodyPr>
            <a:noAutofit/>
          </a:bodyPr>
          <a:lstStyle/>
          <a:p>
            <a:pPr algn="just"/>
            <a:r>
              <a:rPr lang="es-PE" dirty="0">
                <a:latin typeface="Gill Sans MT" pitchFamily="34" charset="0"/>
              </a:rPr>
              <a:t>2.- Cambiar todas las condiciones negativas (causas y efectos) del Árbol de Problemas en estados positivos (medios y fines).</a:t>
            </a:r>
          </a:p>
          <a:p>
            <a:pPr algn="just"/>
            <a:endParaRPr lang="es-PE" sz="2800" dirty="0">
              <a:latin typeface="Gill Sans MT" pitchFamily="34" charset="0"/>
            </a:endParaRPr>
          </a:p>
          <a:p>
            <a:pPr algn="just"/>
            <a:endParaRPr lang="es-PE" sz="800" dirty="0">
              <a:latin typeface="Gill Sans MT" pitchFamily="34" charset="0"/>
            </a:endParaRPr>
          </a:p>
          <a:p>
            <a:pPr algn="just"/>
            <a:r>
              <a:rPr lang="es-PE" sz="2800" dirty="0"/>
              <a:t>Esta actividad supone analizar cada uno de los bloques y preguntarse: ¿A través de qué medios es posible alcanzar este fin?. La respuesta debe ser el antónimo de las causas identificadas.</a:t>
            </a:r>
          </a:p>
          <a:p>
            <a:pPr algn="just"/>
            <a:endParaRPr lang="es-PE" sz="2800" dirty="0">
              <a:latin typeface="Gill Sans MT" pitchFamily="34" charset="0"/>
            </a:endParaRPr>
          </a:p>
          <a:p>
            <a:pPr algn="just"/>
            <a:endParaRPr lang="es-PE" sz="2800" dirty="0">
              <a:latin typeface="Gill Sans MT"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92885"/>
            <a:ext cx="8429684" cy="607223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Título"/>
          <p:cNvSpPr>
            <a:spLocks noGrp="1"/>
          </p:cNvSpPr>
          <p:nvPr>
            <p:ph type="ctrTitle"/>
          </p:nvPr>
        </p:nvSpPr>
        <p:spPr>
          <a:xfrm>
            <a:off x="685800" y="428604"/>
            <a:ext cx="7772400" cy="1184273"/>
          </a:xfrm>
        </p:spPr>
        <p:txBody>
          <a:bodyPr>
            <a:normAutofit fontScale="90000"/>
          </a:bodyPr>
          <a:lstStyle/>
          <a:p>
            <a:pPr algn="l"/>
            <a:r>
              <a:rPr lang="es-PE" u="sng" dirty="0">
                <a:latin typeface="Gill Sans MT" pitchFamily="34" charset="0"/>
              </a:rPr>
              <a:t>El Árbol de Problemas(causa-efecto)   </a:t>
            </a:r>
          </a:p>
        </p:txBody>
      </p:sp>
      <p:sp>
        <p:nvSpPr>
          <p:cNvPr id="6" name="5 Subtítulo"/>
          <p:cNvSpPr>
            <a:spLocks noGrp="1"/>
          </p:cNvSpPr>
          <p:nvPr>
            <p:ph type="subTitle" idx="1"/>
          </p:nvPr>
        </p:nvSpPr>
        <p:spPr>
          <a:xfrm>
            <a:off x="857224" y="1719266"/>
            <a:ext cx="7643866" cy="3852874"/>
          </a:xfrm>
        </p:spPr>
        <p:txBody>
          <a:bodyPr>
            <a:normAutofit lnSpcReduction="10000"/>
          </a:bodyPr>
          <a:lstStyle/>
          <a:p>
            <a:pPr algn="just">
              <a:buFont typeface="Arial" pitchFamily="34" charset="0"/>
              <a:buChar char="•"/>
            </a:pPr>
            <a:r>
              <a:rPr lang="es-MX" dirty="0">
                <a:latin typeface="Gill Sans MT" pitchFamily="34" charset="0"/>
              </a:rPr>
              <a:t> Es una </a:t>
            </a:r>
            <a:r>
              <a:rPr lang="es-MX" b="1" dirty="0">
                <a:latin typeface="Gill Sans MT" pitchFamily="34" charset="0"/>
              </a:rPr>
              <a:t>técnica</a:t>
            </a:r>
            <a:r>
              <a:rPr lang="es-MX" dirty="0">
                <a:latin typeface="Gill Sans MT" pitchFamily="34" charset="0"/>
              </a:rPr>
              <a:t> que se emplea para modificar todos los problemas vinculados a un tema específico o con una situación dada utilizando el concepto  “causa – efecto”.</a:t>
            </a:r>
          </a:p>
          <a:p>
            <a:pPr algn="just">
              <a:buFont typeface="Arial" pitchFamily="34" charset="0"/>
              <a:buChar char="•"/>
            </a:pPr>
            <a:endParaRPr lang="es-MX" dirty="0">
              <a:latin typeface="Gill Sans MT" pitchFamily="34" charset="0"/>
            </a:endParaRPr>
          </a:p>
          <a:p>
            <a:pPr algn="just">
              <a:buFont typeface="Arial" pitchFamily="34" charset="0"/>
              <a:buChar char="•"/>
            </a:pPr>
            <a:r>
              <a:rPr lang="es-PE" b="1" dirty="0">
                <a:latin typeface="Gill Sans MT" pitchFamily="34" charset="0"/>
              </a:rPr>
              <a:t> El Árbol de Problemas </a:t>
            </a:r>
            <a:r>
              <a:rPr lang="es-PE" dirty="0">
                <a:latin typeface="Gill Sans MT" pitchFamily="34" charset="0"/>
              </a:rPr>
              <a:t>es un modelo explicativo y un esquema simplificado de la realidad . </a:t>
            </a:r>
          </a:p>
          <a:p>
            <a:pPr algn="l">
              <a:buFont typeface="Arial" pitchFamily="34" charset="0"/>
              <a:buChar char="•"/>
            </a:pPr>
            <a:endParaRPr lang="es-P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l="28001" t="31250" r="24780" b="36523"/>
          <a:stretch>
            <a:fillRect/>
          </a:stretch>
        </p:blipFill>
        <p:spPr bwMode="auto">
          <a:xfrm>
            <a:off x="0" y="1285860"/>
            <a:ext cx="9144001" cy="428628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42984"/>
            <a:ext cx="8229600" cy="4983179"/>
          </a:xfrm>
        </p:spPr>
        <p:txBody>
          <a:bodyPr/>
          <a:lstStyle/>
          <a:p>
            <a:pPr algn="just"/>
            <a:r>
              <a:rPr lang="es-PE" dirty="0">
                <a:latin typeface="Gill Sans MT" pitchFamily="34" charset="0"/>
              </a:rPr>
              <a:t>El resultado obtenido debe presentar la misma estructura que el Árbol de Problemas. Cambia el contenido de los bloques pero no su cantidad ni la forma en que se relacionan. Si en este proceso surgen dudas sobre las relaciones existentes, primero se debe revisar el Árbol de Problemas para luego proseguir con el de Objetivos.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3.bp.blogspot.com/-lvyKV38nBy4/V0jw1PrrgBI/AAAAAAAABFk/ZLquR2QCeNs-yGSp-UBX0n3ESP0atCOFACLcB/s1600/analisis-objetivos.jpg"/>
          <p:cNvPicPr>
            <a:picLocks noChangeAspect="1" noChangeArrowheads="1"/>
          </p:cNvPicPr>
          <p:nvPr/>
        </p:nvPicPr>
        <p:blipFill>
          <a:blip r:embed="rId2">
            <a:lum bright="10000" contrast="10000"/>
          </a:blip>
          <a:srcRect/>
          <a:stretch>
            <a:fillRect/>
          </a:stretch>
        </p:blipFill>
        <p:spPr bwMode="auto">
          <a:xfrm>
            <a:off x="398095" y="1357298"/>
            <a:ext cx="8347811" cy="421484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92885"/>
            <a:ext cx="8429684" cy="607223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Subtítulo"/>
          <p:cNvSpPr>
            <a:spLocks noGrp="1"/>
          </p:cNvSpPr>
          <p:nvPr>
            <p:ph type="subTitle" idx="1"/>
          </p:nvPr>
        </p:nvSpPr>
        <p:spPr>
          <a:xfrm>
            <a:off x="642910" y="500042"/>
            <a:ext cx="7858180" cy="5643602"/>
          </a:xfrm>
        </p:spPr>
        <p:txBody>
          <a:bodyPr>
            <a:noAutofit/>
          </a:bodyPr>
          <a:lstStyle/>
          <a:p>
            <a:pPr algn="just"/>
            <a:r>
              <a:rPr lang="es-PE" sz="2800" dirty="0">
                <a:latin typeface="Gill Sans MT" pitchFamily="34" charset="0"/>
              </a:rPr>
              <a:t>3. Identificar los parámetros:</a:t>
            </a:r>
          </a:p>
          <a:p>
            <a:pPr algn="just"/>
            <a:endParaRPr lang="es-PE" sz="2800" dirty="0">
              <a:latin typeface="Gill Sans MT" pitchFamily="34" charset="0"/>
            </a:endParaRPr>
          </a:p>
          <a:p>
            <a:pPr algn="just"/>
            <a:r>
              <a:rPr lang="es-PE" sz="2500" dirty="0">
                <a:latin typeface="Gill Sans MT" pitchFamily="34" charset="0"/>
              </a:rPr>
              <a:t>Son aquellas causas del problema que no son modificables por el proyecto, ya sea porque son condiciones naturales (clima, coeficiente intelectual, ) o porque se encuentran fuera del ámbito de acción del proyecto (poder legislativo, otra dependencia administrativa). </a:t>
            </a:r>
          </a:p>
          <a:p>
            <a:pPr algn="just"/>
            <a:endParaRPr lang="es-PE" sz="2500" dirty="0">
              <a:latin typeface="Gill Sans MT" pitchFamily="34" charset="0"/>
            </a:endParaRPr>
          </a:p>
          <a:p>
            <a:pPr algn="just"/>
            <a:r>
              <a:rPr lang="es-PE" sz="2500" dirty="0">
                <a:latin typeface="Gill Sans MT" pitchFamily="34" charset="0"/>
              </a:rPr>
              <a:t>Estos parámetros se señalan en el Árbol de Objetivos sin modificar el texto del de Problemas. Al ubicar un parámetro, es posible sacar de ambos árboles todas sus causas ya que aun cuando alguna sea modificable, no se producirá ningún efecto sobre el problema central.</a:t>
            </a:r>
          </a:p>
          <a:p>
            <a:pPr algn="just"/>
            <a:endParaRPr lang="es-PE" sz="2800" dirty="0">
              <a:latin typeface="Gill Sans MT"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92885"/>
            <a:ext cx="8429684" cy="607223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Subtítulo"/>
          <p:cNvSpPr>
            <a:spLocks noGrp="1"/>
          </p:cNvSpPr>
          <p:nvPr>
            <p:ph type="subTitle" idx="1"/>
          </p:nvPr>
        </p:nvSpPr>
        <p:spPr>
          <a:xfrm>
            <a:off x="285720" y="714356"/>
            <a:ext cx="5000660" cy="5643602"/>
          </a:xfrm>
        </p:spPr>
        <p:txBody>
          <a:bodyPr>
            <a:noAutofit/>
          </a:bodyPr>
          <a:lstStyle/>
          <a:p>
            <a:pPr algn="just"/>
            <a:r>
              <a:rPr lang="es-PE" sz="2800" dirty="0"/>
              <a:t>4. Convertir los efectos del Árbol de Problemas en fines. Al igual que en las causas, por cada efecto se debe considerar sólo un fin. </a:t>
            </a:r>
          </a:p>
          <a:p>
            <a:pPr algn="just"/>
            <a:endParaRPr lang="es-PE" sz="2800" dirty="0"/>
          </a:p>
          <a:p>
            <a:pPr algn="just"/>
            <a:r>
              <a:rPr lang="es-PE" sz="2800" dirty="0"/>
              <a:t>5. Examinar la estructura siguiendo la lógica medio-fin y realizar las modificaciones que sean necesarias en ambos árboles.</a:t>
            </a:r>
            <a:endParaRPr lang="es-PE" sz="2800" dirty="0">
              <a:latin typeface="Gill Sans MT" pitchFamily="34" charset="0"/>
            </a:endParaRPr>
          </a:p>
        </p:txBody>
      </p:sp>
      <p:pic>
        <p:nvPicPr>
          <p:cNvPr id="35842" name="Picture 2"/>
          <p:cNvPicPr>
            <a:picLocks noChangeAspect="1" noChangeArrowheads="1"/>
          </p:cNvPicPr>
          <p:nvPr/>
        </p:nvPicPr>
        <p:blipFill>
          <a:blip r:embed="rId2"/>
          <a:srcRect l="41179" t="23437" r="36859" b="33594"/>
          <a:stretch>
            <a:fillRect/>
          </a:stretch>
        </p:blipFill>
        <p:spPr bwMode="auto">
          <a:xfrm>
            <a:off x="5357818" y="785794"/>
            <a:ext cx="3429024" cy="500066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92885"/>
            <a:ext cx="8429684" cy="607223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Título"/>
          <p:cNvSpPr>
            <a:spLocks noGrp="1"/>
          </p:cNvSpPr>
          <p:nvPr>
            <p:ph type="ctrTitle"/>
          </p:nvPr>
        </p:nvSpPr>
        <p:spPr>
          <a:xfrm>
            <a:off x="685800" y="428604"/>
            <a:ext cx="7772400" cy="1184273"/>
          </a:xfrm>
        </p:spPr>
        <p:txBody>
          <a:bodyPr>
            <a:normAutofit/>
          </a:bodyPr>
          <a:lstStyle/>
          <a:p>
            <a:pPr algn="l"/>
            <a:r>
              <a:rPr lang="es-PE" u="sng" dirty="0">
                <a:latin typeface="Gill Sans MT" pitchFamily="34" charset="0"/>
              </a:rPr>
              <a:t>En Resumen: </a:t>
            </a:r>
          </a:p>
        </p:txBody>
      </p:sp>
      <p:sp>
        <p:nvSpPr>
          <p:cNvPr id="6" name="5 Subtítulo"/>
          <p:cNvSpPr>
            <a:spLocks noGrp="1"/>
          </p:cNvSpPr>
          <p:nvPr>
            <p:ph type="subTitle" idx="1"/>
          </p:nvPr>
        </p:nvSpPr>
        <p:spPr>
          <a:xfrm>
            <a:off x="857224" y="1719266"/>
            <a:ext cx="7643866" cy="3852874"/>
          </a:xfrm>
        </p:spPr>
        <p:txBody>
          <a:bodyPr>
            <a:normAutofit/>
          </a:bodyPr>
          <a:lstStyle/>
          <a:p>
            <a:pPr algn="just">
              <a:buFont typeface="Arial" pitchFamily="34" charset="0"/>
              <a:buChar char="•"/>
            </a:pPr>
            <a:r>
              <a:rPr lang="es-MX" dirty="0">
                <a:latin typeface="Gill Sans MT" pitchFamily="34" charset="0"/>
              </a:rPr>
              <a:t> </a:t>
            </a:r>
            <a:r>
              <a:rPr lang="es-PE" dirty="0">
                <a:latin typeface="Gill Sans MT" pitchFamily="34" charset="0"/>
              </a:rPr>
              <a:t>E</a:t>
            </a:r>
            <a:r>
              <a:rPr lang="es-PE" dirty="0"/>
              <a:t>l Árbol de Objetivos (Medios-Fines) refleja una situación opuesta al de Problemas, lo que permite orientar las áreas de intervención que debe plantear el proyecto, que deben constituir las soluciones reales y factibles de los problemas que le dieron origen.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92885"/>
            <a:ext cx="8429684" cy="607223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Título"/>
          <p:cNvSpPr>
            <a:spLocks noGrp="1"/>
          </p:cNvSpPr>
          <p:nvPr>
            <p:ph type="ctrTitle"/>
          </p:nvPr>
        </p:nvSpPr>
        <p:spPr>
          <a:xfrm>
            <a:off x="685800" y="428604"/>
            <a:ext cx="7772400" cy="1184273"/>
          </a:xfrm>
        </p:spPr>
        <p:txBody>
          <a:bodyPr>
            <a:normAutofit/>
          </a:bodyPr>
          <a:lstStyle/>
          <a:p>
            <a:pPr algn="l"/>
            <a:r>
              <a:rPr lang="es-PE" u="sng" dirty="0">
                <a:latin typeface="Gill Sans MT" pitchFamily="34" charset="0"/>
              </a:rPr>
              <a:t>En Resumen: </a:t>
            </a:r>
          </a:p>
        </p:txBody>
      </p:sp>
      <p:sp>
        <p:nvSpPr>
          <p:cNvPr id="6" name="5 Subtítulo"/>
          <p:cNvSpPr>
            <a:spLocks noGrp="1"/>
          </p:cNvSpPr>
          <p:nvPr>
            <p:ph type="subTitle" idx="1"/>
          </p:nvPr>
        </p:nvSpPr>
        <p:spPr>
          <a:xfrm>
            <a:off x="571472" y="1500174"/>
            <a:ext cx="7929618" cy="4786346"/>
          </a:xfrm>
        </p:spPr>
        <p:txBody>
          <a:bodyPr>
            <a:normAutofit/>
          </a:bodyPr>
          <a:lstStyle/>
          <a:p>
            <a:pPr algn="just">
              <a:buFont typeface="Arial" pitchFamily="34" charset="0"/>
              <a:buChar char="•"/>
            </a:pPr>
            <a:r>
              <a:rPr lang="es-PE" sz="2600" dirty="0">
                <a:latin typeface="Gill Sans MT" pitchFamily="34" charset="0"/>
              </a:rPr>
              <a:t>El proceso de análisis es iterativo y retroalimentado: siempre es posible incorporar nuevas alternativas o integrar aquellas complementarias.</a:t>
            </a:r>
          </a:p>
          <a:p>
            <a:pPr algn="just">
              <a:buFont typeface="Arial" pitchFamily="34" charset="0"/>
              <a:buChar char="•"/>
            </a:pPr>
            <a:r>
              <a:rPr lang="es-PE" sz="2600" dirty="0">
                <a:latin typeface="Gill Sans MT" pitchFamily="34" charset="0"/>
              </a:rPr>
              <a:t>El resultado de esta etapa es un buen conocimiento del problema y el planteamiento de alternativas consideradas factibles.</a:t>
            </a:r>
          </a:p>
          <a:p>
            <a:pPr algn="just">
              <a:buFont typeface="Arial" pitchFamily="34" charset="0"/>
              <a:buChar char="•"/>
            </a:pPr>
            <a:r>
              <a:rPr lang="es-PE" sz="2600" dirty="0">
                <a:latin typeface="Gill Sans MT" pitchFamily="34" charset="0"/>
              </a:rPr>
              <a:t>Si aparecen causas (alternativas) fuera del ámbito de acción se comunican a los responsables.</a:t>
            </a:r>
          </a:p>
          <a:p>
            <a:pPr algn="just">
              <a:buFont typeface="Arial" pitchFamily="34" charset="0"/>
              <a:buChar char="•"/>
            </a:pPr>
            <a:r>
              <a:rPr lang="es-PE" sz="2600" dirty="0">
                <a:latin typeface="Gill Sans MT" pitchFamily="34" charset="0"/>
              </a:rPr>
              <a:t>El siguiente paso consistirá en dimensionar y especificar todos los aspectos de cada alternativa.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senaintro.blackboard.com/bbcswebdav/institution/semillas/122145_1_VIRTUAL/Contenidos/Objetos_de_contenidos/fase3/Actividad_de_proyecto_3/OVA9/img/contenido/img_2_2.png"/>
          <p:cNvPicPr>
            <a:picLocks noChangeAspect="1" noChangeArrowheads="1"/>
          </p:cNvPicPr>
          <p:nvPr/>
        </p:nvPicPr>
        <p:blipFill>
          <a:blip r:embed="rId2"/>
          <a:srcRect/>
          <a:stretch>
            <a:fillRect/>
          </a:stretch>
        </p:blipFill>
        <p:spPr bwMode="auto">
          <a:xfrm>
            <a:off x="1" y="1357298"/>
            <a:ext cx="9144000" cy="4214842"/>
          </a:xfrm>
          <a:prstGeom prst="rect">
            <a:avLst/>
          </a:prstGeom>
          <a:noFill/>
        </p:spPr>
      </p:pic>
      <p:sp>
        <p:nvSpPr>
          <p:cNvPr id="5" name="4 CuadroTexto"/>
          <p:cNvSpPr txBox="1"/>
          <p:nvPr/>
        </p:nvSpPr>
        <p:spPr>
          <a:xfrm>
            <a:off x="1785918" y="1643050"/>
            <a:ext cx="2143140" cy="369332"/>
          </a:xfrm>
          <a:prstGeom prst="rect">
            <a:avLst/>
          </a:prstGeom>
          <a:solidFill>
            <a:schemeClr val="tx1"/>
          </a:solidFill>
        </p:spPr>
        <p:txBody>
          <a:bodyPr wrap="square" rtlCol="0">
            <a:spAutoFit/>
          </a:bodyPr>
          <a:lstStyle/>
          <a:p>
            <a:pPr algn="ctr"/>
            <a:r>
              <a:rPr lang="es-PE" dirty="0">
                <a:solidFill>
                  <a:schemeClr val="bg1"/>
                </a:solidFill>
                <a:latin typeface="Gill Sans MT" pitchFamily="34" charset="0"/>
              </a:rPr>
              <a:t>Árbol de Problemas</a:t>
            </a:r>
          </a:p>
        </p:txBody>
      </p:sp>
      <p:sp>
        <p:nvSpPr>
          <p:cNvPr id="6" name="5 CuadroTexto"/>
          <p:cNvSpPr txBox="1"/>
          <p:nvPr/>
        </p:nvSpPr>
        <p:spPr>
          <a:xfrm>
            <a:off x="4786314" y="1571612"/>
            <a:ext cx="2143140" cy="369332"/>
          </a:xfrm>
          <a:prstGeom prst="rect">
            <a:avLst/>
          </a:prstGeom>
          <a:solidFill>
            <a:schemeClr val="tx1"/>
          </a:solidFill>
        </p:spPr>
        <p:txBody>
          <a:bodyPr wrap="square" rtlCol="0">
            <a:spAutoFit/>
          </a:bodyPr>
          <a:lstStyle/>
          <a:p>
            <a:pPr algn="ctr"/>
            <a:r>
              <a:rPr lang="es-PE" dirty="0">
                <a:solidFill>
                  <a:schemeClr val="bg1"/>
                </a:solidFill>
                <a:latin typeface="Gill Sans MT" pitchFamily="34" charset="0"/>
              </a:rPr>
              <a:t>Árbol de Objetivos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92885"/>
            <a:ext cx="8429684" cy="607223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Título"/>
          <p:cNvSpPr>
            <a:spLocks noGrp="1"/>
          </p:cNvSpPr>
          <p:nvPr>
            <p:ph type="ctrTitle"/>
          </p:nvPr>
        </p:nvSpPr>
        <p:spPr>
          <a:xfrm>
            <a:off x="685800" y="428604"/>
            <a:ext cx="7772400" cy="1184273"/>
          </a:xfrm>
        </p:spPr>
        <p:txBody>
          <a:bodyPr/>
          <a:lstStyle/>
          <a:p>
            <a:pPr algn="l"/>
            <a:r>
              <a:rPr lang="es-PE" u="sng" dirty="0">
                <a:latin typeface="Gill Sans MT" pitchFamily="34" charset="0"/>
              </a:rPr>
              <a:t>El Árbol de Problemas   </a:t>
            </a:r>
          </a:p>
        </p:txBody>
      </p:sp>
      <p:sp>
        <p:nvSpPr>
          <p:cNvPr id="6" name="5 Subtítulo"/>
          <p:cNvSpPr>
            <a:spLocks noGrp="1"/>
          </p:cNvSpPr>
          <p:nvPr>
            <p:ph type="subTitle" idx="1"/>
          </p:nvPr>
        </p:nvSpPr>
        <p:spPr>
          <a:xfrm>
            <a:off x="857224" y="1719266"/>
            <a:ext cx="7643866" cy="3852874"/>
          </a:xfrm>
        </p:spPr>
        <p:txBody>
          <a:bodyPr>
            <a:normAutofit fontScale="85000" lnSpcReduction="10000"/>
          </a:bodyPr>
          <a:lstStyle/>
          <a:p>
            <a:pPr algn="just">
              <a:buFont typeface="Arial" pitchFamily="34" charset="0"/>
              <a:buChar char="•"/>
            </a:pPr>
            <a:r>
              <a:rPr lang="es-PE" dirty="0">
                <a:latin typeface="Gill Sans MT" pitchFamily="34" charset="0"/>
              </a:rPr>
              <a:t> Es una </a:t>
            </a:r>
            <a:r>
              <a:rPr lang="es-PE" b="1" dirty="0">
                <a:latin typeface="Gill Sans MT" pitchFamily="34" charset="0"/>
              </a:rPr>
              <a:t>técnica participativa</a:t>
            </a:r>
            <a:r>
              <a:rPr lang="es-PE" dirty="0">
                <a:latin typeface="Gill Sans MT" pitchFamily="34" charset="0"/>
              </a:rPr>
              <a:t>, ayuda a desarrollar ideas creativas para identificar el problema y organizar la información recolectada, generando un modelo de relaciones causales que lo explican.</a:t>
            </a:r>
          </a:p>
          <a:p>
            <a:pPr algn="just">
              <a:buFont typeface="Arial" pitchFamily="34" charset="0"/>
              <a:buChar char="•"/>
            </a:pPr>
            <a:endParaRPr lang="es-PE" dirty="0">
              <a:latin typeface="Gill Sans MT" pitchFamily="34" charset="0"/>
            </a:endParaRPr>
          </a:p>
          <a:p>
            <a:pPr>
              <a:lnSpc>
                <a:spcPct val="120000"/>
              </a:lnSpc>
            </a:pPr>
            <a:r>
              <a:rPr lang="es-MX" i="1" dirty="0"/>
              <a:t>¿Cuál es el problema?</a:t>
            </a:r>
          </a:p>
          <a:p>
            <a:pPr>
              <a:lnSpc>
                <a:spcPct val="120000"/>
              </a:lnSpc>
            </a:pPr>
            <a:r>
              <a:rPr lang="es-MX" i="1" dirty="0"/>
              <a:t>¿Qué origina el problema?</a:t>
            </a:r>
          </a:p>
          <a:p>
            <a:pPr>
              <a:lnSpc>
                <a:spcPct val="120000"/>
              </a:lnSpc>
            </a:pPr>
            <a:r>
              <a:rPr lang="es-MX" i="1" dirty="0"/>
              <a:t>¿Qué consecuencias produce?</a:t>
            </a:r>
            <a:endParaRPr lang="es-PE" i="1" dirty="0"/>
          </a:p>
          <a:p>
            <a:pPr algn="just">
              <a:buFont typeface="Arial" pitchFamily="34" charset="0"/>
              <a:buChar char="•"/>
            </a:pPr>
            <a:endParaRPr lang="es-PE" dirty="0">
              <a:latin typeface="Gill Sans MT"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92885"/>
            <a:ext cx="8429684" cy="607223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Título"/>
          <p:cNvSpPr>
            <a:spLocks noGrp="1"/>
          </p:cNvSpPr>
          <p:nvPr>
            <p:ph type="ctrTitle"/>
          </p:nvPr>
        </p:nvSpPr>
        <p:spPr>
          <a:xfrm>
            <a:off x="685800" y="428604"/>
            <a:ext cx="7772400" cy="1184273"/>
          </a:xfrm>
        </p:spPr>
        <p:txBody>
          <a:bodyPr/>
          <a:lstStyle/>
          <a:p>
            <a:pPr algn="l"/>
            <a:r>
              <a:rPr lang="es-PE" u="sng" dirty="0">
                <a:latin typeface="Gill Sans MT" pitchFamily="34" charset="0"/>
              </a:rPr>
              <a:t>El Árbol de Problemas   </a:t>
            </a:r>
          </a:p>
        </p:txBody>
      </p:sp>
      <p:sp>
        <p:nvSpPr>
          <p:cNvPr id="6" name="5 Subtítulo"/>
          <p:cNvSpPr>
            <a:spLocks noGrp="1"/>
          </p:cNvSpPr>
          <p:nvPr>
            <p:ph type="subTitle" idx="1"/>
          </p:nvPr>
        </p:nvSpPr>
        <p:spPr>
          <a:xfrm>
            <a:off x="857224" y="1785926"/>
            <a:ext cx="7643866" cy="4210064"/>
          </a:xfrm>
        </p:spPr>
        <p:txBody>
          <a:bodyPr>
            <a:normAutofit fontScale="92500"/>
          </a:bodyPr>
          <a:lstStyle/>
          <a:p>
            <a:pPr algn="just">
              <a:buFont typeface="Arial" pitchFamily="34" charset="0"/>
              <a:buChar char="•"/>
            </a:pPr>
            <a:r>
              <a:rPr lang="es-PE" dirty="0">
                <a:latin typeface="Gill Sans MT" pitchFamily="34" charset="0"/>
              </a:rPr>
              <a:t> Se elabora mediante aproximaciones sucesivas de causas y efectos, en torno a un problema.</a:t>
            </a:r>
          </a:p>
          <a:p>
            <a:pPr algn="just">
              <a:buFont typeface="Arial" pitchFamily="34" charset="0"/>
              <a:buChar char="•"/>
            </a:pPr>
            <a:r>
              <a:rPr lang="es-PE" dirty="0">
                <a:latin typeface="Gill Sans MT" pitchFamily="34" charset="0"/>
              </a:rPr>
              <a:t> Este método requiere que el o los problemas se describan en forma clara y precisa.</a:t>
            </a:r>
          </a:p>
          <a:p>
            <a:pPr algn="just">
              <a:buFont typeface="Arial" pitchFamily="34" charset="0"/>
              <a:buChar char="•"/>
            </a:pPr>
            <a:r>
              <a:rPr lang="es-PE" dirty="0">
                <a:latin typeface="Gill Sans MT" pitchFamily="34" charset="0"/>
              </a:rPr>
              <a:t> Se requiere seleccionar y definir el problema principal, que sería el tronco del árbol.</a:t>
            </a:r>
          </a:p>
          <a:p>
            <a:pPr algn="just">
              <a:buFont typeface="Arial" pitchFamily="34" charset="0"/>
              <a:buChar char="•"/>
            </a:pPr>
            <a:endParaRPr lang="es-PE" dirty="0">
              <a:latin typeface="Gill Sans MT"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92885"/>
            <a:ext cx="8429684" cy="607223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14338" name="Object 2"/>
          <p:cNvGraphicFramePr>
            <a:graphicFrameLocks noChangeAspect="1"/>
          </p:cNvGraphicFramePr>
          <p:nvPr/>
        </p:nvGraphicFramePr>
        <p:xfrm>
          <a:off x="785786" y="1119982"/>
          <a:ext cx="7696200" cy="4618037"/>
        </p:xfrm>
        <a:graphic>
          <a:graphicData uri="http://schemas.openxmlformats.org/presentationml/2006/ole">
            <mc:AlternateContent xmlns:mc="http://schemas.openxmlformats.org/markup-compatibility/2006">
              <mc:Choice xmlns:v="urn:schemas-microsoft-com:vml" Requires="v">
                <p:oleObj spid="_x0000_s14341" name="Imagen" r:id="rId3" imgW="810720" imgH="810720" progId="MS_ClipArt_Gallery.2">
                  <p:embed/>
                </p:oleObj>
              </mc:Choice>
              <mc:Fallback>
                <p:oleObj name="Imagen" r:id="rId3" imgW="810720" imgH="810720" progId="MS_ClipArt_Gallery.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786" y="1119982"/>
                        <a:ext cx="7696200" cy="4618037"/>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9" name="Text Box 7"/>
          <p:cNvSpPr txBox="1">
            <a:spLocks noChangeArrowheads="1"/>
          </p:cNvSpPr>
          <p:nvPr/>
        </p:nvSpPr>
        <p:spPr bwMode="auto">
          <a:xfrm>
            <a:off x="3714744" y="1714488"/>
            <a:ext cx="1943161"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eaLnBrk="0" hangingPunct="0"/>
            <a:r>
              <a:rPr lang="es-ES_tradnl" sz="2000" b="1" dirty="0">
                <a:solidFill>
                  <a:srgbClr val="000000"/>
                </a:solidFill>
                <a:latin typeface="Gill Sans MT" pitchFamily="34" charset="0"/>
              </a:rPr>
              <a:t>Consecuencias</a:t>
            </a:r>
            <a:endParaRPr lang="es-ES_tradnl" sz="4000" b="1" dirty="0">
              <a:solidFill>
                <a:srgbClr val="000000"/>
              </a:solidFill>
              <a:effectLst>
                <a:outerShdw blurRad="38100" dist="38100" dir="2700000" algn="tl">
                  <a:srgbClr val="FFFFFF"/>
                </a:outerShdw>
              </a:effectLst>
              <a:latin typeface="Gill Sans MT" pitchFamily="34" charset="0"/>
            </a:endParaRPr>
          </a:p>
        </p:txBody>
      </p:sp>
      <p:sp>
        <p:nvSpPr>
          <p:cNvPr id="10" name="Text Box 6"/>
          <p:cNvSpPr txBox="1">
            <a:spLocks noChangeArrowheads="1"/>
          </p:cNvSpPr>
          <p:nvPr/>
        </p:nvSpPr>
        <p:spPr bwMode="auto">
          <a:xfrm>
            <a:off x="4071934" y="3071810"/>
            <a:ext cx="1352358" cy="400110"/>
          </a:xfrm>
          <a:prstGeom prst="rect">
            <a:avLst/>
          </a:prstGeom>
          <a:solidFill>
            <a:schemeClr val="tx1"/>
          </a:solidFill>
          <a:ln w="12700">
            <a:solidFill>
              <a:schemeClr val="bg1"/>
            </a:solidFill>
            <a:miter lim="800000"/>
            <a:headEnd/>
            <a:tailEnd/>
          </a:ln>
          <a:effectLst>
            <a:prstShdw prst="shdw17" dist="17961" dir="2700000">
              <a:srgbClr val="FFFF00">
                <a:gamma/>
                <a:shade val="60000"/>
                <a:invGamma/>
              </a:srgbClr>
            </a:prstShdw>
          </a:effectLst>
        </p:spPr>
        <p:txBody>
          <a:bodyPr wrap="none">
            <a:spAutoFit/>
          </a:bodyPr>
          <a:lstStyle/>
          <a:p>
            <a:pPr eaLnBrk="0" hangingPunct="0"/>
            <a:r>
              <a:rPr lang="es-ES_tradnl" sz="2000" b="1" dirty="0">
                <a:solidFill>
                  <a:srgbClr val="000000"/>
                </a:solidFill>
                <a:latin typeface="Gill Sans MT" pitchFamily="34" charset="0"/>
              </a:rPr>
              <a:t>Problema</a:t>
            </a:r>
            <a:endParaRPr lang="es-ES_tradnl" sz="4000" b="1" dirty="0">
              <a:solidFill>
                <a:srgbClr val="000000"/>
              </a:solidFill>
              <a:effectLst>
                <a:outerShdw blurRad="38100" dist="38100" dir="2700000" algn="tl">
                  <a:srgbClr val="FFFFFF"/>
                </a:outerShdw>
              </a:effectLst>
              <a:latin typeface="Gill Sans MT" pitchFamily="34" charset="0"/>
            </a:endParaRPr>
          </a:p>
        </p:txBody>
      </p:sp>
      <p:sp>
        <p:nvSpPr>
          <p:cNvPr id="11" name="Text Box 5"/>
          <p:cNvSpPr txBox="1">
            <a:spLocks noChangeArrowheads="1"/>
          </p:cNvSpPr>
          <p:nvPr/>
        </p:nvSpPr>
        <p:spPr bwMode="auto">
          <a:xfrm>
            <a:off x="4214810" y="3857628"/>
            <a:ext cx="965200" cy="409575"/>
          </a:xfrm>
          <a:prstGeom prst="rect">
            <a:avLst/>
          </a:prstGeom>
          <a:solidFill>
            <a:schemeClr val="tx1"/>
          </a:solidFill>
          <a:ln w="12700">
            <a:solidFill>
              <a:schemeClr val="bg1"/>
            </a:solidFill>
            <a:miter lim="800000"/>
            <a:headEnd/>
            <a:tailEnd/>
          </a:ln>
          <a:effectLst>
            <a:prstShdw prst="shdw17" dist="17961" dir="2700000">
              <a:schemeClr val="bg1">
                <a:gamma/>
                <a:shade val="60000"/>
                <a:invGamma/>
              </a:schemeClr>
            </a:prstShdw>
          </a:effectLst>
        </p:spPr>
        <p:txBody>
          <a:bodyPr wrap="none">
            <a:spAutoFit/>
          </a:bodyPr>
          <a:lstStyle/>
          <a:p>
            <a:pPr eaLnBrk="0" hangingPunct="0"/>
            <a:r>
              <a:rPr lang="es-ES_tradnl" sz="2000" b="1" dirty="0">
                <a:solidFill>
                  <a:srgbClr val="000000"/>
                </a:solidFill>
                <a:latin typeface="Garamond" pitchFamily="18" charset="0"/>
              </a:rPr>
              <a:t>Causas</a:t>
            </a:r>
            <a:endParaRPr lang="es-ES_tradnl" sz="4000" b="1" dirty="0">
              <a:solidFill>
                <a:srgbClr val="000000"/>
              </a:solidFill>
              <a:effectLst>
                <a:outerShdw blurRad="38100" dist="38100" dir="2700000" algn="tl">
                  <a:srgbClr val="FFFFFF"/>
                </a:outerShdw>
              </a:effectLst>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3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autoUpdateAnimBg="0"/>
      <p:bldP spid="11"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92885"/>
            <a:ext cx="8429684" cy="607223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4 Título"/>
          <p:cNvSpPr>
            <a:spLocks noGrp="1"/>
          </p:cNvSpPr>
          <p:nvPr>
            <p:ph type="ctrTitle"/>
          </p:nvPr>
        </p:nvSpPr>
        <p:spPr>
          <a:xfrm>
            <a:off x="685800" y="142852"/>
            <a:ext cx="7772400" cy="1184273"/>
          </a:xfrm>
        </p:spPr>
        <p:txBody>
          <a:bodyPr/>
          <a:lstStyle/>
          <a:p>
            <a:pPr algn="l"/>
            <a:r>
              <a:rPr lang="es-PE" u="sng" dirty="0">
                <a:latin typeface="Gill Sans MT" pitchFamily="34" charset="0"/>
              </a:rPr>
              <a:t>El Árbol de Problemas   </a:t>
            </a:r>
          </a:p>
        </p:txBody>
      </p:sp>
      <p:sp>
        <p:nvSpPr>
          <p:cNvPr id="8" name="Rectangle 3" descr="Papel reciclado"/>
          <p:cNvSpPr>
            <a:spLocks noChangeArrowheads="1"/>
          </p:cNvSpPr>
          <p:nvPr/>
        </p:nvSpPr>
        <p:spPr bwMode="auto">
          <a:xfrm>
            <a:off x="3394075" y="3886184"/>
            <a:ext cx="2514600" cy="685800"/>
          </a:xfrm>
          <a:prstGeom prst="rect">
            <a:avLst/>
          </a:prstGeom>
          <a:blipFill dpi="0" rotWithShape="0">
            <a:blip r:embed="rId2"/>
            <a:srcRect/>
            <a:tile tx="0" ty="0" sx="100000" sy="100000" flip="none" algn="tl"/>
          </a:blipFill>
          <a:ln w="28575">
            <a:solidFill>
              <a:schemeClr val="bg1"/>
            </a:solidFill>
            <a:miter lim="800000"/>
            <a:headEnd/>
            <a:tailEnd/>
          </a:ln>
          <a:effectLst/>
        </p:spPr>
        <p:txBody>
          <a:bodyPr wrap="none" anchor="ctr"/>
          <a:lstStyle/>
          <a:p>
            <a:pPr algn="ctr" eaLnBrk="0" hangingPunct="0"/>
            <a:r>
              <a:rPr lang="es-ES_tradnl" sz="1600" b="1" dirty="0">
                <a:solidFill>
                  <a:schemeClr val="bg1"/>
                </a:solidFill>
                <a:latin typeface="Arial Black" pitchFamily="34" charset="0"/>
              </a:rPr>
              <a:t>PROBLEMA</a:t>
            </a:r>
          </a:p>
          <a:p>
            <a:pPr algn="ctr" eaLnBrk="0" hangingPunct="0"/>
            <a:r>
              <a:rPr lang="es-ES_tradnl" sz="1600" b="1" dirty="0">
                <a:solidFill>
                  <a:schemeClr val="bg1"/>
                </a:solidFill>
                <a:latin typeface="Arial Black" pitchFamily="34" charset="0"/>
              </a:rPr>
              <a:t>PRINCIPAL</a:t>
            </a:r>
            <a:endParaRPr lang="es-ES_tradnl" sz="1600" dirty="0">
              <a:solidFill>
                <a:schemeClr val="bg1"/>
              </a:solidFill>
              <a:latin typeface="Times New Roman" pitchFamily="18" charset="0"/>
            </a:endParaRPr>
          </a:p>
        </p:txBody>
      </p:sp>
      <p:sp>
        <p:nvSpPr>
          <p:cNvPr id="12" name="Rectangle 4" descr="Papel reciclado"/>
          <p:cNvSpPr>
            <a:spLocks noChangeArrowheads="1"/>
          </p:cNvSpPr>
          <p:nvPr/>
        </p:nvSpPr>
        <p:spPr bwMode="auto">
          <a:xfrm>
            <a:off x="2098675" y="5867384"/>
            <a:ext cx="1219200" cy="533400"/>
          </a:xfrm>
          <a:prstGeom prst="rect">
            <a:avLst/>
          </a:prstGeom>
          <a:blipFill dpi="0" rotWithShape="0">
            <a:blip r:embed="rId2"/>
            <a:srcRect/>
            <a:tile tx="0" ty="0" sx="100000" sy="100000" flip="none" algn="tl"/>
          </a:blipFill>
          <a:ln w="28575">
            <a:solidFill>
              <a:schemeClr val="bg1"/>
            </a:solidFill>
            <a:miter lim="800000"/>
            <a:headEnd/>
            <a:tailEnd/>
          </a:ln>
          <a:effectLst/>
        </p:spPr>
        <p:txBody>
          <a:bodyPr wrap="none" anchor="ctr"/>
          <a:lstStyle/>
          <a:p>
            <a:pPr algn="ctr" eaLnBrk="0" hangingPunct="0"/>
            <a:r>
              <a:rPr lang="es-ES_tradnl" sz="1400" b="1" dirty="0">
                <a:solidFill>
                  <a:schemeClr val="bg1"/>
                </a:solidFill>
                <a:latin typeface="Times New Roman" pitchFamily="18" charset="0"/>
              </a:rPr>
              <a:t>VARIABLE</a:t>
            </a:r>
          </a:p>
        </p:txBody>
      </p:sp>
      <p:sp>
        <p:nvSpPr>
          <p:cNvPr id="13" name="Rectangle 5" descr="Papel reciclado"/>
          <p:cNvSpPr>
            <a:spLocks noChangeArrowheads="1"/>
          </p:cNvSpPr>
          <p:nvPr/>
        </p:nvSpPr>
        <p:spPr bwMode="auto">
          <a:xfrm>
            <a:off x="4079875" y="4952984"/>
            <a:ext cx="1219200" cy="533400"/>
          </a:xfrm>
          <a:prstGeom prst="rect">
            <a:avLst/>
          </a:prstGeom>
          <a:blipFill dpi="0" rotWithShape="0">
            <a:blip r:embed="rId2"/>
            <a:srcRect/>
            <a:tile tx="0" ty="0" sx="100000" sy="100000" flip="none" algn="tl"/>
          </a:blipFill>
          <a:ln w="28575">
            <a:solidFill>
              <a:schemeClr val="bg1"/>
            </a:solidFill>
            <a:miter lim="800000"/>
            <a:headEnd/>
            <a:tailEnd/>
          </a:ln>
          <a:effectLst/>
        </p:spPr>
        <p:txBody>
          <a:bodyPr wrap="none" anchor="ctr"/>
          <a:lstStyle/>
          <a:p>
            <a:pPr algn="ctr" eaLnBrk="0" hangingPunct="0"/>
            <a:r>
              <a:rPr lang="es-ES_tradnl" sz="1400" dirty="0">
                <a:solidFill>
                  <a:schemeClr val="bg1"/>
                </a:solidFill>
                <a:latin typeface="Arial Black" pitchFamily="34" charset="0"/>
              </a:rPr>
              <a:t>CAUSA</a:t>
            </a:r>
            <a:endParaRPr lang="es-ES_tradnl" sz="1600" dirty="0">
              <a:solidFill>
                <a:schemeClr val="bg1"/>
              </a:solidFill>
              <a:latin typeface="Arial Black" pitchFamily="34" charset="0"/>
            </a:endParaRPr>
          </a:p>
        </p:txBody>
      </p:sp>
      <p:sp>
        <p:nvSpPr>
          <p:cNvPr id="14" name="Rectangle 6" descr="Papel reciclado"/>
          <p:cNvSpPr>
            <a:spLocks noChangeArrowheads="1"/>
          </p:cNvSpPr>
          <p:nvPr/>
        </p:nvSpPr>
        <p:spPr bwMode="auto">
          <a:xfrm>
            <a:off x="4079875" y="5867384"/>
            <a:ext cx="1219200" cy="533400"/>
          </a:xfrm>
          <a:prstGeom prst="rect">
            <a:avLst/>
          </a:prstGeom>
          <a:blipFill dpi="0" rotWithShape="0">
            <a:blip r:embed="rId2"/>
            <a:srcRect/>
            <a:tile tx="0" ty="0" sx="100000" sy="100000" flip="none" algn="tl"/>
          </a:blipFill>
          <a:ln w="28575">
            <a:solidFill>
              <a:schemeClr val="bg1"/>
            </a:solidFill>
            <a:miter lim="800000"/>
            <a:headEnd/>
            <a:tailEnd/>
          </a:ln>
          <a:effectLst/>
        </p:spPr>
        <p:txBody>
          <a:bodyPr wrap="none" anchor="ctr"/>
          <a:lstStyle/>
          <a:p>
            <a:pPr algn="ctr" eaLnBrk="0" hangingPunct="0"/>
            <a:r>
              <a:rPr lang="es-ES_tradnl" sz="1400" b="1" dirty="0">
                <a:solidFill>
                  <a:schemeClr val="bg1"/>
                </a:solidFill>
                <a:latin typeface="Times New Roman" pitchFamily="18" charset="0"/>
              </a:rPr>
              <a:t>VARIABLE</a:t>
            </a:r>
          </a:p>
        </p:txBody>
      </p:sp>
      <p:sp>
        <p:nvSpPr>
          <p:cNvPr id="15" name="Rectangle 7" descr="Papel reciclado"/>
          <p:cNvSpPr>
            <a:spLocks noChangeArrowheads="1"/>
          </p:cNvSpPr>
          <p:nvPr/>
        </p:nvSpPr>
        <p:spPr bwMode="auto">
          <a:xfrm>
            <a:off x="6061075" y="5867384"/>
            <a:ext cx="1219200" cy="533400"/>
          </a:xfrm>
          <a:prstGeom prst="rect">
            <a:avLst/>
          </a:prstGeom>
          <a:blipFill dpi="0" rotWithShape="0">
            <a:blip r:embed="rId2"/>
            <a:srcRect/>
            <a:tile tx="0" ty="0" sx="100000" sy="100000" flip="none" algn="tl"/>
          </a:blipFill>
          <a:ln w="28575">
            <a:solidFill>
              <a:schemeClr val="bg1"/>
            </a:solidFill>
            <a:miter lim="800000"/>
            <a:headEnd/>
            <a:tailEnd/>
          </a:ln>
          <a:effectLst/>
        </p:spPr>
        <p:txBody>
          <a:bodyPr wrap="none" anchor="ctr"/>
          <a:lstStyle/>
          <a:p>
            <a:pPr algn="ctr" eaLnBrk="0" hangingPunct="0"/>
            <a:r>
              <a:rPr lang="es-ES_tradnl" sz="1400" b="1" dirty="0">
                <a:solidFill>
                  <a:schemeClr val="bg1"/>
                </a:solidFill>
                <a:latin typeface="Times New Roman" pitchFamily="18" charset="0"/>
              </a:rPr>
              <a:t>VARIABLE</a:t>
            </a:r>
          </a:p>
        </p:txBody>
      </p:sp>
      <p:sp>
        <p:nvSpPr>
          <p:cNvPr id="16" name="Rectangle 8" descr="Papel reciclado"/>
          <p:cNvSpPr>
            <a:spLocks noChangeArrowheads="1"/>
          </p:cNvSpPr>
          <p:nvPr/>
        </p:nvSpPr>
        <p:spPr bwMode="auto">
          <a:xfrm>
            <a:off x="3927475" y="2057384"/>
            <a:ext cx="1600200" cy="533400"/>
          </a:xfrm>
          <a:prstGeom prst="rect">
            <a:avLst/>
          </a:prstGeom>
          <a:blipFill dpi="0" rotWithShape="0">
            <a:blip r:embed="rId2"/>
            <a:srcRect/>
            <a:tile tx="0" ty="0" sx="100000" sy="100000" flip="none" algn="tl"/>
          </a:blipFill>
          <a:ln w="28575">
            <a:solidFill>
              <a:schemeClr val="bg1"/>
            </a:solidFill>
            <a:miter lim="800000"/>
            <a:headEnd/>
            <a:tailEnd/>
          </a:ln>
          <a:effectLst/>
        </p:spPr>
        <p:txBody>
          <a:bodyPr wrap="none" anchor="ctr"/>
          <a:lstStyle/>
          <a:p>
            <a:pPr algn="ctr" eaLnBrk="0" hangingPunct="0"/>
            <a:r>
              <a:rPr lang="es-ES_tradnl" sz="1400" b="1" dirty="0">
                <a:solidFill>
                  <a:schemeClr val="bg1"/>
                </a:solidFill>
                <a:latin typeface="Times New Roman" pitchFamily="18" charset="0"/>
              </a:rPr>
              <a:t>CONSECUENCIA</a:t>
            </a:r>
          </a:p>
        </p:txBody>
      </p:sp>
      <p:sp>
        <p:nvSpPr>
          <p:cNvPr id="17" name="Rectangle 9" descr="Papel reciclado"/>
          <p:cNvSpPr>
            <a:spLocks noChangeArrowheads="1"/>
          </p:cNvSpPr>
          <p:nvPr/>
        </p:nvSpPr>
        <p:spPr bwMode="auto">
          <a:xfrm>
            <a:off x="6061074" y="2057384"/>
            <a:ext cx="1582759" cy="533400"/>
          </a:xfrm>
          <a:prstGeom prst="rect">
            <a:avLst/>
          </a:prstGeom>
          <a:blipFill dpi="0" rotWithShape="0">
            <a:blip r:embed="rId2"/>
            <a:srcRect/>
            <a:tile tx="0" ty="0" sx="100000" sy="100000" flip="none" algn="tl"/>
          </a:blipFill>
          <a:ln w="28575">
            <a:solidFill>
              <a:schemeClr val="bg1"/>
            </a:solidFill>
            <a:miter lim="800000"/>
            <a:headEnd/>
            <a:tailEnd/>
          </a:ln>
          <a:effectLst/>
        </p:spPr>
        <p:txBody>
          <a:bodyPr wrap="none" anchor="ctr"/>
          <a:lstStyle/>
          <a:p>
            <a:pPr algn="ctr" eaLnBrk="0" hangingPunct="0"/>
            <a:r>
              <a:rPr lang="es-ES_tradnl" sz="1400" b="1" dirty="0">
                <a:solidFill>
                  <a:schemeClr val="bg1"/>
                </a:solidFill>
                <a:latin typeface="Times New Roman" pitchFamily="18" charset="0"/>
              </a:rPr>
              <a:t>CONSECUENCIA</a:t>
            </a:r>
          </a:p>
        </p:txBody>
      </p:sp>
      <p:sp>
        <p:nvSpPr>
          <p:cNvPr id="18" name="Rectangle 10" descr="Papel reciclado"/>
          <p:cNvSpPr>
            <a:spLocks noChangeArrowheads="1"/>
          </p:cNvSpPr>
          <p:nvPr/>
        </p:nvSpPr>
        <p:spPr bwMode="auto">
          <a:xfrm>
            <a:off x="4079875" y="2971784"/>
            <a:ext cx="1219200" cy="533400"/>
          </a:xfrm>
          <a:prstGeom prst="rect">
            <a:avLst/>
          </a:prstGeom>
          <a:blipFill dpi="0" rotWithShape="0">
            <a:blip r:embed="rId2"/>
            <a:srcRect/>
            <a:tile tx="0" ty="0" sx="100000" sy="100000" flip="none" algn="tl"/>
          </a:blipFill>
          <a:ln w="28575">
            <a:solidFill>
              <a:schemeClr val="bg1"/>
            </a:solidFill>
            <a:miter lim="800000"/>
            <a:headEnd/>
            <a:tailEnd/>
          </a:ln>
          <a:effectLst/>
        </p:spPr>
        <p:txBody>
          <a:bodyPr wrap="none" anchor="ctr"/>
          <a:lstStyle/>
          <a:p>
            <a:pPr algn="ctr" eaLnBrk="0" hangingPunct="0"/>
            <a:r>
              <a:rPr lang="es-ES_tradnl" sz="1400" dirty="0">
                <a:solidFill>
                  <a:schemeClr val="bg1"/>
                </a:solidFill>
                <a:latin typeface="Arial Black" pitchFamily="34" charset="0"/>
              </a:rPr>
              <a:t>EFECTO</a:t>
            </a:r>
          </a:p>
        </p:txBody>
      </p:sp>
      <p:sp>
        <p:nvSpPr>
          <p:cNvPr id="19" name="Rectangle 11" descr="Papel reciclado"/>
          <p:cNvSpPr>
            <a:spLocks noChangeArrowheads="1"/>
          </p:cNvSpPr>
          <p:nvPr/>
        </p:nvSpPr>
        <p:spPr bwMode="auto">
          <a:xfrm>
            <a:off x="1870075" y="2057384"/>
            <a:ext cx="1524000" cy="533400"/>
          </a:xfrm>
          <a:prstGeom prst="rect">
            <a:avLst/>
          </a:prstGeom>
          <a:blipFill dpi="0" rotWithShape="0">
            <a:blip r:embed="rId2"/>
            <a:srcRect/>
            <a:tile tx="0" ty="0" sx="100000" sy="100000" flip="none" algn="tl"/>
          </a:blipFill>
          <a:ln w="28575">
            <a:solidFill>
              <a:schemeClr val="bg1"/>
            </a:solidFill>
            <a:miter lim="800000"/>
            <a:headEnd/>
            <a:tailEnd/>
          </a:ln>
          <a:effectLst/>
        </p:spPr>
        <p:txBody>
          <a:bodyPr wrap="none" anchor="ctr"/>
          <a:lstStyle/>
          <a:p>
            <a:pPr algn="ctr" eaLnBrk="0" hangingPunct="0"/>
            <a:r>
              <a:rPr lang="es-ES_tradnl" sz="1400" b="1" dirty="0">
                <a:solidFill>
                  <a:schemeClr val="bg1"/>
                </a:solidFill>
                <a:latin typeface="Times New Roman" pitchFamily="18" charset="0"/>
              </a:rPr>
              <a:t>CONSECUENCIA</a:t>
            </a:r>
          </a:p>
        </p:txBody>
      </p:sp>
      <p:sp>
        <p:nvSpPr>
          <p:cNvPr id="20" name="AutoShape 12"/>
          <p:cNvSpPr>
            <a:spLocks noChangeArrowheads="1"/>
          </p:cNvSpPr>
          <p:nvPr/>
        </p:nvSpPr>
        <p:spPr bwMode="auto">
          <a:xfrm>
            <a:off x="4537075" y="5486384"/>
            <a:ext cx="381000" cy="381000"/>
          </a:xfrm>
          <a:prstGeom prst="upArrow">
            <a:avLst>
              <a:gd name="adj1" fmla="val 50000"/>
              <a:gd name="adj2" fmla="val 25000"/>
            </a:avLst>
          </a:prstGeom>
          <a:solidFill>
            <a:schemeClr val="tx1"/>
          </a:solidFill>
          <a:ln w="28575">
            <a:solidFill>
              <a:schemeClr val="bg1"/>
            </a:solidFill>
            <a:miter lim="800000"/>
            <a:headEnd/>
            <a:tailEnd/>
          </a:ln>
          <a:effectLst/>
        </p:spPr>
        <p:txBody>
          <a:bodyPr wrap="none" anchor="ctr"/>
          <a:lstStyle/>
          <a:p>
            <a:endParaRPr lang="es-PE"/>
          </a:p>
        </p:txBody>
      </p:sp>
      <p:sp>
        <p:nvSpPr>
          <p:cNvPr id="21" name="AutoShape 13"/>
          <p:cNvSpPr>
            <a:spLocks noChangeArrowheads="1"/>
          </p:cNvSpPr>
          <p:nvPr/>
        </p:nvSpPr>
        <p:spPr bwMode="auto">
          <a:xfrm>
            <a:off x="4537075" y="4571984"/>
            <a:ext cx="381000" cy="381000"/>
          </a:xfrm>
          <a:prstGeom prst="upArrow">
            <a:avLst>
              <a:gd name="adj1" fmla="val 50000"/>
              <a:gd name="adj2" fmla="val 25000"/>
            </a:avLst>
          </a:prstGeom>
          <a:solidFill>
            <a:schemeClr val="tx1"/>
          </a:solidFill>
          <a:ln w="28575">
            <a:solidFill>
              <a:schemeClr val="bg1"/>
            </a:solidFill>
            <a:miter lim="800000"/>
            <a:headEnd/>
            <a:tailEnd/>
          </a:ln>
          <a:effectLst/>
        </p:spPr>
        <p:txBody>
          <a:bodyPr wrap="none" anchor="ctr"/>
          <a:lstStyle/>
          <a:p>
            <a:endParaRPr lang="es-PE"/>
          </a:p>
        </p:txBody>
      </p:sp>
      <p:sp>
        <p:nvSpPr>
          <p:cNvPr id="22" name="AutoShape 14"/>
          <p:cNvSpPr>
            <a:spLocks noChangeArrowheads="1"/>
          </p:cNvSpPr>
          <p:nvPr/>
        </p:nvSpPr>
        <p:spPr bwMode="auto">
          <a:xfrm>
            <a:off x="4537075" y="3505184"/>
            <a:ext cx="381000" cy="381000"/>
          </a:xfrm>
          <a:prstGeom prst="upArrow">
            <a:avLst>
              <a:gd name="adj1" fmla="val 50000"/>
              <a:gd name="adj2" fmla="val 25000"/>
            </a:avLst>
          </a:prstGeom>
          <a:solidFill>
            <a:schemeClr val="tx1"/>
          </a:solidFill>
          <a:ln w="28575">
            <a:solidFill>
              <a:schemeClr val="bg1"/>
            </a:solidFill>
            <a:miter lim="800000"/>
            <a:headEnd/>
            <a:tailEnd/>
          </a:ln>
          <a:effectLst/>
        </p:spPr>
        <p:txBody>
          <a:bodyPr wrap="none" anchor="ctr"/>
          <a:lstStyle/>
          <a:p>
            <a:endParaRPr lang="es-PE"/>
          </a:p>
        </p:txBody>
      </p:sp>
      <p:sp>
        <p:nvSpPr>
          <p:cNvPr id="23" name="AutoShape 15"/>
          <p:cNvSpPr>
            <a:spLocks noChangeArrowheads="1"/>
          </p:cNvSpPr>
          <p:nvPr/>
        </p:nvSpPr>
        <p:spPr bwMode="auto">
          <a:xfrm>
            <a:off x="4537075" y="2590784"/>
            <a:ext cx="381000" cy="381000"/>
          </a:xfrm>
          <a:prstGeom prst="upArrow">
            <a:avLst>
              <a:gd name="adj1" fmla="val 50000"/>
              <a:gd name="adj2" fmla="val 25000"/>
            </a:avLst>
          </a:prstGeom>
          <a:solidFill>
            <a:schemeClr val="tx1"/>
          </a:solidFill>
          <a:ln w="28575">
            <a:solidFill>
              <a:schemeClr val="bg1"/>
            </a:solidFill>
            <a:miter lim="800000"/>
            <a:headEnd/>
            <a:tailEnd/>
          </a:ln>
          <a:effectLst/>
        </p:spPr>
        <p:txBody>
          <a:bodyPr wrap="none" anchor="ctr"/>
          <a:lstStyle/>
          <a:p>
            <a:endParaRPr lang="es-PE"/>
          </a:p>
        </p:txBody>
      </p:sp>
      <p:sp>
        <p:nvSpPr>
          <p:cNvPr id="24" name="Line 16"/>
          <p:cNvSpPr>
            <a:spLocks noChangeShapeType="1"/>
          </p:cNvSpPr>
          <p:nvPr/>
        </p:nvSpPr>
        <p:spPr bwMode="auto">
          <a:xfrm flipV="1">
            <a:off x="2708275" y="5257784"/>
            <a:ext cx="0" cy="609600"/>
          </a:xfrm>
          <a:prstGeom prst="line">
            <a:avLst/>
          </a:prstGeom>
          <a:noFill/>
          <a:ln w="28575">
            <a:solidFill>
              <a:schemeClr val="bg1"/>
            </a:solidFill>
            <a:round/>
            <a:headEnd/>
            <a:tailEnd/>
          </a:ln>
          <a:effectLst/>
        </p:spPr>
        <p:txBody>
          <a:bodyPr wrap="none" anchor="ctr"/>
          <a:lstStyle/>
          <a:p>
            <a:endParaRPr lang="es-PE"/>
          </a:p>
        </p:txBody>
      </p:sp>
      <p:sp>
        <p:nvSpPr>
          <p:cNvPr id="25" name="Line 17"/>
          <p:cNvSpPr>
            <a:spLocks noChangeShapeType="1"/>
          </p:cNvSpPr>
          <p:nvPr/>
        </p:nvSpPr>
        <p:spPr bwMode="auto">
          <a:xfrm flipV="1">
            <a:off x="6594475" y="5257784"/>
            <a:ext cx="0" cy="609600"/>
          </a:xfrm>
          <a:prstGeom prst="line">
            <a:avLst/>
          </a:prstGeom>
          <a:noFill/>
          <a:ln w="28575">
            <a:solidFill>
              <a:schemeClr val="bg1"/>
            </a:solidFill>
            <a:round/>
            <a:headEnd/>
            <a:tailEnd/>
          </a:ln>
          <a:effectLst/>
        </p:spPr>
        <p:txBody>
          <a:bodyPr wrap="none" anchor="ctr"/>
          <a:lstStyle/>
          <a:p>
            <a:endParaRPr lang="es-PE"/>
          </a:p>
        </p:txBody>
      </p:sp>
      <p:sp>
        <p:nvSpPr>
          <p:cNvPr id="26" name="AutoShape 18"/>
          <p:cNvSpPr>
            <a:spLocks noChangeArrowheads="1"/>
          </p:cNvSpPr>
          <p:nvPr/>
        </p:nvSpPr>
        <p:spPr bwMode="auto">
          <a:xfrm rot="5400000">
            <a:off x="3698875" y="5029184"/>
            <a:ext cx="381000" cy="381000"/>
          </a:xfrm>
          <a:prstGeom prst="upArrow">
            <a:avLst>
              <a:gd name="adj1" fmla="val 50000"/>
              <a:gd name="adj2" fmla="val 25000"/>
            </a:avLst>
          </a:prstGeom>
          <a:solidFill>
            <a:schemeClr val="tx1"/>
          </a:solidFill>
          <a:ln w="28575">
            <a:solidFill>
              <a:schemeClr val="bg1"/>
            </a:solidFill>
            <a:miter lim="800000"/>
            <a:headEnd/>
            <a:tailEnd/>
          </a:ln>
          <a:effectLst/>
        </p:spPr>
        <p:txBody>
          <a:bodyPr wrap="none" anchor="ctr"/>
          <a:lstStyle/>
          <a:p>
            <a:endParaRPr lang="es-PE"/>
          </a:p>
        </p:txBody>
      </p:sp>
      <p:sp>
        <p:nvSpPr>
          <p:cNvPr id="27" name="AutoShape 19"/>
          <p:cNvSpPr>
            <a:spLocks noChangeArrowheads="1"/>
          </p:cNvSpPr>
          <p:nvPr/>
        </p:nvSpPr>
        <p:spPr bwMode="auto">
          <a:xfrm rot="16200000">
            <a:off x="5299075" y="5029184"/>
            <a:ext cx="381000" cy="381000"/>
          </a:xfrm>
          <a:prstGeom prst="upArrow">
            <a:avLst>
              <a:gd name="adj1" fmla="val 50000"/>
              <a:gd name="adj2" fmla="val 25000"/>
            </a:avLst>
          </a:prstGeom>
          <a:solidFill>
            <a:schemeClr val="tx1"/>
          </a:solidFill>
          <a:ln w="28575">
            <a:solidFill>
              <a:schemeClr val="bg1"/>
            </a:solidFill>
            <a:miter lim="800000"/>
            <a:headEnd/>
            <a:tailEnd/>
          </a:ln>
          <a:effectLst/>
        </p:spPr>
        <p:txBody>
          <a:bodyPr wrap="none" anchor="ctr"/>
          <a:lstStyle/>
          <a:p>
            <a:endParaRPr lang="es-PE"/>
          </a:p>
        </p:txBody>
      </p:sp>
      <p:sp>
        <p:nvSpPr>
          <p:cNvPr id="28" name="Line 20"/>
          <p:cNvSpPr>
            <a:spLocks noChangeShapeType="1"/>
          </p:cNvSpPr>
          <p:nvPr/>
        </p:nvSpPr>
        <p:spPr bwMode="auto">
          <a:xfrm>
            <a:off x="2708275" y="5257784"/>
            <a:ext cx="990600" cy="0"/>
          </a:xfrm>
          <a:prstGeom prst="line">
            <a:avLst/>
          </a:prstGeom>
          <a:noFill/>
          <a:ln w="28575">
            <a:solidFill>
              <a:schemeClr val="bg1"/>
            </a:solidFill>
            <a:round/>
            <a:headEnd/>
            <a:tailEnd/>
          </a:ln>
          <a:effectLst/>
        </p:spPr>
        <p:txBody>
          <a:bodyPr wrap="none" anchor="ctr"/>
          <a:lstStyle/>
          <a:p>
            <a:endParaRPr lang="es-PE"/>
          </a:p>
        </p:txBody>
      </p:sp>
      <p:sp>
        <p:nvSpPr>
          <p:cNvPr id="29" name="Line 21"/>
          <p:cNvSpPr>
            <a:spLocks noChangeShapeType="1"/>
          </p:cNvSpPr>
          <p:nvPr/>
        </p:nvSpPr>
        <p:spPr bwMode="auto">
          <a:xfrm flipH="1">
            <a:off x="5680075" y="5257784"/>
            <a:ext cx="914400" cy="0"/>
          </a:xfrm>
          <a:prstGeom prst="line">
            <a:avLst/>
          </a:prstGeom>
          <a:noFill/>
          <a:ln w="28575">
            <a:solidFill>
              <a:schemeClr val="bg1"/>
            </a:solidFill>
            <a:round/>
            <a:headEnd/>
            <a:tailEnd/>
          </a:ln>
          <a:effectLst/>
        </p:spPr>
        <p:txBody>
          <a:bodyPr wrap="none" anchor="ctr"/>
          <a:lstStyle/>
          <a:p>
            <a:endParaRPr lang="es-PE"/>
          </a:p>
        </p:txBody>
      </p:sp>
      <p:sp>
        <p:nvSpPr>
          <p:cNvPr id="30" name="AutoShape 22"/>
          <p:cNvSpPr>
            <a:spLocks noChangeArrowheads="1"/>
          </p:cNvSpPr>
          <p:nvPr/>
        </p:nvSpPr>
        <p:spPr bwMode="auto">
          <a:xfrm>
            <a:off x="2403475" y="2590784"/>
            <a:ext cx="381000" cy="381000"/>
          </a:xfrm>
          <a:prstGeom prst="upArrow">
            <a:avLst>
              <a:gd name="adj1" fmla="val 50000"/>
              <a:gd name="adj2" fmla="val 25000"/>
            </a:avLst>
          </a:prstGeom>
          <a:solidFill>
            <a:schemeClr val="tx1"/>
          </a:solidFill>
          <a:ln w="28575">
            <a:solidFill>
              <a:schemeClr val="bg1"/>
            </a:solidFill>
            <a:miter lim="800000"/>
            <a:headEnd/>
            <a:tailEnd/>
          </a:ln>
          <a:effectLst/>
        </p:spPr>
        <p:txBody>
          <a:bodyPr wrap="none" anchor="ctr"/>
          <a:lstStyle/>
          <a:p>
            <a:endParaRPr lang="es-PE"/>
          </a:p>
        </p:txBody>
      </p:sp>
      <p:sp>
        <p:nvSpPr>
          <p:cNvPr id="31" name="AutoShape 23"/>
          <p:cNvSpPr>
            <a:spLocks noChangeArrowheads="1"/>
          </p:cNvSpPr>
          <p:nvPr/>
        </p:nvSpPr>
        <p:spPr bwMode="auto">
          <a:xfrm>
            <a:off x="6670675" y="2590784"/>
            <a:ext cx="381000" cy="381000"/>
          </a:xfrm>
          <a:prstGeom prst="upArrow">
            <a:avLst>
              <a:gd name="adj1" fmla="val 50000"/>
              <a:gd name="adj2" fmla="val 25000"/>
            </a:avLst>
          </a:prstGeom>
          <a:solidFill>
            <a:schemeClr val="tx1"/>
          </a:solidFill>
          <a:ln w="28575">
            <a:solidFill>
              <a:schemeClr val="bg1"/>
            </a:solidFill>
            <a:miter lim="800000"/>
            <a:headEnd/>
            <a:tailEnd/>
          </a:ln>
          <a:effectLst/>
        </p:spPr>
        <p:txBody>
          <a:bodyPr wrap="none" anchor="ctr"/>
          <a:lstStyle/>
          <a:p>
            <a:endParaRPr lang="es-PE"/>
          </a:p>
        </p:txBody>
      </p:sp>
      <p:sp>
        <p:nvSpPr>
          <p:cNvPr id="32" name="Line 24"/>
          <p:cNvSpPr>
            <a:spLocks noChangeShapeType="1"/>
          </p:cNvSpPr>
          <p:nvPr/>
        </p:nvSpPr>
        <p:spPr bwMode="auto">
          <a:xfrm>
            <a:off x="5299075" y="3200384"/>
            <a:ext cx="1524000" cy="0"/>
          </a:xfrm>
          <a:prstGeom prst="line">
            <a:avLst/>
          </a:prstGeom>
          <a:noFill/>
          <a:ln w="28575">
            <a:solidFill>
              <a:schemeClr val="bg1"/>
            </a:solidFill>
            <a:round/>
            <a:headEnd/>
            <a:tailEnd/>
          </a:ln>
          <a:effectLst/>
        </p:spPr>
        <p:txBody>
          <a:bodyPr wrap="none" anchor="ctr"/>
          <a:lstStyle/>
          <a:p>
            <a:endParaRPr lang="es-PE"/>
          </a:p>
        </p:txBody>
      </p:sp>
      <p:sp>
        <p:nvSpPr>
          <p:cNvPr id="33" name="Line 25"/>
          <p:cNvSpPr>
            <a:spLocks noChangeShapeType="1"/>
          </p:cNvSpPr>
          <p:nvPr/>
        </p:nvSpPr>
        <p:spPr bwMode="auto">
          <a:xfrm>
            <a:off x="2555875" y="3200384"/>
            <a:ext cx="1524000" cy="0"/>
          </a:xfrm>
          <a:prstGeom prst="line">
            <a:avLst/>
          </a:prstGeom>
          <a:noFill/>
          <a:ln w="28575">
            <a:solidFill>
              <a:schemeClr val="bg1"/>
            </a:solidFill>
            <a:round/>
            <a:headEnd/>
            <a:tailEnd/>
          </a:ln>
          <a:effectLst/>
        </p:spPr>
        <p:txBody>
          <a:bodyPr wrap="none" anchor="ctr"/>
          <a:lstStyle/>
          <a:p>
            <a:endParaRPr lang="es-PE"/>
          </a:p>
        </p:txBody>
      </p:sp>
      <p:sp>
        <p:nvSpPr>
          <p:cNvPr id="34" name="Line 26"/>
          <p:cNvSpPr>
            <a:spLocks noChangeShapeType="1"/>
          </p:cNvSpPr>
          <p:nvPr/>
        </p:nvSpPr>
        <p:spPr bwMode="auto">
          <a:xfrm flipV="1">
            <a:off x="6823075" y="2971784"/>
            <a:ext cx="0" cy="228600"/>
          </a:xfrm>
          <a:prstGeom prst="line">
            <a:avLst/>
          </a:prstGeom>
          <a:noFill/>
          <a:ln w="28575">
            <a:solidFill>
              <a:schemeClr val="bg1"/>
            </a:solidFill>
            <a:round/>
            <a:headEnd/>
            <a:tailEnd/>
          </a:ln>
          <a:effectLst/>
        </p:spPr>
        <p:txBody>
          <a:bodyPr wrap="none" anchor="ctr"/>
          <a:lstStyle/>
          <a:p>
            <a:endParaRPr lang="es-PE"/>
          </a:p>
        </p:txBody>
      </p:sp>
      <p:sp>
        <p:nvSpPr>
          <p:cNvPr id="35" name="Line 27"/>
          <p:cNvSpPr>
            <a:spLocks noChangeShapeType="1"/>
          </p:cNvSpPr>
          <p:nvPr/>
        </p:nvSpPr>
        <p:spPr bwMode="auto">
          <a:xfrm flipV="1">
            <a:off x="2555875" y="2971784"/>
            <a:ext cx="0" cy="228600"/>
          </a:xfrm>
          <a:prstGeom prst="line">
            <a:avLst/>
          </a:prstGeom>
          <a:noFill/>
          <a:ln w="28575">
            <a:solidFill>
              <a:schemeClr val="bg1"/>
            </a:solidFill>
            <a:round/>
            <a:headEnd/>
            <a:tailEnd/>
          </a:ln>
          <a:effectLst/>
        </p:spPr>
        <p:txBody>
          <a:bodyPr wrap="none" anchor="ctr"/>
          <a:lstStyle/>
          <a:p>
            <a:endParaRPr lang="es-PE"/>
          </a:p>
        </p:txBody>
      </p:sp>
      <p:sp>
        <p:nvSpPr>
          <p:cNvPr id="36" name="Line 28"/>
          <p:cNvSpPr>
            <a:spLocks noChangeShapeType="1"/>
          </p:cNvSpPr>
          <p:nvPr/>
        </p:nvSpPr>
        <p:spPr bwMode="auto">
          <a:xfrm>
            <a:off x="2555875" y="1447784"/>
            <a:ext cx="1524000" cy="0"/>
          </a:xfrm>
          <a:prstGeom prst="line">
            <a:avLst/>
          </a:prstGeom>
          <a:noFill/>
          <a:ln w="28575">
            <a:solidFill>
              <a:schemeClr val="bg1"/>
            </a:solidFill>
            <a:round/>
            <a:headEnd/>
            <a:tailEnd/>
          </a:ln>
          <a:effectLst/>
        </p:spPr>
        <p:txBody>
          <a:bodyPr wrap="none" anchor="ctr"/>
          <a:lstStyle/>
          <a:p>
            <a:endParaRPr lang="es-PE"/>
          </a:p>
        </p:txBody>
      </p:sp>
      <p:sp>
        <p:nvSpPr>
          <p:cNvPr id="37" name="Line 29"/>
          <p:cNvSpPr>
            <a:spLocks noChangeShapeType="1"/>
          </p:cNvSpPr>
          <p:nvPr/>
        </p:nvSpPr>
        <p:spPr bwMode="auto">
          <a:xfrm>
            <a:off x="5299075" y="1447784"/>
            <a:ext cx="1524000" cy="0"/>
          </a:xfrm>
          <a:prstGeom prst="line">
            <a:avLst/>
          </a:prstGeom>
          <a:noFill/>
          <a:ln w="28575">
            <a:solidFill>
              <a:schemeClr val="bg1"/>
            </a:solidFill>
            <a:round/>
            <a:headEnd/>
            <a:tailEnd/>
          </a:ln>
          <a:effectLst/>
        </p:spPr>
        <p:txBody>
          <a:bodyPr wrap="none" anchor="ctr"/>
          <a:lstStyle/>
          <a:p>
            <a:endParaRPr lang="es-PE"/>
          </a:p>
        </p:txBody>
      </p:sp>
      <p:sp>
        <p:nvSpPr>
          <p:cNvPr id="38" name="Line 30"/>
          <p:cNvSpPr>
            <a:spLocks noChangeShapeType="1"/>
          </p:cNvSpPr>
          <p:nvPr/>
        </p:nvSpPr>
        <p:spPr bwMode="auto">
          <a:xfrm flipH="1" flipV="1">
            <a:off x="6823075" y="1447784"/>
            <a:ext cx="19050" cy="625475"/>
          </a:xfrm>
          <a:prstGeom prst="line">
            <a:avLst/>
          </a:prstGeom>
          <a:noFill/>
          <a:ln w="28575">
            <a:solidFill>
              <a:schemeClr val="bg1"/>
            </a:solidFill>
            <a:round/>
            <a:headEnd/>
            <a:tailEnd/>
          </a:ln>
          <a:effectLst/>
        </p:spPr>
        <p:txBody>
          <a:bodyPr wrap="none" anchor="ctr"/>
          <a:lstStyle/>
          <a:p>
            <a:endParaRPr lang="es-PE"/>
          </a:p>
        </p:txBody>
      </p:sp>
      <p:sp>
        <p:nvSpPr>
          <p:cNvPr id="39" name="Rectangle 31" descr="Papel reciclado"/>
          <p:cNvSpPr>
            <a:spLocks noChangeArrowheads="1"/>
          </p:cNvSpPr>
          <p:nvPr/>
        </p:nvSpPr>
        <p:spPr bwMode="auto">
          <a:xfrm>
            <a:off x="3851275" y="1142984"/>
            <a:ext cx="1524000" cy="609600"/>
          </a:xfrm>
          <a:prstGeom prst="rect">
            <a:avLst/>
          </a:prstGeom>
          <a:blipFill dpi="0" rotWithShape="0">
            <a:blip r:embed="rId2"/>
            <a:srcRect/>
            <a:tile tx="0" ty="0" sx="100000" sy="100000" flip="none" algn="tl"/>
          </a:blipFill>
          <a:ln w="28575">
            <a:solidFill>
              <a:schemeClr val="bg1"/>
            </a:solidFill>
            <a:miter lim="800000"/>
            <a:headEnd/>
            <a:tailEnd/>
          </a:ln>
          <a:effectLst/>
        </p:spPr>
        <p:txBody>
          <a:bodyPr wrap="none" anchor="ctr"/>
          <a:lstStyle/>
          <a:p>
            <a:pPr algn="ctr" eaLnBrk="0" hangingPunct="0"/>
            <a:r>
              <a:rPr lang="es-ES_tradnl" sz="1800" dirty="0">
                <a:solidFill>
                  <a:srgbClr val="CC0000"/>
                </a:solidFill>
                <a:latin typeface="Arial Black" pitchFamily="34" charset="0"/>
              </a:rPr>
              <a:t>EFECTO</a:t>
            </a:r>
          </a:p>
          <a:p>
            <a:pPr algn="ctr" eaLnBrk="0" hangingPunct="0"/>
            <a:r>
              <a:rPr lang="es-ES_tradnl" sz="1800" dirty="0">
                <a:solidFill>
                  <a:srgbClr val="CC0000"/>
                </a:solidFill>
                <a:latin typeface="Arial Black" pitchFamily="34" charset="0"/>
              </a:rPr>
              <a:t>FINAL</a:t>
            </a:r>
          </a:p>
        </p:txBody>
      </p:sp>
      <p:sp>
        <p:nvSpPr>
          <p:cNvPr id="40" name="Line 32"/>
          <p:cNvSpPr>
            <a:spLocks noChangeShapeType="1"/>
          </p:cNvSpPr>
          <p:nvPr/>
        </p:nvSpPr>
        <p:spPr bwMode="auto">
          <a:xfrm flipH="1" flipV="1">
            <a:off x="2573338" y="1425559"/>
            <a:ext cx="19050" cy="625475"/>
          </a:xfrm>
          <a:prstGeom prst="line">
            <a:avLst/>
          </a:prstGeom>
          <a:noFill/>
          <a:ln w="28575">
            <a:solidFill>
              <a:schemeClr val="bg1"/>
            </a:solidFill>
            <a:round/>
            <a:headEnd/>
            <a:tailEnd/>
          </a:ln>
          <a:effectLst/>
        </p:spPr>
        <p:txBody>
          <a:bodyPr wrap="none" anchor="ctr"/>
          <a:lstStyle/>
          <a:p>
            <a:endParaRPr lang="es-PE"/>
          </a:p>
        </p:txBody>
      </p:sp>
      <p:sp>
        <p:nvSpPr>
          <p:cNvPr id="41" name="Line 33"/>
          <p:cNvSpPr>
            <a:spLocks noChangeShapeType="1"/>
          </p:cNvSpPr>
          <p:nvPr/>
        </p:nvSpPr>
        <p:spPr bwMode="auto">
          <a:xfrm flipH="1" flipV="1">
            <a:off x="4681538" y="1712896"/>
            <a:ext cx="0" cy="360363"/>
          </a:xfrm>
          <a:prstGeom prst="line">
            <a:avLst/>
          </a:prstGeom>
          <a:noFill/>
          <a:ln w="28575">
            <a:solidFill>
              <a:schemeClr val="bg1"/>
            </a:solidFill>
            <a:round/>
            <a:headEnd/>
            <a:tailEnd/>
          </a:ln>
          <a:effectLst/>
        </p:spPr>
        <p:txBody>
          <a:bodyPr wrap="none" anchor="ctr"/>
          <a:lstStyle/>
          <a:p>
            <a:endParaRPr lang="es-P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2" presetClass="entr" presetSubtype="4"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7" presetClass="entr" presetSubtype="4"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ppt_h/2"/>
                                          </p:val>
                                        </p:tav>
                                        <p:tav tm="100000">
                                          <p:val>
                                            <p:strVal val="#ppt_y"/>
                                          </p:val>
                                        </p:tav>
                                      </p:tavLst>
                                    </p:anim>
                                    <p:anim calcmode="lin" valueType="num">
                                      <p:cBhvr>
                                        <p:cTn id="27" dur="500" fill="hold"/>
                                        <p:tgtEl>
                                          <p:spTgt spid="20"/>
                                        </p:tgtEl>
                                        <p:attrNameLst>
                                          <p:attrName>ppt_w</p:attrName>
                                        </p:attrNameLst>
                                      </p:cBhvr>
                                      <p:tavLst>
                                        <p:tav tm="0">
                                          <p:val>
                                            <p:strVal val="#ppt_w"/>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1" presetClass="entr" presetSubtype="0" fill="hold" grpId="0" nodeType="afterEffect">
                                  <p:stCondLst>
                                    <p:cond delay="0"/>
                                  </p:stCondLst>
                                  <p:childTnLst>
                                    <p:set>
                                      <p:cBhvr>
                                        <p:cTn id="31" dur="1" fill="hold">
                                          <p:stCondLst>
                                            <p:cond delay="499"/>
                                          </p:stCondLst>
                                        </p:cTn>
                                        <p:tgtEl>
                                          <p:spTgt spid="24"/>
                                        </p:tgtEl>
                                        <p:attrNameLst>
                                          <p:attrName>style.visibility</p:attrName>
                                        </p:attrNameLst>
                                      </p:cBhvr>
                                      <p:to>
                                        <p:strVal val="visible"/>
                                      </p:to>
                                    </p:set>
                                  </p:childTnLst>
                                </p:cTn>
                              </p:par>
                            </p:childTnLst>
                          </p:cTn>
                        </p:par>
                        <p:par>
                          <p:cTn id="32" fill="hold">
                            <p:stCondLst>
                              <p:cond delay="3000"/>
                            </p:stCondLst>
                            <p:childTnLst>
                              <p:par>
                                <p:cTn id="33" presetID="1" presetClass="entr" presetSubtype="0" fill="hold" grpId="0" nodeType="afterEffect">
                                  <p:stCondLst>
                                    <p:cond delay="0"/>
                                  </p:stCondLst>
                                  <p:childTnLst>
                                    <p:set>
                                      <p:cBhvr>
                                        <p:cTn id="34" dur="1" fill="hold">
                                          <p:stCondLst>
                                            <p:cond delay="499"/>
                                          </p:stCondLst>
                                        </p:cTn>
                                        <p:tgtEl>
                                          <p:spTgt spid="25"/>
                                        </p:tgtEl>
                                        <p:attrNameLst>
                                          <p:attrName>style.visibility</p:attrName>
                                        </p:attrNameLst>
                                      </p:cBhvr>
                                      <p:to>
                                        <p:strVal val="visible"/>
                                      </p:to>
                                    </p:set>
                                  </p:childTnLst>
                                </p:cTn>
                              </p:par>
                            </p:childTnLst>
                          </p:cTn>
                        </p:par>
                        <p:par>
                          <p:cTn id="35" fill="hold">
                            <p:stCondLst>
                              <p:cond delay="3500"/>
                            </p:stCondLst>
                            <p:childTnLst>
                              <p:par>
                                <p:cTn id="36" presetID="1" presetClass="entr" presetSubtype="0" fill="hold" grpId="0" nodeType="afterEffect">
                                  <p:stCondLst>
                                    <p:cond delay="0"/>
                                  </p:stCondLst>
                                  <p:childTnLst>
                                    <p:set>
                                      <p:cBhvr>
                                        <p:cTn id="37" dur="1" fill="hold">
                                          <p:stCondLst>
                                            <p:cond delay="499"/>
                                          </p:stCondLst>
                                        </p:cTn>
                                        <p:tgtEl>
                                          <p:spTgt spid="28"/>
                                        </p:tgtEl>
                                        <p:attrNameLst>
                                          <p:attrName>style.visibility</p:attrName>
                                        </p:attrNameLst>
                                      </p:cBhvr>
                                      <p:to>
                                        <p:strVal val="visible"/>
                                      </p:to>
                                    </p:set>
                                  </p:childTnLst>
                                </p:cTn>
                              </p:par>
                            </p:childTnLst>
                          </p:cTn>
                        </p:par>
                        <p:par>
                          <p:cTn id="38" fill="hold">
                            <p:stCondLst>
                              <p:cond delay="4000"/>
                            </p:stCondLst>
                            <p:childTnLst>
                              <p:par>
                                <p:cTn id="39" presetID="1" presetClass="entr" presetSubtype="0" fill="hold" grpId="0" nodeType="afterEffect">
                                  <p:stCondLst>
                                    <p:cond delay="0"/>
                                  </p:stCondLst>
                                  <p:childTnLst>
                                    <p:set>
                                      <p:cBhvr>
                                        <p:cTn id="40" dur="1" fill="hold">
                                          <p:stCondLst>
                                            <p:cond delay="499"/>
                                          </p:stCondLst>
                                        </p:cTn>
                                        <p:tgtEl>
                                          <p:spTgt spid="29"/>
                                        </p:tgtEl>
                                        <p:attrNameLst>
                                          <p:attrName>style.visibility</p:attrName>
                                        </p:attrNameLst>
                                      </p:cBhvr>
                                      <p:to>
                                        <p:strVal val="visible"/>
                                      </p:to>
                                    </p:set>
                                  </p:childTnLst>
                                </p:cTn>
                              </p:par>
                            </p:childTnLst>
                          </p:cTn>
                        </p:par>
                        <p:par>
                          <p:cTn id="41" fill="hold">
                            <p:stCondLst>
                              <p:cond delay="4500"/>
                            </p:stCondLst>
                            <p:childTnLst>
                              <p:par>
                                <p:cTn id="42" presetID="1" presetClass="entr" presetSubtype="0" fill="hold" grpId="0" nodeType="afterEffect">
                                  <p:stCondLst>
                                    <p:cond delay="0"/>
                                  </p:stCondLst>
                                  <p:childTnLst>
                                    <p:set>
                                      <p:cBhvr>
                                        <p:cTn id="43" dur="1" fill="hold">
                                          <p:stCondLst>
                                            <p:cond delay="499"/>
                                          </p:stCondLst>
                                        </p:cTn>
                                        <p:tgtEl>
                                          <p:spTgt spid="26"/>
                                        </p:tgtEl>
                                        <p:attrNameLst>
                                          <p:attrName>style.visibility</p:attrName>
                                        </p:attrNameLst>
                                      </p:cBhvr>
                                      <p:to>
                                        <p:strVal val="visible"/>
                                      </p:to>
                                    </p:set>
                                  </p:childTnLst>
                                </p:cTn>
                              </p:par>
                            </p:childTnLst>
                          </p:cTn>
                        </p:par>
                        <p:par>
                          <p:cTn id="44" fill="hold">
                            <p:stCondLst>
                              <p:cond delay="5000"/>
                            </p:stCondLst>
                            <p:childTnLst>
                              <p:par>
                                <p:cTn id="45" presetID="1" presetClass="entr" presetSubtype="0" fill="hold" grpId="0" nodeType="afterEffect">
                                  <p:stCondLst>
                                    <p:cond delay="0"/>
                                  </p:stCondLst>
                                  <p:childTnLst>
                                    <p:set>
                                      <p:cBhvr>
                                        <p:cTn id="46" dur="1" fill="hold">
                                          <p:stCondLst>
                                            <p:cond delay="499"/>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3"/>
                                        </p:tgtEl>
                                        <p:attrNameLst>
                                          <p:attrName>style.visibility</p:attrName>
                                        </p:attrNameLst>
                                      </p:cBhvr>
                                      <p:to>
                                        <p:strVal val="visible"/>
                                      </p:to>
                                    </p:se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499"/>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7" presetClass="entr" presetSubtype="4"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ppt_x</p:attrName>
                                        </p:attrNameLst>
                                      </p:cBhvr>
                                      <p:tavLst>
                                        <p:tav tm="0">
                                          <p:val>
                                            <p:strVal val="#ppt_x"/>
                                          </p:val>
                                        </p:tav>
                                        <p:tav tm="100000">
                                          <p:val>
                                            <p:strVal val="#ppt_x"/>
                                          </p:val>
                                        </p:tav>
                                      </p:tavLst>
                                    </p:anim>
                                    <p:anim calcmode="lin" valueType="num">
                                      <p:cBhvr>
                                        <p:cTn id="59" dur="500" fill="hold"/>
                                        <p:tgtEl>
                                          <p:spTgt spid="22"/>
                                        </p:tgtEl>
                                        <p:attrNameLst>
                                          <p:attrName>ppt_y</p:attrName>
                                        </p:attrNameLst>
                                      </p:cBhvr>
                                      <p:tavLst>
                                        <p:tav tm="0">
                                          <p:val>
                                            <p:strVal val="#ppt_y+#ppt_h/2"/>
                                          </p:val>
                                        </p:tav>
                                        <p:tav tm="100000">
                                          <p:val>
                                            <p:strVal val="#ppt_y"/>
                                          </p:val>
                                        </p:tav>
                                      </p:tavLst>
                                    </p:anim>
                                    <p:anim calcmode="lin" valueType="num">
                                      <p:cBhvr>
                                        <p:cTn id="60" dur="500" fill="hold"/>
                                        <p:tgtEl>
                                          <p:spTgt spid="22"/>
                                        </p:tgtEl>
                                        <p:attrNameLst>
                                          <p:attrName>ppt_w</p:attrName>
                                        </p:attrNameLst>
                                      </p:cBhvr>
                                      <p:tavLst>
                                        <p:tav tm="0">
                                          <p:val>
                                            <p:strVal val="#ppt_w"/>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499"/>
                                          </p:stCondLst>
                                        </p:cTn>
                                        <p:tgtEl>
                                          <p:spTgt spid="18"/>
                                        </p:tgtEl>
                                        <p:attrNameLst>
                                          <p:attrName>style.visibility</p:attrName>
                                        </p:attrNameLst>
                                      </p:cBhvr>
                                      <p:to>
                                        <p:strVal val="visible"/>
                                      </p:to>
                                    </p:set>
                                  </p:childTnLst>
                                </p:cTn>
                              </p:par>
                            </p:childTnLst>
                          </p:cTn>
                        </p:par>
                        <p:par>
                          <p:cTn id="65" fill="hold">
                            <p:stCondLst>
                              <p:cond delay="1000"/>
                            </p:stCondLst>
                            <p:childTnLst>
                              <p:par>
                                <p:cTn id="66" presetID="1" presetClass="entr" presetSubtype="0" fill="hold" grpId="0" nodeType="afterEffect">
                                  <p:stCondLst>
                                    <p:cond delay="0"/>
                                  </p:stCondLst>
                                  <p:childTnLst>
                                    <p:set>
                                      <p:cBhvr>
                                        <p:cTn id="67" dur="1" fill="hold">
                                          <p:stCondLst>
                                            <p:cond delay="499"/>
                                          </p:stCondLst>
                                        </p:cTn>
                                        <p:tgtEl>
                                          <p:spTgt spid="32"/>
                                        </p:tgtEl>
                                        <p:attrNameLst>
                                          <p:attrName>style.visibility</p:attrName>
                                        </p:attrNameLst>
                                      </p:cBhvr>
                                      <p:to>
                                        <p:strVal val="visible"/>
                                      </p:to>
                                    </p:set>
                                  </p:childTnLst>
                                </p:cTn>
                              </p:par>
                            </p:childTnLst>
                          </p:cTn>
                        </p:par>
                        <p:par>
                          <p:cTn id="68" fill="hold">
                            <p:stCondLst>
                              <p:cond delay="1500"/>
                            </p:stCondLst>
                            <p:childTnLst>
                              <p:par>
                                <p:cTn id="69" presetID="1" presetClass="entr" presetSubtype="0" fill="hold" grpId="0" nodeType="afterEffect">
                                  <p:stCondLst>
                                    <p:cond delay="0"/>
                                  </p:stCondLst>
                                  <p:childTnLst>
                                    <p:set>
                                      <p:cBhvr>
                                        <p:cTn id="70" dur="1" fill="hold">
                                          <p:stCondLst>
                                            <p:cond delay="499"/>
                                          </p:stCondLst>
                                        </p:cTn>
                                        <p:tgtEl>
                                          <p:spTgt spid="33"/>
                                        </p:tgtEl>
                                        <p:attrNameLst>
                                          <p:attrName>style.visibility</p:attrName>
                                        </p:attrNameLst>
                                      </p:cBhvr>
                                      <p:to>
                                        <p:strVal val="visible"/>
                                      </p:to>
                                    </p:set>
                                  </p:childTnLst>
                                </p:cTn>
                              </p:par>
                            </p:childTnLst>
                          </p:cTn>
                        </p:par>
                        <p:par>
                          <p:cTn id="71" fill="hold">
                            <p:stCondLst>
                              <p:cond delay="2000"/>
                            </p:stCondLst>
                            <p:childTnLst>
                              <p:par>
                                <p:cTn id="72" presetID="1" presetClass="entr" presetSubtype="0" fill="hold" grpId="0" nodeType="afterEffect">
                                  <p:stCondLst>
                                    <p:cond delay="0"/>
                                  </p:stCondLst>
                                  <p:childTnLst>
                                    <p:set>
                                      <p:cBhvr>
                                        <p:cTn id="73" dur="1" fill="hold">
                                          <p:stCondLst>
                                            <p:cond delay="499"/>
                                          </p:stCondLst>
                                        </p:cTn>
                                        <p:tgtEl>
                                          <p:spTgt spid="34"/>
                                        </p:tgtEl>
                                        <p:attrNameLst>
                                          <p:attrName>style.visibility</p:attrName>
                                        </p:attrNameLst>
                                      </p:cBhvr>
                                      <p:to>
                                        <p:strVal val="visible"/>
                                      </p:to>
                                    </p:set>
                                  </p:childTnLst>
                                </p:cTn>
                              </p:par>
                            </p:childTnLst>
                          </p:cTn>
                        </p:par>
                        <p:par>
                          <p:cTn id="74" fill="hold">
                            <p:stCondLst>
                              <p:cond delay="2500"/>
                            </p:stCondLst>
                            <p:childTnLst>
                              <p:par>
                                <p:cTn id="75" presetID="1" presetClass="entr" presetSubtype="0" fill="hold" grpId="0" nodeType="afterEffect">
                                  <p:stCondLst>
                                    <p:cond delay="0"/>
                                  </p:stCondLst>
                                  <p:childTnLst>
                                    <p:set>
                                      <p:cBhvr>
                                        <p:cTn id="76" dur="1" fill="hold">
                                          <p:stCondLst>
                                            <p:cond delay="499"/>
                                          </p:stCondLst>
                                        </p:cTn>
                                        <p:tgtEl>
                                          <p:spTgt spid="35"/>
                                        </p:tgtEl>
                                        <p:attrNameLst>
                                          <p:attrName>style.visibility</p:attrName>
                                        </p:attrNameLst>
                                      </p:cBhvr>
                                      <p:to>
                                        <p:strVal val="visible"/>
                                      </p:to>
                                    </p:set>
                                  </p:childTnLst>
                                </p:cTn>
                              </p:par>
                            </p:childTnLst>
                          </p:cTn>
                        </p:par>
                        <p:par>
                          <p:cTn id="77" fill="hold">
                            <p:stCondLst>
                              <p:cond delay="3000"/>
                            </p:stCondLst>
                            <p:childTnLst>
                              <p:par>
                                <p:cTn id="78" presetID="17" presetClass="entr" presetSubtype="4"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500" fill="hold"/>
                                        <p:tgtEl>
                                          <p:spTgt spid="31"/>
                                        </p:tgtEl>
                                        <p:attrNameLst>
                                          <p:attrName>ppt_x</p:attrName>
                                        </p:attrNameLst>
                                      </p:cBhvr>
                                      <p:tavLst>
                                        <p:tav tm="0">
                                          <p:val>
                                            <p:strVal val="#ppt_x"/>
                                          </p:val>
                                        </p:tav>
                                        <p:tav tm="100000">
                                          <p:val>
                                            <p:strVal val="#ppt_x"/>
                                          </p:val>
                                        </p:tav>
                                      </p:tavLst>
                                    </p:anim>
                                    <p:anim calcmode="lin" valueType="num">
                                      <p:cBhvr>
                                        <p:cTn id="81" dur="500" fill="hold"/>
                                        <p:tgtEl>
                                          <p:spTgt spid="31"/>
                                        </p:tgtEl>
                                        <p:attrNameLst>
                                          <p:attrName>ppt_y</p:attrName>
                                        </p:attrNameLst>
                                      </p:cBhvr>
                                      <p:tavLst>
                                        <p:tav tm="0">
                                          <p:val>
                                            <p:strVal val="#ppt_y+#ppt_h/2"/>
                                          </p:val>
                                        </p:tav>
                                        <p:tav tm="100000">
                                          <p:val>
                                            <p:strVal val="#ppt_y"/>
                                          </p:val>
                                        </p:tav>
                                      </p:tavLst>
                                    </p:anim>
                                    <p:anim calcmode="lin" valueType="num">
                                      <p:cBhvr>
                                        <p:cTn id="82" dur="500" fill="hold"/>
                                        <p:tgtEl>
                                          <p:spTgt spid="31"/>
                                        </p:tgtEl>
                                        <p:attrNameLst>
                                          <p:attrName>ppt_w</p:attrName>
                                        </p:attrNameLst>
                                      </p:cBhvr>
                                      <p:tavLst>
                                        <p:tav tm="0">
                                          <p:val>
                                            <p:strVal val="#ppt_w"/>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childTnLst>
                                </p:cTn>
                              </p:par>
                            </p:childTnLst>
                          </p:cTn>
                        </p:par>
                        <p:par>
                          <p:cTn id="84" fill="hold">
                            <p:stCondLst>
                              <p:cond delay="3500"/>
                            </p:stCondLst>
                            <p:childTnLst>
                              <p:par>
                                <p:cTn id="85" presetID="17" presetClass="entr" presetSubtype="4"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ppt_x</p:attrName>
                                        </p:attrNameLst>
                                      </p:cBhvr>
                                      <p:tavLst>
                                        <p:tav tm="0">
                                          <p:val>
                                            <p:strVal val="#ppt_x"/>
                                          </p:val>
                                        </p:tav>
                                        <p:tav tm="100000">
                                          <p:val>
                                            <p:strVal val="#ppt_x"/>
                                          </p:val>
                                        </p:tav>
                                      </p:tavLst>
                                    </p:anim>
                                    <p:anim calcmode="lin" valueType="num">
                                      <p:cBhvr>
                                        <p:cTn id="88" dur="500" fill="hold"/>
                                        <p:tgtEl>
                                          <p:spTgt spid="23"/>
                                        </p:tgtEl>
                                        <p:attrNameLst>
                                          <p:attrName>ppt_y</p:attrName>
                                        </p:attrNameLst>
                                      </p:cBhvr>
                                      <p:tavLst>
                                        <p:tav tm="0">
                                          <p:val>
                                            <p:strVal val="#ppt_y+#ppt_h/2"/>
                                          </p:val>
                                        </p:tav>
                                        <p:tav tm="100000">
                                          <p:val>
                                            <p:strVal val="#ppt_y"/>
                                          </p:val>
                                        </p:tav>
                                      </p:tavLst>
                                    </p:anim>
                                    <p:anim calcmode="lin" valueType="num">
                                      <p:cBhvr>
                                        <p:cTn id="89" dur="500" fill="hold"/>
                                        <p:tgtEl>
                                          <p:spTgt spid="23"/>
                                        </p:tgtEl>
                                        <p:attrNameLst>
                                          <p:attrName>ppt_w</p:attrName>
                                        </p:attrNameLst>
                                      </p:cBhvr>
                                      <p:tavLst>
                                        <p:tav tm="0">
                                          <p:val>
                                            <p:strVal val="#ppt_w"/>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childTnLst>
                                </p:cTn>
                              </p:par>
                            </p:childTnLst>
                          </p:cTn>
                        </p:par>
                        <p:par>
                          <p:cTn id="91" fill="hold">
                            <p:stCondLst>
                              <p:cond delay="4000"/>
                            </p:stCondLst>
                            <p:childTnLst>
                              <p:par>
                                <p:cTn id="92" presetID="17" presetClass="entr" presetSubtype="4"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500" fill="hold"/>
                                        <p:tgtEl>
                                          <p:spTgt spid="30"/>
                                        </p:tgtEl>
                                        <p:attrNameLst>
                                          <p:attrName>ppt_x</p:attrName>
                                        </p:attrNameLst>
                                      </p:cBhvr>
                                      <p:tavLst>
                                        <p:tav tm="0">
                                          <p:val>
                                            <p:strVal val="#ppt_x"/>
                                          </p:val>
                                        </p:tav>
                                        <p:tav tm="100000">
                                          <p:val>
                                            <p:strVal val="#ppt_x"/>
                                          </p:val>
                                        </p:tav>
                                      </p:tavLst>
                                    </p:anim>
                                    <p:anim calcmode="lin" valueType="num">
                                      <p:cBhvr>
                                        <p:cTn id="95" dur="500" fill="hold"/>
                                        <p:tgtEl>
                                          <p:spTgt spid="30"/>
                                        </p:tgtEl>
                                        <p:attrNameLst>
                                          <p:attrName>ppt_y</p:attrName>
                                        </p:attrNameLst>
                                      </p:cBhvr>
                                      <p:tavLst>
                                        <p:tav tm="0">
                                          <p:val>
                                            <p:strVal val="#ppt_y+#ppt_h/2"/>
                                          </p:val>
                                        </p:tav>
                                        <p:tav tm="100000">
                                          <p:val>
                                            <p:strVal val="#ppt_y"/>
                                          </p:val>
                                        </p:tav>
                                      </p:tavLst>
                                    </p:anim>
                                    <p:anim calcmode="lin" valueType="num">
                                      <p:cBhvr>
                                        <p:cTn id="96" dur="500" fill="hold"/>
                                        <p:tgtEl>
                                          <p:spTgt spid="30"/>
                                        </p:tgtEl>
                                        <p:attrNameLst>
                                          <p:attrName>ppt_w</p:attrName>
                                        </p:attrNameLst>
                                      </p:cBhvr>
                                      <p:tavLst>
                                        <p:tav tm="0">
                                          <p:val>
                                            <p:strVal val="#ppt_w"/>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childTnLst>
                                </p:cTn>
                              </p:par>
                            </p:childTnLst>
                          </p:cTn>
                        </p:par>
                        <p:par>
                          <p:cTn id="98" fill="hold">
                            <p:stCondLst>
                              <p:cond delay="4500"/>
                            </p:stCondLst>
                            <p:childTnLst>
                              <p:par>
                                <p:cTn id="99" presetID="17" presetClass="entr" presetSubtype="1"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500" fill="hold"/>
                                        <p:tgtEl>
                                          <p:spTgt spid="16"/>
                                        </p:tgtEl>
                                        <p:attrNameLst>
                                          <p:attrName>ppt_x</p:attrName>
                                        </p:attrNameLst>
                                      </p:cBhvr>
                                      <p:tavLst>
                                        <p:tav tm="0">
                                          <p:val>
                                            <p:strVal val="#ppt_x"/>
                                          </p:val>
                                        </p:tav>
                                        <p:tav tm="100000">
                                          <p:val>
                                            <p:strVal val="#ppt_x"/>
                                          </p:val>
                                        </p:tav>
                                      </p:tavLst>
                                    </p:anim>
                                    <p:anim calcmode="lin" valueType="num">
                                      <p:cBhvr>
                                        <p:cTn id="102" dur="500" fill="hold"/>
                                        <p:tgtEl>
                                          <p:spTgt spid="16"/>
                                        </p:tgtEl>
                                        <p:attrNameLst>
                                          <p:attrName>ppt_y</p:attrName>
                                        </p:attrNameLst>
                                      </p:cBhvr>
                                      <p:tavLst>
                                        <p:tav tm="0">
                                          <p:val>
                                            <p:strVal val="#ppt_y-#ppt_h/2"/>
                                          </p:val>
                                        </p:tav>
                                        <p:tav tm="100000">
                                          <p:val>
                                            <p:strVal val="#ppt_y"/>
                                          </p:val>
                                        </p:tav>
                                      </p:tavLst>
                                    </p:anim>
                                    <p:anim calcmode="lin" valueType="num">
                                      <p:cBhvr>
                                        <p:cTn id="103" dur="500" fill="hold"/>
                                        <p:tgtEl>
                                          <p:spTgt spid="16"/>
                                        </p:tgtEl>
                                        <p:attrNameLst>
                                          <p:attrName>ppt_w</p:attrName>
                                        </p:attrNameLst>
                                      </p:cBhvr>
                                      <p:tavLst>
                                        <p:tav tm="0">
                                          <p:val>
                                            <p:strVal val="#ppt_w"/>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childTnLst>
                                </p:cTn>
                              </p:par>
                            </p:childTnLst>
                          </p:cTn>
                        </p:par>
                        <p:par>
                          <p:cTn id="105" fill="hold">
                            <p:stCondLst>
                              <p:cond delay="5000"/>
                            </p:stCondLst>
                            <p:childTnLst>
                              <p:par>
                                <p:cTn id="106" presetID="17" presetClass="entr" presetSubtype="1" fill="hold" grpId="0" nodeType="afterEffect">
                                  <p:stCondLst>
                                    <p:cond delay="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500" fill="hold"/>
                                        <p:tgtEl>
                                          <p:spTgt spid="17"/>
                                        </p:tgtEl>
                                        <p:attrNameLst>
                                          <p:attrName>ppt_x</p:attrName>
                                        </p:attrNameLst>
                                      </p:cBhvr>
                                      <p:tavLst>
                                        <p:tav tm="0">
                                          <p:val>
                                            <p:strVal val="#ppt_x"/>
                                          </p:val>
                                        </p:tav>
                                        <p:tav tm="100000">
                                          <p:val>
                                            <p:strVal val="#ppt_x"/>
                                          </p:val>
                                        </p:tav>
                                      </p:tavLst>
                                    </p:anim>
                                    <p:anim calcmode="lin" valueType="num">
                                      <p:cBhvr>
                                        <p:cTn id="109" dur="500" fill="hold"/>
                                        <p:tgtEl>
                                          <p:spTgt spid="17"/>
                                        </p:tgtEl>
                                        <p:attrNameLst>
                                          <p:attrName>ppt_y</p:attrName>
                                        </p:attrNameLst>
                                      </p:cBhvr>
                                      <p:tavLst>
                                        <p:tav tm="0">
                                          <p:val>
                                            <p:strVal val="#ppt_y-#ppt_h/2"/>
                                          </p:val>
                                        </p:tav>
                                        <p:tav tm="100000">
                                          <p:val>
                                            <p:strVal val="#ppt_y"/>
                                          </p:val>
                                        </p:tav>
                                      </p:tavLst>
                                    </p:anim>
                                    <p:anim calcmode="lin" valueType="num">
                                      <p:cBhvr>
                                        <p:cTn id="110" dur="500" fill="hold"/>
                                        <p:tgtEl>
                                          <p:spTgt spid="17"/>
                                        </p:tgtEl>
                                        <p:attrNameLst>
                                          <p:attrName>ppt_w</p:attrName>
                                        </p:attrNameLst>
                                      </p:cBhvr>
                                      <p:tavLst>
                                        <p:tav tm="0">
                                          <p:val>
                                            <p:strVal val="#ppt_w"/>
                                          </p:val>
                                        </p:tav>
                                        <p:tav tm="100000">
                                          <p:val>
                                            <p:strVal val="#ppt_w"/>
                                          </p:val>
                                        </p:tav>
                                      </p:tavLst>
                                    </p:anim>
                                    <p:anim calcmode="lin" valueType="num">
                                      <p:cBhvr>
                                        <p:cTn id="111" dur="500" fill="hold"/>
                                        <p:tgtEl>
                                          <p:spTgt spid="17"/>
                                        </p:tgtEl>
                                        <p:attrNameLst>
                                          <p:attrName>ppt_h</p:attrName>
                                        </p:attrNameLst>
                                      </p:cBhvr>
                                      <p:tavLst>
                                        <p:tav tm="0">
                                          <p:val>
                                            <p:fltVal val="0"/>
                                          </p:val>
                                        </p:tav>
                                        <p:tav tm="100000">
                                          <p:val>
                                            <p:strVal val="#ppt_h"/>
                                          </p:val>
                                        </p:tav>
                                      </p:tavLst>
                                    </p:anim>
                                  </p:childTnLst>
                                </p:cTn>
                              </p:par>
                            </p:childTnLst>
                          </p:cTn>
                        </p:par>
                        <p:par>
                          <p:cTn id="112" fill="hold">
                            <p:stCondLst>
                              <p:cond delay="5500"/>
                            </p:stCondLst>
                            <p:childTnLst>
                              <p:par>
                                <p:cTn id="113" presetID="17" presetClass="entr" presetSubtype="1" fill="hold" grpId="0" nodeType="after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p:cTn id="115" dur="500" fill="hold"/>
                                        <p:tgtEl>
                                          <p:spTgt spid="19"/>
                                        </p:tgtEl>
                                        <p:attrNameLst>
                                          <p:attrName>ppt_x</p:attrName>
                                        </p:attrNameLst>
                                      </p:cBhvr>
                                      <p:tavLst>
                                        <p:tav tm="0">
                                          <p:val>
                                            <p:strVal val="#ppt_x"/>
                                          </p:val>
                                        </p:tav>
                                        <p:tav tm="100000">
                                          <p:val>
                                            <p:strVal val="#ppt_x"/>
                                          </p:val>
                                        </p:tav>
                                      </p:tavLst>
                                    </p:anim>
                                    <p:anim calcmode="lin" valueType="num">
                                      <p:cBhvr>
                                        <p:cTn id="116" dur="500" fill="hold"/>
                                        <p:tgtEl>
                                          <p:spTgt spid="19"/>
                                        </p:tgtEl>
                                        <p:attrNameLst>
                                          <p:attrName>ppt_y</p:attrName>
                                        </p:attrNameLst>
                                      </p:cBhvr>
                                      <p:tavLst>
                                        <p:tav tm="0">
                                          <p:val>
                                            <p:strVal val="#ppt_y-#ppt_h/2"/>
                                          </p:val>
                                        </p:tav>
                                        <p:tav tm="100000">
                                          <p:val>
                                            <p:strVal val="#ppt_y"/>
                                          </p:val>
                                        </p:tav>
                                      </p:tavLst>
                                    </p:anim>
                                    <p:anim calcmode="lin" valueType="num">
                                      <p:cBhvr>
                                        <p:cTn id="117" dur="500" fill="hold"/>
                                        <p:tgtEl>
                                          <p:spTgt spid="19"/>
                                        </p:tgtEl>
                                        <p:attrNameLst>
                                          <p:attrName>ppt_w</p:attrName>
                                        </p:attrNameLst>
                                      </p:cBhvr>
                                      <p:tavLst>
                                        <p:tav tm="0">
                                          <p:val>
                                            <p:strVal val="#ppt_w"/>
                                          </p:val>
                                        </p:tav>
                                        <p:tav tm="100000">
                                          <p:val>
                                            <p:strVal val="#ppt_w"/>
                                          </p:val>
                                        </p:tav>
                                      </p:tavLst>
                                    </p:anim>
                                    <p:anim calcmode="lin" valueType="num">
                                      <p:cBhvr>
                                        <p:cTn id="118" dur="500" fill="hold"/>
                                        <p:tgtEl>
                                          <p:spTgt spid="19"/>
                                        </p:tgtEl>
                                        <p:attrNameLst>
                                          <p:attrName>ppt_h</p:attrName>
                                        </p:attrNameLst>
                                      </p:cBhvr>
                                      <p:tavLst>
                                        <p:tav tm="0">
                                          <p:val>
                                            <p:fltVal val="0"/>
                                          </p:val>
                                        </p:tav>
                                        <p:tav tm="100000">
                                          <p:val>
                                            <p:strVal val="#ppt_h"/>
                                          </p:val>
                                        </p:tav>
                                      </p:tavLst>
                                    </p:anim>
                                  </p:childTnLst>
                                </p:cTn>
                              </p:par>
                            </p:childTnLst>
                          </p:cTn>
                        </p:par>
                        <p:par>
                          <p:cTn id="119" fill="hold">
                            <p:stCondLst>
                              <p:cond delay="6000"/>
                            </p:stCondLst>
                            <p:childTnLst>
                              <p:par>
                                <p:cTn id="120" presetID="1" presetClass="entr" presetSubtype="0" fill="hold" grpId="0" nodeType="afterEffect">
                                  <p:stCondLst>
                                    <p:cond delay="0"/>
                                  </p:stCondLst>
                                  <p:childTnLst>
                                    <p:set>
                                      <p:cBhvr>
                                        <p:cTn id="121" dur="1" fill="hold">
                                          <p:stCondLst>
                                            <p:cond delay="499"/>
                                          </p:stCondLst>
                                        </p:cTn>
                                        <p:tgtEl>
                                          <p:spTgt spid="38"/>
                                        </p:tgtEl>
                                        <p:attrNameLst>
                                          <p:attrName>style.visibility</p:attrName>
                                        </p:attrNameLst>
                                      </p:cBhvr>
                                      <p:to>
                                        <p:strVal val="visible"/>
                                      </p:to>
                                    </p:set>
                                  </p:childTnLst>
                                </p:cTn>
                              </p:par>
                            </p:childTnLst>
                          </p:cTn>
                        </p:par>
                        <p:par>
                          <p:cTn id="122" fill="hold">
                            <p:stCondLst>
                              <p:cond delay="6500"/>
                            </p:stCondLst>
                            <p:childTnLst>
                              <p:par>
                                <p:cTn id="123" presetID="1" presetClass="entr" presetSubtype="0" fill="hold" grpId="0" nodeType="afterEffect">
                                  <p:stCondLst>
                                    <p:cond delay="0"/>
                                  </p:stCondLst>
                                  <p:childTnLst>
                                    <p:set>
                                      <p:cBhvr>
                                        <p:cTn id="124" dur="1" fill="hold">
                                          <p:stCondLst>
                                            <p:cond delay="499"/>
                                          </p:stCondLst>
                                        </p:cTn>
                                        <p:tgtEl>
                                          <p:spTgt spid="37"/>
                                        </p:tgtEl>
                                        <p:attrNameLst>
                                          <p:attrName>style.visibility</p:attrName>
                                        </p:attrNameLst>
                                      </p:cBhvr>
                                      <p:to>
                                        <p:strVal val="visible"/>
                                      </p:to>
                                    </p:set>
                                  </p:childTnLst>
                                </p:cTn>
                              </p:par>
                            </p:childTnLst>
                          </p:cTn>
                        </p:par>
                        <p:par>
                          <p:cTn id="125" fill="hold">
                            <p:stCondLst>
                              <p:cond delay="7000"/>
                            </p:stCondLst>
                            <p:childTnLst>
                              <p:par>
                                <p:cTn id="126" presetID="1" presetClass="entr" presetSubtype="0" fill="hold" grpId="0" nodeType="afterEffect">
                                  <p:stCondLst>
                                    <p:cond delay="0"/>
                                  </p:stCondLst>
                                  <p:childTnLst>
                                    <p:set>
                                      <p:cBhvr>
                                        <p:cTn id="127" dur="1" fill="hold">
                                          <p:stCondLst>
                                            <p:cond delay="499"/>
                                          </p:stCondLst>
                                        </p:cTn>
                                        <p:tgtEl>
                                          <p:spTgt spid="36"/>
                                        </p:tgtEl>
                                        <p:attrNameLst>
                                          <p:attrName>style.visibility</p:attrName>
                                        </p:attrNameLst>
                                      </p:cBhvr>
                                      <p:to>
                                        <p:strVal val="visible"/>
                                      </p:to>
                                    </p:set>
                                  </p:childTnLst>
                                </p:cTn>
                              </p:par>
                            </p:childTnLst>
                          </p:cTn>
                        </p:par>
                        <p:par>
                          <p:cTn id="128" fill="hold">
                            <p:stCondLst>
                              <p:cond delay="7500"/>
                            </p:stCondLst>
                            <p:childTnLst>
                              <p:par>
                                <p:cTn id="129" presetID="1" presetClass="entr" presetSubtype="0" fill="hold" grpId="0" nodeType="afterEffect">
                                  <p:stCondLst>
                                    <p:cond delay="0"/>
                                  </p:stCondLst>
                                  <p:childTnLst>
                                    <p:set>
                                      <p:cBhvr>
                                        <p:cTn id="130" dur="1" fill="hold">
                                          <p:stCondLst>
                                            <p:cond delay="499"/>
                                          </p:stCondLst>
                                        </p:cTn>
                                        <p:tgtEl>
                                          <p:spTgt spid="39"/>
                                        </p:tgtEl>
                                        <p:attrNameLst>
                                          <p:attrName>style.visibility</p:attrName>
                                        </p:attrNameLst>
                                      </p:cBhvr>
                                      <p:to>
                                        <p:strVal val="visible"/>
                                      </p:to>
                                    </p:set>
                                  </p:child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499"/>
                                          </p:stCondLst>
                                        </p:cTn>
                                        <p:tgtEl>
                                          <p:spTgt spid="40"/>
                                        </p:tgtEl>
                                        <p:attrNameLst>
                                          <p:attrName>style.visibility</p:attrName>
                                        </p:attrNameLst>
                                      </p:cBhvr>
                                      <p:to>
                                        <p:strVal val="visible"/>
                                      </p:to>
                                    </p:set>
                                  </p:childTnLst>
                                </p:cTn>
                              </p:par>
                            </p:childTnLst>
                          </p:cTn>
                        </p:par>
                        <p:par>
                          <p:cTn id="134" fill="hold">
                            <p:stCondLst>
                              <p:cond delay="8500"/>
                            </p:stCondLst>
                            <p:childTnLst>
                              <p:par>
                                <p:cTn id="135" presetID="1" presetClass="entr" presetSubtype="0" fill="hold" grpId="0" nodeType="afterEffect">
                                  <p:stCondLst>
                                    <p:cond delay="0"/>
                                  </p:stCondLst>
                                  <p:childTnLst>
                                    <p:set>
                                      <p:cBhvr>
                                        <p:cTn id="136" dur="1" fill="hold">
                                          <p:stCondLst>
                                            <p:cond delay="499"/>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2" grpId="0" animBg="1" autoUpdateAnimBg="0"/>
      <p:bldP spid="13" grpId="0" animBg="1" autoUpdateAnimBg="0"/>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autoUpdateAnimBg="0"/>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92885"/>
            <a:ext cx="8429684" cy="607223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Título"/>
          <p:cNvSpPr>
            <a:spLocks noGrp="1"/>
          </p:cNvSpPr>
          <p:nvPr>
            <p:ph type="ctrTitle"/>
          </p:nvPr>
        </p:nvSpPr>
        <p:spPr>
          <a:xfrm>
            <a:off x="685800" y="142852"/>
            <a:ext cx="7772400" cy="1184273"/>
          </a:xfrm>
        </p:spPr>
        <p:txBody>
          <a:bodyPr>
            <a:normAutofit/>
          </a:bodyPr>
          <a:lstStyle/>
          <a:p>
            <a:pPr algn="l"/>
            <a:r>
              <a:rPr lang="es-PE" sz="3600" u="sng" dirty="0">
                <a:latin typeface="Gill Sans MT" pitchFamily="34" charset="0"/>
              </a:rPr>
              <a:t>¿Cómo construir el árbol de problemas?</a:t>
            </a:r>
          </a:p>
        </p:txBody>
      </p:sp>
      <p:sp>
        <p:nvSpPr>
          <p:cNvPr id="6" name="5 Subtítulo"/>
          <p:cNvSpPr>
            <a:spLocks noGrp="1"/>
          </p:cNvSpPr>
          <p:nvPr>
            <p:ph type="subTitle" idx="1"/>
          </p:nvPr>
        </p:nvSpPr>
        <p:spPr>
          <a:xfrm>
            <a:off x="642910" y="1285860"/>
            <a:ext cx="7858180" cy="4857784"/>
          </a:xfrm>
        </p:spPr>
        <p:txBody>
          <a:bodyPr>
            <a:noAutofit/>
          </a:bodyPr>
          <a:lstStyle/>
          <a:p>
            <a:pPr algn="just"/>
            <a:r>
              <a:rPr lang="es-PE" sz="2400" dirty="0">
                <a:latin typeface="Gill Sans MT" pitchFamily="34" charset="0"/>
              </a:rPr>
              <a:t>Se debe configurar un esquema de causa-efecto siguiendo los siguientes pasos: </a:t>
            </a:r>
          </a:p>
          <a:p>
            <a:pPr marL="457200" indent="-457200" algn="just">
              <a:buAutoNum type="arabicPeriod"/>
            </a:pPr>
            <a:r>
              <a:rPr lang="es-ES" sz="2400" b="1" dirty="0">
                <a:latin typeface="Gill Sans MT" pitchFamily="34" charset="0"/>
              </a:rPr>
              <a:t>Identificación del Problema</a:t>
            </a:r>
            <a:r>
              <a:rPr lang="es-PE" sz="2400" b="1" dirty="0">
                <a:latin typeface="Gill Sans MT" pitchFamily="34" charset="0"/>
              </a:rPr>
              <a:t>: </a:t>
            </a:r>
          </a:p>
          <a:p>
            <a:pPr algn="just"/>
            <a:r>
              <a:rPr lang="es-PE" sz="2400" dirty="0">
                <a:latin typeface="Gill Sans MT" pitchFamily="34" charset="0"/>
              </a:rPr>
              <a:t>Seleccionar un PROBLEMA CENTRAL teniendo en cuenta lo siguiente: </a:t>
            </a:r>
          </a:p>
          <a:p>
            <a:pPr marL="457200" indent="-457200" algn="just"/>
            <a:r>
              <a:rPr lang="es-PE" sz="2400" dirty="0">
                <a:latin typeface="Gill Sans MT" pitchFamily="34" charset="0"/>
              </a:rPr>
              <a:t>⇒ Se define como una carencia o déficit </a:t>
            </a:r>
          </a:p>
          <a:p>
            <a:pPr marL="457200" indent="-457200" algn="just"/>
            <a:r>
              <a:rPr lang="es-PE" sz="2400" dirty="0">
                <a:latin typeface="Gill Sans MT" pitchFamily="34" charset="0"/>
              </a:rPr>
              <a:t>⇒ Se presenta como un estado negativo </a:t>
            </a:r>
          </a:p>
          <a:p>
            <a:pPr marL="457200" indent="-457200" algn="just"/>
            <a:r>
              <a:rPr lang="es-PE" sz="2400" dirty="0">
                <a:latin typeface="Gill Sans MT" pitchFamily="34" charset="0"/>
              </a:rPr>
              <a:t>⇒ Es un situación real no teórica </a:t>
            </a:r>
          </a:p>
          <a:p>
            <a:pPr marL="457200" indent="-457200" algn="just"/>
            <a:r>
              <a:rPr lang="es-PE" sz="2400" dirty="0">
                <a:latin typeface="Gill Sans MT" pitchFamily="34" charset="0"/>
              </a:rPr>
              <a:t>⇒ Se localiza en un población objetivo bien definida </a:t>
            </a:r>
          </a:p>
          <a:p>
            <a:pPr marL="457200" indent="-457200" algn="just"/>
            <a:r>
              <a:rPr lang="es-PE" sz="2400" dirty="0">
                <a:latin typeface="Gill Sans MT" pitchFamily="34" charset="0"/>
              </a:rPr>
              <a:t>⇒ No se debe confundir con la falta de un servicio específico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92885"/>
            <a:ext cx="8429684" cy="607223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Subtítulo"/>
          <p:cNvSpPr>
            <a:spLocks noGrp="1"/>
          </p:cNvSpPr>
          <p:nvPr>
            <p:ph type="subTitle" idx="1"/>
          </p:nvPr>
        </p:nvSpPr>
        <p:spPr>
          <a:xfrm>
            <a:off x="642910" y="642918"/>
            <a:ext cx="7858180" cy="5500726"/>
          </a:xfrm>
        </p:spPr>
        <p:txBody>
          <a:bodyPr>
            <a:noAutofit/>
          </a:bodyPr>
          <a:lstStyle/>
          <a:p>
            <a:pPr algn="just"/>
            <a:r>
              <a:rPr lang="es-PE" sz="2800" b="1" dirty="0">
                <a:latin typeface="Gill Sans MT" pitchFamily="34" charset="0"/>
              </a:rPr>
              <a:t>2.- Examen de los Efectos</a:t>
            </a:r>
            <a:endParaRPr lang="es-PE" sz="2400" b="1" dirty="0">
              <a:latin typeface="Gill Sans MT" pitchFamily="34" charset="0"/>
            </a:endParaRPr>
          </a:p>
          <a:p>
            <a:pPr marL="269875" indent="-269875" algn="just">
              <a:spcBef>
                <a:spcPts val="600"/>
              </a:spcBef>
              <a:spcAft>
                <a:spcPct val="20000"/>
              </a:spcAft>
              <a:buFontTx/>
              <a:buChar char="•"/>
            </a:pPr>
            <a:r>
              <a:rPr lang="es-ES" sz="2400" dirty="0">
                <a:latin typeface="Gill Sans MT" pitchFamily="34" charset="0"/>
              </a:rPr>
              <a:t>Identificar las repercusiones del problema central.</a:t>
            </a:r>
          </a:p>
          <a:p>
            <a:pPr marL="269875" indent="-269875" algn="just">
              <a:spcBef>
                <a:spcPts val="600"/>
              </a:spcBef>
              <a:spcAft>
                <a:spcPct val="20000"/>
              </a:spcAft>
              <a:buFontTx/>
              <a:buChar char="•"/>
            </a:pPr>
            <a:r>
              <a:rPr lang="es-ES_tradnl" sz="2400" dirty="0">
                <a:latin typeface="Gill Sans MT" pitchFamily="34" charset="0"/>
              </a:rPr>
              <a:t>Los efectos se representan</a:t>
            </a:r>
            <a:r>
              <a:rPr lang="es-ES" sz="2400" dirty="0">
                <a:latin typeface="Gill Sans MT" pitchFamily="34" charset="0"/>
              </a:rPr>
              <a:t> gráficamente hacia arriba</a:t>
            </a:r>
            <a:r>
              <a:rPr lang="es-ES_tradnl" sz="2400" dirty="0">
                <a:latin typeface="Gill Sans MT" pitchFamily="34" charset="0"/>
              </a:rPr>
              <a:t> y por </a:t>
            </a:r>
            <a:r>
              <a:rPr lang="es-ES" sz="2400" dirty="0">
                <a:latin typeface="Gill Sans MT" pitchFamily="34" charset="0"/>
              </a:rPr>
              <a:t>sobre el problema identificado.</a:t>
            </a:r>
          </a:p>
          <a:p>
            <a:pPr marL="269875" indent="-269875" algn="just">
              <a:spcBef>
                <a:spcPts val="600"/>
              </a:spcBef>
              <a:spcAft>
                <a:spcPct val="20000"/>
              </a:spcAft>
              <a:buFontTx/>
              <a:buChar char="•"/>
            </a:pPr>
            <a:r>
              <a:rPr lang="es-ES" sz="2400" dirty="0">
                <a:latin typeface="Gill Sans MT" pitchFamily="34" charset="0"/>
              </a:rPr>
              <a:t>Se colocan en primer nivel </a:t>
            </a:r>
            <a:r>
              <a:rPr lang="es-ES_tradnl" sz="2400" dirty="0">
                <a:latin typeface="Gill Sans MT" pitchFamily="34" charset="0"/>
              </a:rPr>
              <a:t>todos</a:t>
            </a:r>
            <a:r>
              <a:rPr lang="es-ES" sz="2400" dirty="0">
                <a:latin typeface="Gill Sans MT" pitchFamily="34" charset="0"/>
              </a:rPr>
              <a:t> los efectos directos o inmediatos</a:t>
            </a:r>
            <a:endParaRPr lang="es-ES_tradnl" sz="2400" dirty="0">
              <a:latin typeface="Gill Sans MT" pitchFamily="34" charset="0"/>
            </a:endParaRPr>
          </a:p>
          <a:p>
            <a:pPr marL="269875" indent="-269875" algn="just">
              <a:spcBef>
                <a:spcPts val="600"/>
              </a:spcBef>
              <a:spcAft>
                <a:spcPct val="20000"/>
              </a:spcAft>
              <a:buFontTx/>
              <a:buChar char="•"/>
            </a:pPr>
            <a:r>
              <a:rPr lang="es-ES" sz="2400" dirty="0">
                <a:latin typeface="Gill Sans MT" pitchFamily="34" charset="0"/>
              </a:rPr>
              <a:t>Luego hay que estudiar, para cada efecto de primer nivel, si hay otros efectos derivados de él y colocarlos en segundo nivel y unirlos con el o los efectos de primer orden y así sucesivamente.</a:t>
            </a:r>
          </a:p>
          <a:p>
            <a:pPr marL="269875" indent="-269875" algn="just">
              <a:spcBef>
                <a:spcPts val="600"/>
              </a:spcBef>
              <a:spcAft>
                <a:spcPct val="20000"/>
              </a:spcAft>
              <a:buFontTx/>
              <a:buChar char="•"/>
            </a:pPr>
            <a:r>
              <a:rPr lang="es-ES" sz="2400" dirty="0">
                <a:latin typeface="Gill Sans MT" pitchFamily="34" charset="0"/>
              </a:rPr>
              <a:t>Se debe continuar así hasta llegar a un nivel que se considere superior a la órbita de competencia de análisis.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l="28550" t="23437" r="29722" b="30664"/>
          <a:stretch>
            <a:fillRect/>
          </a:stretch>
        </p:blipFill>
        <p:spPr bwMode="auto">
          <a:xfrm>
            <a:off x="928686" y="1175885"/>
            <a:ext cx="7286628" cy="4506231"/>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1278</Words>
  <Application>Microsoft Office PowerPoint</Application>
  <PresentationFormat>Presentación en pantalla (4:3)</PresentationFormat>
  <Paragraphs>108</Paragraphs>
  <Slides>27</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37" baseType="lpstr">
      <vt:lpstr>Arial</vt:lpstr>
      <vt:lpstr>Arial Black</vt:lpstr>
      <vt:lpstr>Calibri</vt:lpstr>
      <vt:lpstr>Garamond</vt:lpstr>
      <vt:lpstr>Gill Sans MT</vt:lpstr>
      <vt:lpstr>Tahoma</vt:lpstr>
      <vt:lpstr>Times New Roman</vt:lpstr>
      <vt:lpstr>Wingdings</vt:lpstr>
      <vt:lpstr>Tema de Office</vt:lpstr>
      <vt:lpstr>Imagen</vt:lpstr>
      <vt:lpstr>Presentación de PowerPoint</vt:lpstr>
      <vt:lpstr>El Árbol de Problemas(causa-efecto)   </vt:lpstr>
      <vt:lpstr>El Árbol de Problemas   </vt:lpstr>
      <vt:lpstr>El Árbol de Problemas   </vt:lpstr>
      <vt:lpstr>Presentación de PowerPoint</vt:lpstr>
      <vt:lpstr>El Árbol de Problemas   </vt:lpstr>
      <vt:lpstr>¿Cómo construir el árbol de problemas?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 importante recordar que:</vt:lpstr>
      <vt:lpstr>El Árbol de objetivos: medios – fines </vt:lpstr>
      <vt:lpstr>El Árbol de objetivos: medios – fines </vt:lpstr>
      <vt:lpstr>¿Cómo construir el árbol de problemas?</vt:lpstr>
      <vt:lpstr>Presentación de PowerPoint</vt:lpstr>
      <vt:lpstr>Presentación de PowerPoint</vt:lpstr>
      <vt:lpstr>Presentación de PowerPoint</vt:lpstr>
      <vt:lpstr>Presentación de PowerPoint</vt:lpstr>
      <vt:lpstr>Presentación de PowerPoint</vt:lpstr>
      <vt:lpstr>Presentación de PowerPoint</vt:lpstr>
      <vt:lpstr>En Resumen: </vt:lpstr>
      <vt:lpstr>En Resumen: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2022-05-09T09:31:10Z</dcterms:created>
  <dcterms:modified xsi:type="dcterms:W3CDTF">2022-05-09T09:55:52Z</dcterms:modified>
</cp:coreProperties>
</file>