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2801600" cy="7772400"/>
  <p:notesSz cx="128016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88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0" y="2409444"/>
            <a:ext cx="1088136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0" y="4352544"/>
            <a:ext cx="896112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40080" y="1787652"/>
            <a:ext cx="5568696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4" y="1787652"/>
            <a:ext cx="5568696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0080" y="310896"/>
            <a:ext cx="1152144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0080" y="1787652"/>
            <a:ext cx="1152144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7228332"/>
            <a:ext cx="409651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7228332"/>
            <a:ext cx="294436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7228332"/>
            <a:ext cx="294436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9873" y="211084"/>
            <a:ext cx="11356849" cy="741123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17221" y="3725597"/>
            <a:ext cx="849630" cy="13978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00" b="1" spc="10" dirty="0">
                <a:latin typeface="Arial"/>
                <a:cs typeface="Arial"/>
              </a:rPr>
              <a:t>EMPRENDEDOR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113056" y="2443712"/>
            <a:ext cx="2468245" cy="1408430"/>
            <a:chOff x="4113056" y="2443712"/>
            <a:chExt cx="2468245" cy="140843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66290" y="3078142"/>
              <a:ext cx="1215008" cy="60750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91841" y="3746397"/>
              <a:ext cx="105300" cy="1053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4121311" y="2451967"/>
              <a:ext cx="697230" cy="271780"/>
            </a:xfrm>
            <a:custGeom>
              <a:avLst/>
              <a:gdLst/>
              <a:ahLst/>
              <a:cxnLst/>
              <a:rect l="l" t="t" r="r" b="b"/>
              <a:pathLst>
                <a:path w="697229" h="271780">
                  <a:moveTo>
                    <a:pt x="562954" y="271351"/>
                  </a:moveTo>
                  <a:lnTo>
                    <a:pt x="133650" y="271351"/>
                  </a:lnTo>
                  <a:lnTo>
                    <a:pt x="127085" y="271191"/>
                  </a:lnTo>
                  <a:lnTo>
                    <a:pt x="88632" y="263542"/>
                  </a:lnTo>
                  <a:lnTo>
                    <a:pt x="54028" y="245046"/>
                  </a:lnTo>
                  <a:lnTo>
                    <a:pt x="26305" y="217323"/>
                  </a:lnTo>
                  <a:lnTo>
                    <a:pt x="7809" y="182719"/>
                  </a:lnTo>
                  <a:lnTo>
                    <a:pt x="160" y="144266"/>
                  </a:lnTo>
                  <a:lnTo>
                    <a:pt x="0" y="137701"/>
                  </a:lnTo>
                  <a:lnTo>
                    <a:pt x="0" y="133650"/>
                  </a:lnTo>
                  <a:lnTo>
                    <a:pt x="5753" y="94853"/>
                  </a:lnTo>
                  <a:lnTo>
                    <a:pt x="22524" y="59398"/>
                  </a:lnTo>
                  <a:lnTo>
                    <a:pt x="48862" y="30336"/>
                  </a:lnTo>
                  <a:lnTo>
                    <a:pt x="82504" y="10173"/>
                  </a:lnTo>
                  <a:lnTo>
                    <a:pt x="120550" y="642"/>
                  </a:lnTo>
                  <a:lnTo>
                    <a:pt x="133650" y="0"/>
                  </a:lnTo>
                  <a:lnTo>
                    <a:pt x="562954" y="0"/>
                  </a:lnTo>
                  <a:lnTo>
                    <a:pt x="601751" y="5753"/>
                  </a:lnTo>
                  <a:lnTo>
                    <a:pt x="637206" y="22524"/>
                  </a:lnTo>
                  <a:lnTo>
                    <a:pt x="666268" y="48862"/>
                  </a:lnTo>
                  <a:lnTo>
                    <a:pt x="686431" y="82504"/>
                  </a:lnTo>
                  <a:lnTo>
                    <a:pt x="695962" y="120550"/>
                  </a:lnTo>
                  <a:lnTo>
                    <a:pt x="696605" y="133650"/>
                  </a:lnTo>
                  <a:lnTo>
                    <a:pt x="696605" y="137701"/>
                  </a:lnTo>
                  <a:lnTo>
                    <a:pt x="690851" y="176498"/>
                  </a:lnTo>
                  <a:lnTo>
                    <a:pt x="674080" y="211953"/>
                  </a:lnTo>
                  <a:lnTo>
                    <a:pt x="647742" y="241015"/>
                  </a:lnTo>
                  <a:lnTo>
                    <a:pt x="614099" y="261178"/>
                  </a:lnTo>
                  <a:lnTo>
                    <a:pt x="576054" y="270709"/>
                  </a:lnTo>
                  <a:lnTo>
                    <a:pt x="562954" y="271351"/>
                  </a:lnTo>
                  <a:close/>
                </a:path>
              </a:pathLst>
            </a:custGeom>
            <a:solidFill>
              <a:srgbClr val="00AA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121311" y="2451967"/>
              <a:ext cx="697230" cy="271780"/>
            </a:xfrm>
            <a:custGeom>
              <a:avLst/>
              <a:gdLst/>
              <a:ahLst/>
              <a:cxnLst/>
              <a:rect l="l" t="t" r="r" b="b"/>
              <a:pathLst>
                <a:path w="697229" h="271780">
                  <a:moveTo>
                    <a:pt x="0" y="137701"/>
                  </a:moveTo>
                  <a:lnTo>
                    <a:pt x="0" y="133650"/>
                  </a:lnTo>
                  <a:lnTo>
                    <a:pt x="160" y="127085"/>
                  </a:lnTo>
                  <a:lnTo>
                    <a:pt x="7809" y="88632"/>
                  </a:lnTo>
                  <a:lnTo>
                    <a:pt x="26305" y="54028"/>
                  </a:lnTo>
                  <a:lnTo>
                    <a:pt x="54028" y="26305"/>
                  </a:lnTo>
                  <a:lnTo>
                    <a:pt x="88632" y="7809"/>
                  </a:lnTo>
                  <a:lnTo>
                    <a:pt x="127085" y="160"/>
                  </a:lnTo>
                  <a:lnTo>
                    <a:pt x="133650" y="0"/>
                  </a:lnTo>
                  <a:lnTo>
                    <a:pt x="562954" y="0"/>
                  </a:lnTo>
                  <a:lnTo>
                    <a:pt x="601751" y="5753"/>
                  </a:lnTo>
                  <a:lnTo>
                    <a:pt x="637206" y="22524"/>
                  </a:lnTo>
                  <a:lnTo>
                    <a:pt x="666268" y="48862"/>
                  </a:lnTo>
                  <a:lnTo>
                    <a:pt x="686431" y="82504"/>
                  </a:lnTo>
                  <a:lnTo>
                    <a:pt x="695962" y="120550"/>
                  </a:lnTo>
                  <a:lnTo>
                    <a:pt x="696605" y="133650"/>
                  </a:lnTo>
                  <a:lnTo>
                    <a:pt x="696605" y="137701"/>
                  </a:lnTo>
                  <a:lnTo>
                    <a:pt x="690851" y="176498"/>
                  </a:lnTo>
                  <a:lnTo>
                    <a:pt x="674080" y="211953"/>
                  </a:lnTo>
                  <a:lnTo>
                    <a:pt x="647742" y="241015"/>
                  </a:lnTo>
                  <a:lnTo>
                    <a:pt x="614099" y="261178"/>
                  </a:lnTo>
                  <a:lnTo>
                    <a:pt x="576054" y="270709"/>
                  </a:lnTo>
                  <a:lnTo>
                    <a:pt x="562954" y="271351"/>
                  </a:lnTo>
                  <a:lnTo>
                    <a:pt x="133650" y="271351"/>
                  </a:lnTo>
                  <a:lnTo>
                    <a:pt x="94853" y="265598"/>
                  </a:lnTo>
                  <a:lnTo>
                    <a:pt x="59398" y="248827"/>
                  </a:lnTo>
                  <a:lnTo>
                    <a:pt x="30336" y="222489"/>
                  </a:lnTo>
                  <a:lnTo>
                    <a:pt x="10173" y="188846"/>
                  </a:lnTo>
                  <a:lnTo>
                    <a:pt x="642" y="150801"/>
                  </a:lnTo>
                  <a:lnTo>
                    <a:pt x="0" y="137701"/>
                  </a:lnTo>
                  <a:close/>
                </a:path>
              </a:pathLst>
            </a:custGeom>
            <a:ln w="16200">
              <a:solidFill>
                <a:srgbClr val="00A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179866" y="2500827"/>
            <a:ext cx="580390" cy="144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50" b="1" i="1" spc="-65" dirty="0">
                <a:latin typeface="Arial"/>
                <a:cs typeface="Arial"/>
              </a:rPr>
              <a:t>E</a:t>
            </a:r>
            <a:r>
              <a:rPr sz="850" b="1" i="1" spc="50" dirty="0">
                <a:latin typeface="Arial"/>
                <a:cs typeface="Arial"/>
              </a:rPr>
              <a:t>M</a:t>
            </a:r>
            <a:r>
              <a:rPr sz="850" b="1" i="1" spc="-65" dirty="0">
                <a:latin typeface="Arial"/>
                <a:cs typeface="Arial"/>
              </a:rPr>
              <a:t>P</a:t>
            </a:r>
            <a:r>
              <a:rPr sz="850" b="1" i="1" spc="-110" dirty="0">
                <a:latin typeface="Arial"/>
                <a:cs typeface="Arial"/>
              </a:rPr>
              <a:t>R</a:t>
            </a:r>
            <a:r>
              <a:rPr sz="850" b="1" i="1" spc="-65" dirty="0">
                <a:latin typeface="Arial"/>
                <a:cs typeface="Arial"/>
              </a:rPr>
              <a:t>E</a:t>
            </a:r>
            <a:r>
              <a:rPr sz="850" b="1" i="1" spc="-95" dirty="0">
                <a:latin typeface="Arial"/>
                <a:cs typeface="Arial"/>
              </a:rPr>
              <a:t>S</a:t>
            </a:r>
            <a:r>
              <a:rPr sz="850" b="1" i="1" spc="-15" dirty="0">
                <a:latin typeface="Arial"/>
                <a:cs typeface="Arial"/>
              </a:rPr>
              <a:t>A</a:t>
            </a:r>
            <a:r>
              <a:rPr sz="850" b="1" i="1" spc="-95" dirty="0">
                <a:latin typeface="Arial"/>
                <a:cs typeface="Arial"/>
              </a:rPr>
              <a:t>S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081189" y="2220677"/>
            <a:ext cx="830580" cy="219075"/>
            <a:chOff x="3081189" y="2220677"/>
            <a:chExt cx="830580" cy="219075"/>
          </a:xfrm>
        </p:grpSpPr>
        <p:sp>
          <p:nvSpPr>
            <p:cNvPr id="12" name="object 12"/>
            <p:cNvSpPr/>
            <p:nvPr/>
          </p:nvSpPr>
          <p:spPr>
            <a:xfrm>
              <a:off x="3089444" y="2228932"/>
              <a:ext cx="814069" cy="202565"/>
            </a:xfrm>
            <a:custGeom>
              <a:avLst/>
              <a:gdLst/>
              <a:ahLst/>
              <a:cxnLst/>
              <a:rect l="l" t="t" r="r" b="b"/>
              <a:pathLst>
                <a:path w="814070" h="202564">
                  <a:moveTo>
                    <a:pt x="719453" y="202501"/>
                  </a:moveTo>
                  <a:lnTo>
                    <a:pt x="94602" y="202501"/>
                  </a:lnTo>
                  <a:lnTo>
                    <a:pt x="88018" y="201852"/>
                  </a:lnTo>
                  <a:lnTo>
                    <a:pt x="50526" y="189131"/>
                  </a:lnTo>
                  <a:lnTo>
                    <a:pt x="20757" y="163030"/>
                  </a:lnTo>
                  <a:lnTo>
                    <a:pt x="3242" y="127524"/>
                  </a:lnTo>
                  <a:lnTo>
                    <a:pt x="0" y="107898"/>
                  </a:lnTo>
                  <a:lnTo>
                    <a:pt x="0" y="101250"/>
                  </a:lnTo>
                  <a:lnTo>
                    <a:pt x="0" y="94602"/>
                  </a:lnTo>
                  <a:lnTo>
                    <a:pt x="10251" y="56361"/>
                  </a:lnTo>
                  <a:lnTo>
                    <a:pt x="34356" y="24954"/>
                  </a:lnTo>
                  <a:lnTo>
                    <a:pt x="68645" y="5163"/>
                  </a:lnTo>
                  <a:lnTo>
                    <a:pt x="94602" y="0"/>
                  </a:lnTo>
                  <a:lnTo>
                    <a:pt x="719453" y="0"/>
                  </a:lnTo>
                  <a:lnTo>
                    <a:pt x="757694" y="10251"/>
                  </a:lnTo>
                  <a:lnTo>
                    <a:pt x="789101" y="34356"/>
                  </a:lnTo>
                  <a:lnTo>
                    <a:pt x="808892" y="68645"/>
                  </a:lnTo>
                  <a:lnTo>
                    <a:pt x="814055" y="94602"/>
                  </a:lnTo>
                  <a:lnTo>
                    <a:pt x="814055" y="107898"/>
                  </a:lnTo>
                  <a:lnTo>
                    <a:pt x="803804" y="146139"/>
                  </a:lnTo>
                  <a:lnTo>
                    <a:pt x="779699" y="177546"/>
                  </a:lnTo>
                  <a:lnTo>
                    <a:pt x="745409" y="197338"/>
                  </a:lnTo>
                  <a:lnTo>
                    <a:pt x="726037" y="201852"/>
                  </a:lnTo>
                  <a:lnTo>
                    <a:pt x="719453" y="202501"/>
                  </a:lnTo>
                  <a:close/>
                </a:path>
              </a:pathLst>
            </a:custGeom>
            <a:solidFill>
              <a:srgbClr val="CDD5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089444" y="2228932"/>
              <a:ext cx="814069" cy="202565"/>
            </a:xfrm>
            <a:custGeom>
              <a:avLst/>
              <a:gdLst/>
              <a:ahLst/>
              <a:cxnLst/>
              <a:rect l="l" t="t" r="r" b="b"/>
              <a:pathLst>
                <a:path w="814070" h="202564">
                  <a:moveTo>
                    <a:pt x="0" y="101250"/>
                  </a:moveTo>
                  <a:lnTo>
                    <a:pt x="0" y="94602"/>
                  </a:lnTo>
                  <a:lnTo>
                    <a:pt x="648" y="88018"/>
                  </a:lnTo>
                  <a:lnTo>
                    <a:pt x="1945" y="81497"/>
                  </a:lnTo>
                  <a:lnTo>
                    <a:pt x="3242" y="74977"/>
                  </a:lnTo>
                  <a:lnTo>
                    <a:pt x="5163" y="68645"/>
                  </a:lnTo>
                  <a:lnTo>
                    <a:pt x="7707" y="62503"/>
                  </a:lnTo>
                  <a:lnTo>
                    <a:pt x="10251" y="56361"/>
                  </a:lnTo>
                  <a:lnTo>
                    <a:pt x="13370" y="50526"/>
                  </a:lnTo>
                  <a:lnTo>
                    <a:pt x="17063" y="44998"/>
                  </a:lnTo>
                  <a:lnTo>
                    <a:pt x="20757" y="39471"/>
                  </a:lnTo>
                  <a:lnTo>
                    <a:pt x="24954" y="34356"/>
                  </a:lnTo>
                  <a:lnTo>
                    <a:pt x="29655" y="29655"/>
                  </a:lnTo>
                  <a:lnTo>
                    <a:pt x="34356" y="24954"/>
                  </a:lnTo>
                  <a:lnTo>
                    <a:pt x="39471" y="20757"/>
                  </a:lnTo>
                  <a:lnTo>
                    <a:pt x="44998" y="17063"/>
                  </a:lnTo>
                  <a:lnTo>
                    <a:pt x="50526" y="13370"/>
                  </a:lnTo>
                  <a:lnTo>
                    <a:pt x="56361" y="10251"/>
                  </a:lnTo>
                  <a:lnTo>
                    <a:pt x="62503" y="7707"/>
                  </a:lnTo>
                  <a:lnTo>
                    <a:pt x="68645" y="5163"/>
                  </a:lnTo>
                  <a:lnTo>
                    <a:pt x="74977" y="3242"/>
                  </a:lnTo>
                  <a:lnTo>
                    <a:pt x="81497" y="1945"/>
                  </a:lnTo>
                  <a:lnTo>
                    <a:pt x="88018" y="648"/>
                  </a:lnTo>
                  <a:lnTo>
                    <a:pt x="94602" y="0"/>
                  </a:lnTo>
                  <a:lnTo>
                    <a:pt x="101250" y="0"/>
                  </a:lnTo>
                  <a:lnTo>
                    <a:pt x="712805" y="0"/>
                  </a:lnTo>
                  <a:lnTo>
                    <a:pt x="719453" y="0"/>
                  </a:lnTo>
                  <a:lnTo>
                    <a:pt x="726037" y="648"/>
                  </a:lnTo>
                  <a:lnTo>
                    <a:pt x="732558" y="1945"/>
                  </a:lnTo>
                  <a:lnTo>
                    <a:pt x="739078" y="3242"/>
                  </a:lnTo>
                  <a:lnTo>
                    <a:pt x="745409" y="5163"/>
                  </a:lnTo>
                  <a:lnTo>
                    <a:pt x="751552" y="7707"/>
                  </a:lnTo>
                  <a:lnTo>
                    <a:pt x="757694" y="10251"/>
                  </a:lnTo>
                  <a:lnTo>
                    <a:pt x="763529" y="13370"/>
                  </a:lnTo>
                  <a:lnTo>
                    <a:pt x="769056" y="17063"/>
                  </a:lnTo>
                  <a:lnTo>
                    <a:pt x="774584" y="20757"/>
                  </a:lnTo>
                  <a:lnTo>
                    <a:pt x="796991" y="44998"/>
                  </a:lnTo>
                  <a:lnTo>
                    <a:pt x="800685" y="50526"/>
                  </a:lnTo>
                  <a:lnTo>
                    <a:pt x="803804" y="56361"/>
                  </a:lnTo>
                  <a:lnTo>
                    <a:pt x="806348" y="62503"/>
                  </a:lnTo>
                  <a:lnTo>
                    <a:pt x="808892" y="68645"/>
                  </a:lnTo>
                  <a:lnTo>
                    <a:pt x="814055" y="101250"/>
                  </a:lnTo>
                  <a:lnTo>
                    <a:pt x="814055" y="107898"/>
                  </a:lnTo>
                  <a:lnTo>
                    <a:pt x="806348" y="139997"/>
                  </a:lnTo>
                  <a:lnTo>
                    <a:pt x="803804" y="146139"/>
                  </a:lnTo>
                  <a:lnTo>
                    <a:pt x="800685" y="151974"/>
                  </a:lnTo>
                  <a:lnTo>
                    <a:pt x="796991" y="157502"/>
                  </a:lnTo>
                  <a:lnTo>
                    <a:pt x="793298" y="163030"/>
                  </a:lnTo>
                  <a:lnTo>
                    <a:pt x="769056" y="185437"/>
                  </a:lnTo>
                  <a:lnTo>
                    <a:pt x="763529" y="189131"/>
                  </a:lnTo>
                  <a:lnTo>
                    <a:pt x="757694" y="192250"/>
                  </a:lnTo>
                  <a:lnTo>
                    <a:pt x="751552" y="194794"/>
                  </a:lnTo>
                  <a:lnTo>
                    <a:pt x="745409" y="197338"/>
                  </a:lnTo>
                  <a:lnTo>
                    <a:pt x="712805" y="202501"/>
                  </a:lnTo>
                  <a:lnTo>
                    <a:pt x="101250" y="202501"/>
                  </a:lnTo>
                  <a:lnTo>
                    <a:pt x="62503" y="194794"/>
                  </a:lnTo>
                  <a:lnTo>
                    <a:pt x="56361" y="192250"/>
                  </a:lnTo>
                  <a:lnTo>
                    <a:pt x="50526" y="189131"/>
                  </a:lnTo>
                  <a:lnTo>
                    <a:pt x="44998" y="185437"/>
                  </a:lnTo>
                  <a:lnTo>
                    <a:pt x="39471" y="181744"/>
                  </a:lnTo>
                  <a:lnTo>
                    <a:pt x="34356" y="177546"/>
                  </a:lnTo>
                  <a:lnTo>
                    <a:pt x="29655" y="172845"/>
                  </a:lnTo>
                  <a:lnTo>
                    <a:pt x="24954" y="168144"/>
                  </a:lnTo>
                  <a:lnTo>
                    <a:pt x="20757" y="163030"/>
                  </a:lnTo>
                  <a:lnTo>
                    <a:pt x="17063" y="157502"/>
                  </a:lnTo>
                  <a:lnTo>
                    <a:pt x="13370" y="151974"/>
                  </a:lnTo>
                  <a:lnTo>
                    <a:pt x="1945" y="121003"/>
                  </a:lnTo>
                  <a:lnTo>
                    <a:pt x="648" y="114483"/>
                  </a:lnTo>
                  <a:lnTo>
                    <a:pt x="0" y="107898"/>
                  </a:lnTo>
                  <a:lnTo>
                    <a:pt x="0" y="101250"/>
                  </a:lnTo>
                  <a:close/>
                </a:path>
              </a:pathLst>
            </a:custGeom>
            <a:ln w="16200">
              <a:solidFill>
                <a:srgbClr val="CDD5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2571328" y="2260782"/>
            <a:ext cx="1290955" cy="1057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72135" algn="l"/>
              </a:tabLst>
            </a:pPr>
            <a:r>
              <a:rPr sz="600" spc="-22" baseline="6944" dirty="0">
                <a:latin typeface="Microsoft Sans Serif"/>
                <a:cs typeface="Microsoft Sans Serif"/>
              </a:rPr>
              <a:t>V</a:t>
            </a:r>
            <a:r>
              <a:rPr sz="600" baseline="6944" dirty="0">
                <a:latin typeface="Microsoft Sans Serif"/>
                <a:cs typeface="Microsoft Sans Serif"/>
              </a:rPr>
              <a:t>i</a:t>
            </a:r>
            <a:r>
              <a:rPr sz="600" spc="-7" baseline="6944" dirty="0">
                <a:latin typeface="Microsoft Sans Serif"/>
                <a:cs typeface="Microsoft Sans Serif"/>
              </a:rPr>
              <a:t>n</a:t>
            </a:r>
            <a:r>
              <a:rPr sz="600" spc="-22" baseline="6944" dirty="0">
                <a:latin typeface="Microsoft Sans Serif"/>
                <a:cs typeface="Microsoft Sans Serif"/>
              </a:rPr>
              <a:t>c</a:t>
            </a:r>
            <a:r>
              <a:rPr sz="600" spc="-7" baseline="6944" dirty="0">
                <a:latin typeface="Microsoft Sans Serif"/>
                <a:cs typeface="Microsoft Sans Serif"/>
              </a:rPr>
              <a:t>u</a:t>
            </a:r>
            <a:r>
              <a:rPr sz="600" baseline="6944" dirty="0">
                <a:latin typeface="Microsoft Sans Serif"/>
                <a:cs typeface="Microsoft Sans Serif"/>
              </a:rPr>
              <a:t>l</a:t>
            </a:r>
            <a:r>
              <a:rPr sz="600" spc="-7" baseline="6944" dirty="0">
                <a:latin typeface="Microsoft Sans Serif"/>
                <a:cs typeface="Microsoft Sans Serif"/>
              </a:rPr>
              <a:t>a</a:t>
            </a:r>
            <a:r>
              <a:rPr sz="600" spc="-22" baseline="6944" dirty="0">
                <a:latin typeface="Microsoft Sans Serif"/>
                <a:cs typeface="Microsoft Sans Serif"/>
              </a:rPr>
              <a:t>c</a:t>
            </a:r>
            <a:r>
              <a:rPr sz="600" baseline="6944" dirty="0">
                <a:latin typeface="Microsoft Sans Serif"/>
                <a:cs typeface="Microsoft Sans Serif"/>
              </a:rPr>
              <a:t>i</a:t>
            </a:r>
            <a:r>
              <a:rPr sz="600" spc="37" baseline="6944" dirty="0">
                <a:latin typeface="Microsoft Sans Serif"/>
                <a:cs typeface="Microsoft Sans Serif"/>
              </a:rPr>
              <a:t>ó</a:t>
            </a:r>
            <a:r>
              <a:rPr sz="600" spc="7" baseline="6944" dirty="0">
                <a:latin typeface="Microsoft Sans Serif"/>
                <a:cs typeface="Microsoft Sans Serif"/>
              </a:rPr>
              <a:t>n</a:t>
            </a:r>
            <a:r>
              <a:rPr sz="600" baseline="6944" dirty="0">
                <a:latin typeface="Microsoft Sans Serif"/>
                <a:cs typeface="Microsoft Sans Serif"/>
              </a:rPr>
              <a:t>	</a:t>
            </a:r>
            <a:r>
              <a:rPr sz="600" spc="-55" dirty="0">
                <a:latin typeface="Microsoft Sans Serif"/>
                <a:cs typeface="Microsoft Sans Serif"/>
              </a:rPr>
              <a:t>E</a:t>
            </a:r>
            <a:r>
              <a:rPr sz="600" spc="35" dirty="0">
                <a:latin typeface="Microsoft Sans Serif"/>
                <a:cs typeface="Microsoft Sans Serif"/>
              </a:rPr>
              <a:t>O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55" dirty="0">
                <a:latin typeface="Microsoft Sans Serif"/>
                <a:cs typeface="Microsoft Sans Serif"/>
              </a:rPr>
              <a:t>E</a:t>
            </a:r>
            <a:r>
              <a:rPr sz="600" spc="40" dirty="0">
                <a:latin typeface="Microsoft Sans Serif"/>
                <a:cs typeface="Microsoft Sans Serif"/>
              </a:rPr>
              <a:t>N</a:t>
            </a:r>
            <a:r>
              <a:rPr sz="600" spc="-20" dirty="0">
                <a:latin typeface="Microsoft Sans Serif"/>
                <a:cs typeface="Microsoft Sans Serif"/>
              </a:rPr>
              <a:t>T</a:t>
            </a:r>
            <a:r>
              <a:rPr sz="600" spc="-85" dirty="0">
                <a:latin typeface="Microsoft Sans Serif"/>
                <a:cs typeface="Microsoft Sans Serif"/>
              </a:rPr>
              <a:t>R</a:t>
            </a:r>
            <a:r>
              <a:rPr sz="600" spc="-55" dirty="0">
                <a:latin typeface="Microsoft Sans Serif"/>
                <a:cs typeface="Microsoft Sans Serif"/>
              </a:rPr>
              <a:t>EP</a:t>
            </a:r>
            <a:r>
              <a:rPr sz="600" spc="-85" dirty="0">
                <a:latin typeface="Microsoft Sans Serif"/>
                <a:cs typeface="Microsoft Sans Serif"/>
              </a:rPr>
              <a:t>R</a:t>
            </a:r>
            <a:r>
              <a:rPr sz="600" spc="-55" dirty="0">
                <a:latin typeface="Microsoft Sans Serif"/>
                <a:cs typeface="Microsoft Sans Serif"/>
              </a:rPr>
              <a:t>E</a:t>
            </a:r>
            <a:r>
              <a:rPr sz="600" spc="40" dirty="0">
                <a:latin typeface="Microsoft Sans Serif"/>
                <a:cs typeface="Microsoft Sans Serif"/>
              </a:rPr>
              <a:t>N</a:t>
            </a:r>
            <a:r>
              <a:rPr sz="600" spc="-55" dirty="0">
                <a:latin typeface="Microsoft Sans Serif"/>
                <a:cs typeface="Microsoft Sans Serif"/>
              </a:rPr>
              <a:t>E</a:t>
            </a:r>
            <a:r>
              <a:rPr sz="600" spc="-25" dirty="0">
                <a:latin typeface="Microsoft Sans Serif"/>
                <a:cs typeface="Microsoft Sans Serif"/>
              </a:rPr>
              <a:t>U</a:t>
            </a:r>
            <a:r>
              <a:rPr sz="600" spc="-75" dirty="0">
                <a:latin typeface="Microsoft Sans Serif"/>
                <a:cs typeface="Microsoft Sans Serif"/>
              </a:rPr>
              <a:t>R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507831" y="2281396"/>
            <a:ext cx="821690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5" dirty="0">
                <a:latin typeface="Microsoft Sans Serif"/>
                <a:cs typeface="Microsoft Sans Serif"/>
              </a:rPr>
              <a:t>Emprendedores</a:t>
            </a:r>
            <a:r>
              <a:rPr sz="400" spc="25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de</a:t>
            </a:r>
            <a:r>
              <a:rPr sz="400" dirty="0">
                <a:latin typeface="Microsoft Sans Serif"/>
                <a:cs typeface="Microsoft Sans Serif"/>
              </a:rPr>
              <a:t> </a:t>
            </a:r>
            <a:r>
              <a:rPr sz="400" spc="-5" dirty="0">
                <a:latin typeface="Microsoft Sans Serif"/>
                <a:cs typeface="Microsoft Sans Serif"/>
              </a:rPr>
              <a:t>Universidades</a:t>
            </a:r>
            <a:endParaRPr sz="400">
              <a:latin typeface="Microsoft Sans Serif"/>
              <a:cs typeface="Microsoft Sans Serif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3097389" y="2478988"/>
            <a:ext cx="814705" cy="219075"/>
            <a:chOff x="3097389" y="2478988"/>
            <a:chExt cx="814705" cy="219075"/>
          </a:xfrm>
        </p:grpSpPr>
        <p:sp>
          <p:nvSpPr>
            <p:cNvPr id="17" name="object 17"/>
            <p:cNvSpPr/>
            <p:nvPr/>
          </p:nvSpPr>
          <p:spPr>
            <a:xfrm>
              <a:off x="3105644" y="2487243"/>
              <a:ext cx="798195" cy="202565"/>
            </a:xfrm>
            <a:custGeom>
              <a:avLst/>
              <a:gdLst/>
              <a:ahLst/>
              <a:cxnLst/>
              <a:rect l="l" t="t" r="r" b="b"/>
              <a:pathLst>
                <a:path w="798195" h="202564">
                  <a:moveTo>
                    <a:pt x="703253" y="202501"/>
                  </a:moveTo>
                  <a:lnTo>
                    <a:pt x="94602" y="202501"/>
                  </a:lnTo>
                  <a:lnTo>
                    <a:pt x="88018" y="201852"/>
                  </a:lnTo>
                  <a:lnTo>
                    <a:pt x="50526" y="189131"/>
                  </a:lnTo>
                  <a:lnTo>
                    <a:pt x="20757" y="163030"/>
                  </a:lnTo>
                  <a:lnTo>
                    <a:pt x="3242" y="127524"/>
                  </a:lnTo>
                  <a:lnTo>
                    <a:pt x="0" y="107898"/>
                  </a:lnTo>
                  <a:lnTo>
                    <a:pt x="0" y="101250"/>
                  </a:lnTo>
                  <a:lnTo>
                    <a:pt x="0" y="94602"/>
                  </a:lnTo>
                  <a:lnTo>
                    <a:pt x="10251" y="56361"/>
                  </a:lnTo>
                  <a:lnTo>
                    <a:pt x="34356" y="24954"/>
                  </a:lnTo>
                  <a:lnTo>
                    <a:pt x="68645" y="5163"/>
                  </a:lnTo>
                  <a:lnTo>
                    <a:pt x="94602" y="0"/>
                  </a:lnTo>
                  <a:lnTo>
                    <a:pt x="703253" y="0"/>
                  </a:lnTo>
                  <a:lnTo>
                    <a:pt x="741494" y="10251"/>
                  </a:lnTo>
                  <a:lnTo>
                    <a:pt x="772900" y="34356"/>
                  </a:lnTo>
                  <a:lnTo>
                    <a:pt x="792692" y="68645"/>
                  </a:lnTo>
                  <a:lnTo>
                    <a:pt x="797855" y="94602"/>
                  </a:lnTo>
                  <a:lnTo>
                    <a:pt x="797855" y="107898"/>
                  </a:lnTo>
                  <a:lnTo>
                    <a:pt x="787604" y="146139"/>
                  </a:lnTo>
                  <a:lnTo>
                    <a:pt x="763499" y="177546"/>
                  </a:lnTo>
                  <a:lnTo>
                    <a:pt x="729209" y="197338"/>
                  </a:lnTo>
                  <a:lnTo>
                    <a:pt x="709837" y="201852"/>
                  </a:lnTo>
                  <a:lnTo>
                    <a:pt x="703253" y="202501"/>
                  </a:lnTo>
                  <a:close/>
                </a:path>
              </a:pathLst>
            </a:custGeom>
            <a:solidFill>
              <a:srgbClr val="CDD5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105644" y="2487243"/>
              <a:ext cx="798195" cy="202565"/>
            </a:xfrm>
            <a:custGeom>
              <a:avLst/>
              <a:gdLst/>
              <a:ahLst/>
              <a:cxnLst/>
              <a:rect l="l" t="t" r="r" b="b"/>
              <a:pathLst>
                <a:path w="798195" h="202564">
                  <a:moveTo>
                    <a:pt x="0" y="101250"/>
                  </a:moveTo>
                  <a:lnTo>
                    <a:pt x="0" y="94602"/>
                  </a:lnTo>
                  <a:lnTo>
                    <a:pt x="648" y="88018"/>
                  </a:lnTo>
                  <a:lnTo>
                    <a:pt x="1945" y="81497"/>
                  </a:lnTo>
                  <a:lnTo>
                    <a:pt x="3242" y="74977"/>
                  </a:lnTo>
                  <a:lnTo>
                    <a:pt x="5163" y="68645"/>
                  </a:lnTo>
                  <a:lnTo>
                    <a:pt x="7707" y="62503"/>
                  </a:lnTo>
                  <a:lnTo>
                    <a:pt x="10251" y="56361"/>
                  </a:lnTo>
                  <a:lnTo>
                    <a:pt x="13370" y="50526"/>
                  </a:lnTo>
                  <a:lnTo>
                    <a:pt x="17063" y="44998"/>
                  </a:lnTo>
                  <a:lnTo>
                    <a:pt x="20757" y="39471"/>
                  </a:lnTo>
                  <a:lnTo>
                    <a:pt x="24954" y="34356"/>
                  </a:lnTo>
                  <a:lnTo>
                    <a:pt x="29655" y="29655"/>
                  </a:lnTo>
                  <a:lnTo>
                    <a:pt x="34356" y="24954"/>
                  </a:lnTo>
                  <a:lnTo>
                    <a:pt x="39471" y="20757"/>
                  </a:lnTo>
                  <a:lnTo>
                    <a:pt x="44998" y="17063"/>
                  </a:lnTo>
                  <a:lnTo>
                    <a:pt x="50526" y="13370"/>
                  </a:lnTo>
                  <a:lnTo>
                    <a:pt x="56361" y="10251"/>
                  </a:lnTo>
                  <a:lnTo>
                    <a:pt x="62503" y="7707"/>
                  </a:lnTo>
                  <a:lnTo>
                    <a:pt x="68645" y="5163"/>
                  </a:lnTo>
                  <a:lnTo>
                    <a:pt x="74977" y="3242"/>
                  </a:lnTo>
                  <a:lnTo>
                    <a:pt x="81497" y="1945"/>
                  </a:lnTo>
                  <a:lnTo>
                    <a:pt x="88018" y="648"/>
                  </a:lnTo>
                  <a:lnTo>
                    <a:pt x="94602" y="0"/>
                  </a:lnTo>
                  <a:lnTo>
                    <a:pt x="101250" y="0"/>
                  </a:lnTo>
                  <a:lnTo>
                    <a:pt x="696605" y="0"/>
                  </a:lnTo>
                  <a:lnTo>
                    <a:pt x="703253" y="0"/>
                  </a:lnTo>
                  <a:lnTo>
                    <a:pt x="709837" y="648"/>
                  </a:lnTo>
                  <a:lnTo>
                    <a:pt x="747329" y="13370"/>
                  </a:lnTo>
                  <a:lnTo>
                    <a:pt x="752856" y="17063"/>
                  </a:lnTo>
                  <a:lnTo>
                    <a:pt x="758384" y="20757"/>
                  </a:lnTo>
                  <a:lnTo>
                    <a:pt x="784485" y="50526"/>
                  </a:lnTo>
                  <a:lnTo>
                    <a:pt x="790148" y="62503"/>
                  </a:lnTo>
                  <a:lnTo>
                    <a:pt x="792692" y="68645"/>
                  </a:lnTo>
                  <a:lnTo>
                    <a:pt x="794613" y="74977"/>
                  </a:lnTo>
                  <a:lnTo>
                    <a:pt x="795910" y="81497"/>
                  </a:lnTo>
                  <a:lnTo>
                    <a:pt x="797207" y="88018"/>
                  </a:lnTo>
                  <a:lnTo>
                    <a:pt x="797855" y="94602"/>
                  </a:lnTo>
                  <a:lnTo>
                    <a:pt x="797855" y="101250"/>
                  </a:lnTo>
                  <a:lnTo>
                    <a:pt x="797855" y="107898"/>
                  </a:lnTo>
                  <a:lnTo>
                    <a:pt x="797207" y="114483"/>
                  </a:lnTo>
                  <a:lnTo>
                    <a:pt x="795910" y="121003"/>
                  </a:lnTo>
                  <a:lnTo>
                    <a:pt x="794613" y="127524"/>
                  </a:lnTo>
                  <a:lnTo>
                    <a:pt x="780791" y="157502"/>
                  </a:lnTo>
                  <a:lnTo>
                    <a:pt x="777098" y="163030"/>
                  </a:lnTo>
                  <a:lnTo>
                    <a:pt x="747329" y="189131"/>
                  </a:lnTo>
                  <a:lnTo>
                    <a:pt x="709837" y="201852"/>
                  </a:lnTo>
                  <a:lnTo>
                    <a:pt x="696605" y="202501"/>
                  </a:lnTo>
                  <a:lnTo>
                    <a:pt x="101250" y="202501"/>
                  </a:lnTo>
                  <a:lnTo>
                    <a:pt x="62503" y="194794"/>
                  </a:lnTo>
                  <a:lnTo>
                    <a:pt x="56361" y="192250"/>
                  </a:lnTo>
                  <a:lnTo>
                    <a:pt x="50526" y="189131"/>
                  </a:lnTo>
                  <a:lnTo>
                    <a:pt x="44998" y="185437"/>
                  </a:lnTo>
                  <a:lnTo>
                    <a:pt x="39471" y="181744"/>
                  </a:lnTo>
                  <a:lnTo>
                    <a:pt x="34356" y="177546"/>
                  </a:lnTo>
                  <a:lnTo>
                    <a:pt x="29655" y="172845"/>
                  </a:lnTo>
                  <a:lnTo>
                    <a:pt x="24954" y="168144"/>
                  </a:lnTo>
                  <a:lnTo>
                    <a:pt x="20757" y="163030"/>
                  </a:lnTo>
                  <a:lnTo>
                    <a:pt x="17063" y="157502"/>
                  </a:lnTo>
                  <a:lnTo>
                    <a:pt x="13370" y="151974"/>
                  </a:lnTo>
                  <a:lnTo>
                    <a:pt x="1945" y="121003"/>
                  </a:lnTo>
                  <a:lnTo>
                    <a:pt x="648" y="114483"/>
                  </a:lnTo>
                  <a:lnTo>
                    <a:pt x="0" y="107898"/>
                  </a:lnTo>
                  <a:lnTo>
                    <a:pt x="0" y="101250"/>
                  </a:lnTo>
                  <a:close/>
                </a:path>
              </a:pathLst>
            </a:custGeom>
            <a:ln w="16200">
              <a:solidFill>
                <a:srgbClr val="CDD5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2251376" y="2519093"/>
            <a:ext cx="1609725" cy="1057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908050" algn="l"/>
              </a:tabLst>
            </a:pPr>
            <a:r>
              <a:rPr sz="600" baseline="6944" dirty="0">
                <a:latin typeface="Microsoft Sans Serif"/>
                <a:cs typeface="Microsoft Sans Serif"/>
              </a:rPr>
              <a:t>Actividades</a:t>
            </a:r>
            <a:r>
              <a:rPr sz="600" spc="82" baseline="6944" dirty="0">
                <a:latin typeface="Microsoft Sans Serif"/>
                <a:cs typeface="Microsoft Sans Serif"/>
              </a:rPr>
              <a:t> </a:t>
            </a:r>
            <a:r>
              <a:rPr sz="600" spc="22" baseline="6944" dirty="0">
                <a:latin typeface="Microsoft Sans Serif"/>
                <a:cs typeface="Microsoft Sans Serif"/>
              </a:rPr>
              <a:t>de</a:t>
            </a:r>
            <a:r>
              <a:rPr sz="600" spc="37" baseline="6944" dirty="0">
                <a:latin typeface="Microsoft Sans Serif"/>
                <a:cs typeface="Microsoft Sans Serif"/>
              </a:rPr>
              <a:t> </a:t>
            </a:r>
            <a:r>
              <a:rPr sz="600" spc="7" baseline="6944" dirty="0">
                <a:latin typeface="Microsoft Sans Serif"/>
                <a:cs typeface="Microsoft Sans Serif"/>
              </a:rPr>
              <a:t>formación	</a:t>
            </a:r>
            <a:r>
              <a:rPr sz="600" spc="-20" dirty="0">
                <a:latin typeface="Microsoft Sans Serif"/>
                <a:cs typeface="Microsoft Sans Serif"/>
              </a:rPr>
              <a:t>CARIBEAN </a:t>
            </a:r>
            <a:r>
              <a:rPr sz="600" spc="-35" dirty="0">
                <a:latin typeface="Microsoft Sans Serif"/>
                <a:cs typeface="Microsoft Sans Serif"/>
              </a:rPr>
              <a:t>EXPORT</a:t>
            </a:r>
            <a:endParaRPr sz="600">
              <a:latin typeface="Microsoft Sans Serif"/>
              <a:cs typeface="Microsoft Sans Serif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2870547" y="2737299"/>
            <a:ext cx="1041400" cy="219075"/>
            <a:chOff x="2870547" y="2737299"/>
            <a:chExt cx="1041400" cy="219075"/>
          </a:xfrm>
        </p:grpSpPr>
        <p:sp>
          <p:nvSpPr>
            <p:cNvPr id="21" name="object 21"/>
            <p:cNvSpPr/>
            <p:nvPr/>
          </p:nvSpPr>
          <p:spPr>
            <a:xfrm>
              <a:off x="2878802" y="2745554"/>
              <a:ext cx="1024890" cy="202565"/>
            </a:xfrm>
            <a:custGeom>
              <a:avLst/>
              <a:gdLst/>
              <a:ahLst/>
              <a:cxnLst/>
              <a:rect l="l" t="t" r="r" b="b"/>
              <a:pathLst>
                <a:path w="1024889" h="202564">
                  <a:moveTo>
                    <a:pt x="930054" y="202501"/>
                  </a:moveTo>
                  <a:lnTo>
                    <a:pt x="94602" y="202501"/>
                  </a:lnTo>
                  <a:lnTo>
                    <a:pt x="88018" y="201852"/>
                  </a:lnTo>
                  <a:lnTo>
                    <a:pt x="50526" y="189131"/>
                  </a:lnTo>
                  <a:lnTo>
                    <a:pt x="20757" y="163030"/>
                  </a:lnTo>
                  <a:lnTo>
                    <a:pt x="3242" y="127524"/>
                  </a:lnTo>
                  <a:lnTo>
                    <a:pt x="0" y="107898"/>
                  </a:lnTo>
                  <a:lnTo>
                    <a:pt x="0" y="101250"/>
                  </a:lnTo>
                  <a:lnTo>
                    <a:pt x="0" y="94602"/>
                  </a:lnTo>
                  <a:lnTo>
                    <a:pt x="10251" y="56361"/>
                  </a:lnTo>
                  <a:lnTo>
                    <a:pt x="34356" y="24954"/>
                  </a:lnTo>
                  <a:lnTo>
                    <a:pt x="68645" y="5163"/>
                  </a:lnTo>
                  <a:lnTo>
                    <a:pt x="94602" y="0"/>
                  </a:lnTo>
                  <a:lnTo>
                    <a:pt x="930054" y="0"/>
                  </a:lnTo>
                  <a:lnTo>
                    <a:pt x="968295" y="10251"/>
                  </a:lnTo>
                  <a:lnTo>
                    <a:pt x="999702" y="34356"/>
                  </a:lnTo>
                  <a:lnTo>
                    <a:pt x="1019494" y="68645"/>
                  </a:lnTo>
                  <a:lnTo>
                    <a:pt x="1024657" y="94602"/>
                  </a:lnTo>
                  <a:lnTo>
                    <a:pt x="1024657" y="107898"/>
                  </a:lnTo>
                  <a:lnTo>
                    <a:pt x="1014405" y="146139"/>
                  </a:lnTo>
                  <a:lnTo>
                    <a:pt x="990300" y="177546"/>
                  </a:lnTo>
                  <a:lnTo>
                    <a:pt x="956011" y="197338"/>
                  </a:lnTo>
                  <a:lnTo>
                    <a:pt x="936639" y="201852"/>
                  </a:lnTo>
                  <a:lnTo>
                    <a:pt x="930054" y="202501"/>
                  </a:lnTo>
                  <a:close/>
                </a:path>
              </a:pathLst>
            </a:custGeom>
            <a:solidFill>
              <a:srgbClr val="CDD5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878802" y="2745554"/>
              <a:ext cx="1024890" cy="202565"/>
            </a:xfrm>
            <a:custGeom>
              <a:avLst/>
              <a:gdLst/>
              <a:ahLst/>
              <a:cxnLst/>
              <a:rect l="l" t="t" r="r" b="b"/>
              <a:pathLst>
                <a:path w="1024889" h="202564">
                  <a:moveTo>
                    <a:pt x="0" y="101250"/>
                  </a:moveTo>
                  <a:lnTo>
                    <a:pt x="0" y="94602"/>
                  </a:lnTo>
                  <a:lnTo>
                    <a:pt x="648" y="88018"/>
                  </a:lnTo>
                  <a:lnTo>
                    <a:pt x="1945" y="81497"/>
                  </a:lnTo>
                  <a:lnTo>
                    <a:pt x="3242" y="74977"/>
                  </a:lnTo>
                  <a:lnTo>
                    <a:pt x="5163" y="68645"/>
                  </a:lnTo>
                  <a:lnTo>
                    <a:pt x="7707" y="62503"/>
                  </a:lnTo>
                  <a:lnTo>
                    <a:pt x="10251" y="56361"/>
                  </a:lnTo>
                  <a:lnTo>
                    <a:pt x="13370" y="50526"/>
                  </a:lnTo>
                  <a:lnTo>
                    <a:pt x="17063" y="44998"/>
                  </a:lnTo>
                  <a:lnTo>
                    <a:pt x="20757" y="39471"/>
                  </a:lnTo>
                  <a:lnTo>
                    <a:pt x="24954" y="34356"/>
                  </a:lnTo>
                  <a:lnTo>
                    <a:pt x="29655" y="29655"/>
                  </a:lnTo>
                  <a:lnTo>
                    <a:pt x="34356" y="24954"/>
                  </a:lnTo>
                  <a:lnTo>
                    <a:pt x="39471" y="20757"/>
                  </a:lnTo>
                  <a:lnTo>
                    <a:pt x="44998" y="17063"/>
                  </a:lnTo>
                  <a:lnTo>
                    <a:pt x="50526" y="13370"/>
                  </a:lnTo>
                  <a:lnTo>
                    <a:pt x="56361" y="10251"/>
                  </a:lnTo>
                  <a:lnTo>
                    <a:pt x="62503" y="7707"/>
                  </a:lnTo>
                  <a:lnTo>
                    <a:pt x="68645" y="5163"/>
                  </a:lnTo>
                  <a:lnTo>
                    <a:pt x="74977" y="3242"/>
                  </a:lnTo>
                  <a:lnTo>
                    <a:pt x="81497" y="1945"/>
                  </a:lnTo>
                  <a:lnTo>
                    <a:pt x="88018" y="648"/>
                  </a:lnTo>
                  <a:lnTo>
                    <a:pt x="94602" y="0"/>
                  </a:lnTo>
                  <a:lnTo>
                    <a:pt x="101250" y="0"/>
                  </a:lnTo>
                  <a:lnTo>
                    <a:pt x="923406" y="0"/>
                  </a:lnTo>
                  <a:lnTo>
                    <a:pt x="930054" y="0"/>
                  </a:lnTo>
                  <a:lnTo>
                    <a:pt x="936639" y="648"/>
                  </a:lnTo>
                  <a:lnTo>
                    <a:pt x="974130" y="13370"/>
                  </a:lnTo>
                  <a:lnTo>
                    <a:pt x="1003900" y="39471"/>
                  </a:lnTo>
                  <a:lnTo>
                    <a:pt x="1007593" y="44998"/>
                  </a:lnTo>
                  <a:lnTo>
                    <a:pt x="1011287" y="50526"/>
                  </a:lnTo>
                  <a:lnTo>
                    <a:pt x="1014405" y="56361"/>
                  </a:lnTo>
                  <a:lnTo>
                    <a:pt x="1016950" y="62503"/>
                  </a:lnTo>
                  <a:lnTo>
                    <a:pt x="1019494" y="68645"/>
                  </a:lnTo>
                  <a:lnTo>
                    <a:pt x="1021414" y="74977"/>
                  </a:lnTo>
                  <a:lnTo>
                    <a:pt x="1022711" y="81497"/>
                  </a:lnTo>
                  <a:lnTo>
                    <a:pt x="1024008" y="88018"/>
                  </a:lnTo>
                  <a:lnTo>
                    <a:pt x="1024657" y="94602"/>
                  </a:lnTo>
                  <a:lnTo>
                    <a:pt x="1024657" y="101250"/>
                  </a:lnTo>
                  <a:lnTo>
                    <a:pt x="1024657" y="107898"/>
                  </a:lnTo>
                  <a:lnTo>
                    <a:pt x="1024008" y="114483"/>
                  </a:lnTo>
                  <a:lnTo>
                    <a:pt x="1022711" y="121003"/>
                  </a:lnTo>
                  <a:lnTo>
                    <a:pt x="1021414" y="127524"/>
                  </a:lnTo>
                  <a:lnTo>
                    <a:pt x="1003900" y="163030"/>
                  </a:lnTo>
                  <a:lnTo>
                    <a:pt x="974130" y="189131"/>
                  </a:lnTo>
                  <a:lnTo>
                    <a:pt x="962153" y="194794"/>
                  </a:lnTo>
                  <a:lnTo>
                    <a:pt x="956011" y="197338"/>
                  </a:lnTo>
                  <a:lnTo>
                    <a:pt x="923406" y="202501"/>
                  </a:lnTo>
                  <a:lnTo>
                    <a:pt x="101250" y="202501"/>
                  </a:lnTo>
                  <a:lnTo>
                    <a:pt x="62503" y="194794"/>
                  </a:lnTo>
                  <a:lnTo>
                    <a:pt x="56361" y="192250"/>
                  </a:lnTo>
                  <a:lnTo>
                    <a:pt x="50526" y="189131"/>
                  </a:lnTo>
                  <a:lnTo>
                    <a:pt x="44998" y="185437"/>
                  </a:lnTo>
                  <a:lnTo>
                    <a:pt x="39471" y="181744"/>
                  </a:lnTo>
                  <a:lnTo>
                    <a:pt x="34356" y="177546"/>
                  </a:lnTo>
                  <a:lnTo>
                    <a:pt x="29655" y="172845"/>
                  </a:lnTo>
                  <a:lnTo>
                    <a:pt x="24954" y="168144"/>
                  </a:lnTo>
                  <a:lnTo>
                    <a:pt x="20757" y="163030"/>
                  </a:lnTo>
                  <a:lnTo>
                    <a:pt x="17063" y="157502"/>
                  </a:lnTo>
                  <a:lnTo>
                    <a:pt x="13370" y="151974"/>
                  </a:lnTo>
                  <a:lnTo>
                    <a:pt x="1945" y="121003"/>
                  </a:lnTo>
                  <a:lnTo>
                    <a:pt x="648" y="114483"/>
                  </a:lnTo>
                  <a:lnTo>
                    <a:pt x="0" y="107898"/>
                  </a:lnTo>
                  <a:lnTo>
                    <a:pt x="0" y="101250"/>
                  </a:lnTo>
                  <a:close/>
                </a:path>
              </a:pathLst>
            </a:custGeom>
            <a:ln w="16200">
              <a:solidFill>
                <a:srgbClr val="CDD5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2920335" y="2777404"/>
            <a:ext cx="941069" cy="1057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-10" dirty="0">
                <a:latin typeface="Microsoft Sans Serif"/>
                <a:cs typeface="Microsoft Sans Serif"/>
              </a:rPr>
              <a:t>INNOVADORES</a:t>
            </a:r>
            <a:r>
              <a:rPr sz="600" spc="-25" dirty="0">
                <a:latin typeface="Microsoft Sans Serif"/>
                <a:cs typeface="Microsoft Sans Serif"/>
              </a:rPr>
              <a:t> </a:t>
            </a:r>
            <a:r>
              <a:rPr sz="600" spc="-15" dirty="0">
                <a:latin typeface="Microsoft Sans Serif"/>
                <a:cs typeface="Microsoft Sans Serif"/>
              </a:rPr>
              <a:t>AMERICA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356636" y="2798059"/>
            <a:ext cx="292735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5" dirty="0">
                <a:latin typeface="Microsoft Sans Serif"/>
                <a:cs typeface="Microsoft Sans Serif"/>
              </a:rPr>
              <a:t>Networking</a:t>
            </a:r>
            <a:endParaRPr sz="400">
              <a:latin typeface="Microsoft Sans Serif"/>
              <a:cs typeface="Microsoft Sans Serif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3380000" y="4083974"/>
            <a:ext cx="1807210" cy="288290"/>
            <a:chOff x="3380000" y="4083974"/>
            <a:chExt cx="1807210" cy="288290"/>
          </a:xfrm>
        </p:grpSpPr>
        <p:sp>
          <p:nvSpPr>
            <p:cNvPr id="26" name="object 26"/>
            <p:cNvSpPr/>
            <p:nvPr/>
          </p:nvSpPr>
          <p:spPr>
            <a:xfrm>
              <a:off x="3388255" y="4092229"/>
              <a:ext cx="1790700" cy="271780"/>
            </a:xfrm>
            <a:custGeom>
              <a:avLst/>
              <a:gdLst/>
              <a:ahLst/>
              <a:cxnLst/>
              <a:rect l="l" t="t" r="r" b="b"/>
              <a:pathLst>
                <a:path w="1790700" h="271779">
                  <a:moveTo>
                    <a:pt x="1656462" y="271351"/>
                  </a:moveTo>
                  <a:lnTo>
                    <a:pt x="133650" y="271351"/>
                  </a:lnTo>
                  <a:lnTo>
                    <a:pt x="127085" y="271191"/>
                  </a:lnTo>
                  <a:lnTo>
                    <a:pt x="88632" y="263542"/>
                  </a:lnTo>
                  <a:lnTo>
                    <a:pt x="54028" y="245046"/>
                  </a:lnTo>
                  <a:lnTo>
                    <a:pt x="26305" y="217323"/>
                  </a:lnTo>
                  <a:lnTo>
                    <a:pt x="7809" y="182719"/>
                  </a:lnTo>
                  <a:lnTo>
                    <a:pt x="160" y="144266"/>
                  </a:lnTo>
                  <a:lnTo>
                    <a:pt x="0" y="137701"/>
                  </a:lnTo>
                  <a:lnTo>
                    <a:pt x="0" y="133650"/>
                  </a:lnTo>
                  <a:lnTo>
                    <a:pt x="5753" y="94853"/>
                  </a:lnTo>
                  <a:lnTo>
                    <a:pt x="22524" y="59398"/>
                  </a:lnTo>
                  <a:lnTo>
                    <a:pt x="48862" y="30336"/>
                  </a:lnTo>
                  <a:lnTo>
                    <a:pt x="82504" y="10173"/>
                  </a:lnTo>
                  <a:lnTo>
                    <a:pt x="120550" y="642"/>
                  </a:lnTo>
                  <a:lnTo>
                    <a:pt x="133650" y="0"/>
                  </a:lnTo>
                  <a:lnTo>
                    <a:pt x="1656462" y="0"/>
                  </a:lnTo>
                  <a:lnTo>
                    <a:pt x="1695259" y="5753"/>
                  </a:lnTo>
                  <a:lnTo>
                    <a:pt x="1730714" y="22524"/>
                  </a:lnTo>
                  <a:lnTo>
                    <a:pt x="1759776" y="48862"/>
                  </a:lnTo>
                  <a:lnTo>
                    <a:pt x="1779939" y="82504"/>
                  </a:lnTo>
                  <a:lnTo>
                    <a:pt x="1789470" y="120550"/>
                  </a:lnTo>
                  <a:lnTo>
                    <a:pt x="1790113" y="133650"/>
                  </a:lnTo>
                  <a:lnTo>
                    <a:pt x="1790113" y="137701"/>
                  </a:lnTo>
                  <a:lnTo>
                    <a:pt x="1784359" y="176498"/>
                  </a:lnTo>
                  <a:lnTo>
                    <a:pt x="1767588" y="211953"/>
                  </a:lnTo>
                  <a:lnTo>
                    <a:pt x="1741250" y="241015"/>
                  </a:lnTo>
                  <a:lnTo>
                    <a:pt x="1707607" y="261178"/>
                  </a:lnTo>
                  <a:lnTo>
                    <a:pt x="1669562" y="270709"/>
                  </a:lnTo>
                  <a:lnTo>
                    <a:pt x="1656462" y="271351"/>
                  </a:lnTo>
                  <a:close/>
                </a:path>
              </a:pathLst>
            </a:custGeom>
            <a:solidFill>
              <a:srgbClr val="00AA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388255" y="4092229"/>
              <a:ext cx="1790700" cy="271780"/>
            </a:xfrm>
            <a:custGeom>
              <a:avLst/>
              <a:gdLst/>
              <a:ahLst/>
              <a:cxnLst/>
              <a:rect l="l" t="t" r="r" b="b"/>
              <a:pathLst>
                <a:path w="1790700" h="271779">
                  <a:moveTo>
                    <a:pt x="0" y="137701"/>
                  </a:moveTo>
                  <a:lnTo>
                    <a:pt x="0" y="133650"/>
                  </a:lnTo>
                  <a:lnTo>
                    <a:pt x="160" y="127085"/>
                  </a:lnTo>
                  <a:lnTo>
                    <a:pt x="7809" y="88632"/>
                  </a:lnTo>
                  <a:lnTo>
                    <a:pt x="26305" y="54028"/>
                  </a:lnTo>
                  <a:lnTo>
                    <a:pt x="54028" y="26305"/>
                  </a:lnTo>
                  <a:lnTo>
                    <a:pt x="88632" y="7809"/>
                  </a:lnTo>
                  <a:lnTo>
                    <a:pt x="127085" y="160"/>
                  </a:lnTo>
                  <a:lnTo>
                    <a:pt x="133650" y="0"/>
                  </a:lnTo>
                  <a:lnTo>
                    <a:pt x="1656462" y="0"/>
                  </a:lnTo>
                  <a:lnTo>
                    <a:pt x="1695259" y="5753"/>
                  </a:lnTo>
                  <a:lnTo>
                    <a:pt x="1730714" y="22524"/>
                  </a:lnTo>
                  <a:lnTo>
                    <a:pt x="1759776" y="48862"/>
                  </a:lnTo>
                  <a:lnTo>
                    <a:pt x="1779939" y="82504"/>
                  </a:lnTo>
                  <a:lnTo>
                    <a:pt x="1789470" y="120550"/>
                  </a:lnTo>
                  <a:lnTo>
                    <a:pt x="1790113" y="133650"/>
                  </a:lnTo>
                  <a:lnTo>
                    <a:pt x="1790113" y="137701"/>
                  </a:lnTo>
                  <a:lnTo>
                    <a:pt x="1784359" y="176498"/>
                  </a:lnTo>
                  <a:lnTo>
                    <a:pt x="1767588" y="211953"/>
                  </a:lnTo>
                  <a:lnTo>
                    <a:pt x="1741250" y="241015"/>
                  </a:lnTo>
                  <a:lnTo>
                    <a:pt x="1707607" y="261178"/>
                  </a:lnTo>
                  <a:lnTo>
                    <a:pt x="1669562" y="270709"/>
                  </a:lnTo>
                  <a:lnTo>
                    <a:pt x="1656462" y="271351"/>
                  </a:lnTo>
                  <a:lnTo>
                    <a:pt x="133650" y="271351"/>
                  </a:lnTo>
                  <a:lnTo>
                    <a:pt x="94853" y="265598"/>
                  </a:lnTo>
                  <a:lnTo>
                    <a:pt x="59398" y="248827"/>
                  </a:lnTo>
                  <a:lnTo>
                    <a:pt x="30336" y="222489"/>
                  </a:lnTo>
                  <a:lnTo>
                    <a:pt x="10173" y="188846"/>
                  </a:lnTo>
                  <a:lnTo>
                    <a:pt x="642" y="150801"/>
                  </a:lnTo>
                  <a:lnTo>
                    <a:pt x="0" y="137701"/>
                  </a:lnTo>
                  <a:close/>
                </a:path>
              </a:pathLst>
            </a:custGeom>
            <a:ln w="16200">
              <a:solidFill>
                <a:srgbClr val="00A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3446810" y="4141089"/>
            <a:ext cx="1673860" cy="144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50" b="1" i="1" spc="-75" dirty="0">
                <a:latin typeface="Arial"/>
                <a:cs typeface="Arial"/>
              </a:rPr>
              <a:t>F</a:t>
            </a:r>
            <a:r>
              <a:rPr sz="850" b="1" i="1" spc="-15" dirty="0">
                <a:latin typeface="Arial"/>
                <a:cs typeface="Arial"/>
              </a:rPr>
              <a:t>A</a:t>
            </a:r>
            <a:r>
              <a:rPr sz="850" b="1" i="1" spc="-45" dirty="0">
                <a:latin typeface="Arial"/>
                <a:cs typeface="Arial"/>
              </a:rPr>
              <a:t>C</a:t>
            </a:r>
            <a:r>
              <a:rPr sz="850" b="1" i="1" spc="-20" dirty="0">
                <a:latin typeface="Arial"/>
                <a:cs typeface="Arial"/>
              </a:rPr>
              <a:t>I</a:t>
            </a:r>
            <a:r>
              <a:rPr sz="850" b="1" i="1" spc="-110" dirty="0">
                <a:latin typeface="Arial"/>
                <a:cs typeface="Arial"/>
              </a:rPr>
              <a:t>L</a:t>
            </a:r>
            <a:r>
              <a:rPr sz="850" b="1" i="1" spc="-20" dirty="0">
                <a:latin typeface="Arial"/>
                <a:cs typeface="Arial"/>
              </a:rPr>
              <a:t>I</a:t>
            </a:r>
            <a:r>
              <a:rPr sz="850" b="1" i="1" spc="-110" dirty="0">
                <a:latin typeface="Arial"/>
                <a:cs typeface="Arial"/>
              </a:rPr>
              <a:t>T</a:t>
            </a:r>
            <a:r>
              <a:rPr sz="850" b="1" i="1" spc="-15" dirty="0">
                <a:latin typeface="Arial"/>
                <a:cs typeface="Arial"/>
              </a:rPr>
              <a:t>A</a:t>
            </a:r>
            <a:r>
              <a:rPr sz="850" b="1" i="1" spc="20" dirty="0">
                <a:latin typeface="Arial"/>
                <a:cs typeface="Arial"/>
              </a:rPr>
              <a:t>D</a:t>
            </a:r>
            <a:r>
              <a:rPr sz="850" b="1" i="1" spc="35" dirty="0">
                <a:latin typeface="Arial"/>
                <a:cs typeface="Arial"/>
              </a:rPr>
              <a:t>O</a:t>
            </a:r>
            <a:r>
              <a:rPr sz="850" b="1" i="1" spc="-110" dirty="0">
                <a:latin typeface="Arial"/>
                <a:cs typeface="Arial"/>
              </a:rPr>
              <a:t>R</a:t>
            </a:r>
            <a:r>
              <a:rPr sz="850" b="1" i="1" spc="-65" dirty="0">
                <a:latin typeface="Arial"/>
                <a:cs typeface="Arial"/>
              </a:rPr>
              <a:t>E</a:t>
            </a:r>
            <a:r>
              <a:rPr sz="850" b="1" i="1" spc="-95" dirty="0">
                <a:latin typeface="Arial"/>
                <a:cs typeface="Arial"/>
              </a:rPr>
              <a:t>S</a:t>
            </a:r>
            <a:r>
              <a:rPr sz="850" b="1" i="1" spc="20" dirty="0">
                <a:latin typeface="Arial"/>
                <a:cs typeface="Arial"/>
              </a:rPr>
              <a:t> </a:t>
            </a:r>
            <a:r>
              <a:rPr sz="850" b="1" i="1" spc="-45" dirty="0">
                <a:latin typeface="Arial"/>
                <a:cs typeface="Arial"/>
              </a:rPr>
              <a:t>Y</a:t>
            </a:r>
            <a:r>
              <a:rPr sz="850" b="1" i="1" spc="5" dirty="0">
                <a:latin typeface="Arial"/>
                <a:cs typeface="Arial"/>
              </a:rPr>
              <a:t> </a:t>
            </a:r>
            <a:r>
              <a:rPr sz="850" b="1" i="1" spc="-45" dirty="0">
                <a:latin typeface="Arial"/>
                <a:cs typeface="Arial"/>
              </a:rPr>
              <a:t>C</a:t>
            </a:r>
            <a:r>
              <a:rPr sz="850" b="1" i="1" spc="35" dirty="0">
                <a:latin typeface="Arial"/>
                <a:cs typeface="Arial"/>
              </a:rPr>
              <a:t>O</a:t>
            </a:r>
            <a:r>
              <a:rPr sz="850" b="1" i="1" spc="50" dirty="0">
                <a:latin typeface="Arial"/>
                <a:cs typeface="Arial"/>
              </a:rPr>
              <a:t>N</a:t>
            </a:r>
            <a:r>
              <a:rPr sz="850" b="1" i="1" spc="-65" dirty="0">
                <a:latin typeface="Arial"/>
                <a:cs typeface="Arial"/>
              </a:rPr>
              <a:t>E</a:t>
            </a:r>
            <a:r>
              <a:rPr sz="850" b="1" i="1" spc="5" dirty="0">
                <a:latin typeface="Arial"/>
                <a:cs typeface="Arial"/>
              </a:rPr>
              <a:t>X</a:t>
            </a:r>
            <a:r>
              <a:rPr sz="850" b="1" i="1" spc="-20" dirty="0">
                <a:latin typeface="Arial"/>
                <a:cs typeface="Arial"/>
              </a:rPr>
              <a:t>I</a:t>
            </a:r>
            <a:r>
              <a:rPr sz="850" b="1" i="1" spc="35" dirty="0">
                <a:latin typeface="Arial"/>
                <a:cs typeface="Arial"/>
              </a:rPr>
              <a:t>O</a:t>
            </a:r>
            <a:r>
              <a:rPr sz="850" b="1" i="1" spc="50" dirty="0">
                <a:latin typeface="Arial"/>
                <a:cs typeface="Arial"/>
              </a:rPr>
              <a:t>N</a:t>
            </a:r>
            <a:r>
              <a:rPr sz="850" b="1" i="1" spc="-65" dirty="0">
                <a:latin typeface="Arial"/>
                <a:cs typeface="Arial"/>
              </a:rPr>
              <a:t>E</a:t>
            </a:r>
            <a:r>
              <a:rPr sz="850" b="1" i="1" spc="-95" dirty="0">
                <a:latin typeface="Arial"/>
                <a:cs typeface="Arial"/>
              </a:rPr>
              <a:t>S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2246883" y="3387612"/>
            <a:ext cx="932180" cy="219075"/>
            <a:chOff x="2246883" y="3387612"/>
            <a:chExt cx="932180" cy="219075"/>
          </a:xfrm>
        </p:grpSpPr>
        <p:sp>
          <p:nvSpPr>
            <p:cNvPr id="30" name="object 30"/>
            <p:cNvSpPr/>
            <p:nvPr/>
          </p:nvSpPr>
          <p:spPr>
            <a:xfrm>
              <a:off x="2255138" y="3395867"/>
              <a:ext cx="915669" cy="202565"/>
            </a:xfrm>
            <a:custGeom>
              <a:avLst/>
              <a:gdLst/>
              <a:ahLst/>
              <a:cxnLst/>
              <a:rect l="l" t="t" r="r" b="b"/>
              <a:pathLst>
                <a:path w="915669" h="202564">
                  <a:moveTo>
                    <a:pt x="820704" y="202501"/>
                  </a:moveTo>
                  <a:lnTo>
                    <a:pt x="94602" y="202501"/>
                  </a:lnTo>
                  <a:lnTo>
                    <a:pt x="88018" y="201852"/>
                  </a:lnTo>
                  <a:lnTo>
                    <a:pt x="50526" y="189131"/>
                  </a:lnTo>
                  <a:lnTo>
                    <a:pt x="20757" y="163030"/>
                  </a:lnTo>
                  <a:lnTo>
                    <a:pt x="3242" y="127524"/>
                  </a:lnTo>
                  <a:lnTo>
                    <a:pt x="0" y="107898"/>
                  </a:lnTo>
                  <a:lnTo>
                    <a:pt x="0" y="101250"/>
                  </a:lnTo>
                  <a:lnTo>
                    <a:pt x="0" y="94602"/>
                  </a:lnTo>
                  <a:lnTo>
                    <a:pt x="10251" y="56361"/>
                  </a:lnTo>
                  <a:lnTo>
                    <a:pt x="34356" y="24954"/>
                  </a:lnTo>
                  <a:lnTo>
                    <a:pt x="68645" y="5163"/>
                  </a:lnTo>
                  <a:lnTo>
                    <a:pt x="94602" y="0"/>
                  </a:lnTo>
                  <a:lnTo>
                    <a:pt x="820704" y="0"/>
                  </a:lnTo>
                  <a:lnTo>
                    <a:pt x="858944" y="10251"/>
                  </a:lnTo>
                  <a:lnTo>
                    <a:pt x="890351" y="34356"/>
                  </a:lnTo>
                  <a:lnTo>
                    <a:pt x="910143" y="68645"/>
                  </a:lnTo>
                  <a:lnTo>
                    <a:pt x="915306" y="94602"/>
                  </a:lnTo>
                  <a:lnTo>
                    <a:pt x="915306" y="107898"/>
                  </a:lnTo>
                  <a:lnTo>
                    <a:pt x="905055" y="146139"/>
                  </a:lnTo>
                  <a:lnTo>
                    <a:pt x="880949" y="177546"/>
                  </a:lnTo>
                  <a:lnTo>
                    <a:pt x="846660" y="197338"/>
                  </a:lnTo>
                  <a:lnTo>
                    <a:pt x="827288" y="201852"/>
                  </a:lnTo>
                  <a:lnTo>
                    <a:pt x="820704" y="202501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255138" y="3395867"/>
              <a:ext cx="915669" cy="202565"/>
            </a:xfrm>
            <a:custGeom>
              <a:avLst/>
              <a:gdLst/>
              <a:ahLst/>
              <a:cxnLst/>
              <a:rect l="l" t="t" r="r" b="b"/>
              <a:pathLst>
                <a:path w="915669" h="202564">
                  <a:moveTo>
                    <a:pt x="0" y="101250"/>
                  </a:moveTo>
                  <a:lnTo>
                    <a:pt x="0" y="94602"/>
                  </a:lnTo>
                  <a:lnTo>
                    <a:pt x="648" y="88018"/>
                  </a:lnTo>
                  <a:lnTo>
                    <a:pt x="1945" y="81497"/>
                  </a:lnTo>
                  <a:lnTo>
                    <a:pt x="3242" y="74977"/>
                  </a:lnTo>
                  <a:lnTo>
                    <a:pt x="5163" y="68645"/>
                  </a:lnTo>
                  <a:lnTo>
                    <a:pt x="7707" y="62503"/>
                  </a:lnTo>
                  <a:lnTo>
                    <a:pt x="10251" y="56361"/>
                  </a:lnTo>
                  <a:lnTo>
                    <a:pt x="13370" y="50526"/>
                  </a:lnTo>
                  <a:lnTo>
                    <a:pt x="17063" y="44998"/>
                  </a:lnTo>
                  <a:lnTo>
                    <a:pt x="20757" y="39471"/>
                  </a:lnTo>
                  <a:lnTo>
                    <a:pt x="24954" y="34356"/>
                  </a:lnTo>
                  <a:lnTo>
                    <a:pt x="29655" y="29655"/>
                  </a:lnTo>
                  <a:lnTo>
                    <a:pt x="34356" y="24954"/>
                  </a:lnTo>
                  <a:lnTo>
                    <a:pt x="39471" y="20757"/>
                  </a:lnTo>
                  <a:lnTo>
                    <a:pt x="44998" y="17063"/>
                  </a:lnTo>
                  <a:lnTo>
                    <a:pt x="50526" y="13370"/>
                  </a:lnTo>
                  <a:lnTo>
                    <a:pt x="56361" y="10251"/>
                  </a:lnTo>
                  <a:lnTo>
                    <a:pt x="62503" y="7707"/>
                  </a:lnTo>
                  <a:lnTo>
                    <a:pt x="68645" y="5163"/>
                  </a:lnTo>
                  <a:lnTo>
                    <a:pt x="74977" y="3242"/>
                  </a:lnTo>
                  <a:lnTo>
                    <a:pt x="81497" y="1945"/>
                  </a:lnTo>
                  <a:lnTo>
                    <a:pt x="88018" y="648"/>
                  </a:lnTo>
                  <a:lnTo>
                    <a:pt x="94602" y="0"/>
                  </a:lnTo>
                  <a:lnTo>
                    <a:pt x="101250" y="0"/>
                  </a:lnTo>
                  <a:lnTo>
                    <a:pt x="814055" y="0"/>
                  </a:lnTo>
                  <a:lnTo>
                    <a:pt x="820704" y="0"/>
                  </a:lnTo>
                  <a:lnTo>
                    <a:pt x="827288" y="648"/>
                  </a:lnTo>
                  <a:lnTo>
                    <a:pt x="833808" y="1945"/>
                  </a:lnTo>
                  <a:lnTo>
                    <a:pt x="840329" y="3242"/>
                  </a:lnTo>
                  <a:lnTo>
                    <a:pt x="875835" y="20757"/>
                  </a:lnTo>
                  <a:lnTo>
                    <a:pt x="901936" y="50526"/>
                  </a:lnTo>
                  <a:lnTo>
                    <a:pt x="907599" y="62503"/>
                  </a:lnTo>
                  <a:lnTo>
                    <a:pt x="910143" y="68645"/>
                  </a:lnTo>
                  <a:lnTo>
                    <a:pt x="912064" y="74977"/>
                  </a:lnTo>
                  <a:lnTo>
                    <a:pt x="913361" y="81497"/>
                  </a:lnTo>
                  <a:lnTo>
                    <a:pt x="914658" y="88018"/>
                  </a:lnTo>
                  <a:lnTo>
                    <a:pt x="915306" y="94602"/>
                  </a:lnTo>
                  <a:lnTo>
                    <a:pt x="915306" y="101250"/>
                  </a:lnTo>
                  <a:lnTo>
                    <a:pt x="915306" y="107898"/>
                  </a:lnTo>
                  <a:lnTo>
                    <a:pt x="914658" y="114483"/>
                  </a:lnTo>
                  <a:lnTo>
                    <a:pt x="913361" y="121003"/>
                  </a:lnTo>
                  <a:lnTo>
                    <a:pt x="912064" y="127524"/>
                  </a:lnTo>
                  <a:lnTo>
                    <a:pt x="894549" y="163030"/>
                  </a:lnTo>
                  <a:lnTo>
                    <a:pt x="864779" y="189131"/>
                  </a:lnTo>
                  <a:lnTo>
                    <a:pt x="827288" y="201852"/>
                  </a:lnTo>
                  <a:lnTo>
                    <a:pt x="814055" y="202501"/>
                  </a:lnTo>
                  <a:lnTo>
                    <a:pt x="101250" y="202501"/>
                  </a:lnTo>
                  <a:lnTo>
                    <a:pt x="62503" y="194794"/>
                  </a:lnTo>
                  <a:lnTo>
                    <a:pt x="56361" y="192250"/>
                  </a:lnTo>
                  <a:lnTo>
                    <a:pt x="50526" y="189131"/>
                  </a:lnTo>
                  <a:lnTo>
                    <a:pt x="44998" y="185437"/>
                  </a:lnTo>
                  <a:lnTo>
                    <a:pt x="39471" y="181744"/>
                  </a:lnTo>
                  <a:lnTo>
                    <a:pt x="34356" y="177546"/>
                  </a:lnTo>
                  <a:lnTo>
                    <a:pt x="29655" y="172845"/>
                  </a:lnTo>
                  <a:lnTo>
                    <a:pt x="24954" y="168144"/>
                  </a:lnTo>
                  <a:lnTo>
                    <a:pt x="20757" y="163030"/>
                  </a:lnTo>
                  <a:lnTo>
                    <a:pt x="17063" y="157502"/>
                  </a:lnTo>
                  <a:lnTo>
                    <a:pt x="13370" y="151974"/>
                  </a:lnTo>
                  <a:lnTo>
                    <a:pt x="1945" y="121003"/>
                  </a:lnTo>
                  <a:lnTo>
                    <a:pt x="648" y="114483"/>
                  </a:lnTo>
                  <a:lnTo>
                    <a:pt x="0" y="107898"/>
                  </a:lnTo>
                  <a:lnTo>
                    <a:pt x="0" y="101250"/>
                  </a:lnTo>
                  <a:close/>
                </a:path>
              </a:pathLst>
            </a:custGeom>
            <a:ln w="16200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2296670" y="3427717"/>
            <a:ext cx="829944" cy="1057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-15" dirty="0">
                <a:latin typeface="Microsoft Sans Serif"/>
                <a:cs typeface="Microsoft Sans Serif"/>
              </a:rPr>
              <a:t>Espacios</a:t>
            </a:r>
            <a:r>
              <a:rPr sz="600" spc="-20" dirty="0">
                <a:latin typeface="Microsoft Sans Serif"/>
                <a:cs typeface="Microsoft Sans Serif"/>
              </a:rPr>
              <a:t> </a:t>
            </a:r>
            <a:r>
              <a:rPr sz="600" spc="20" dirty="0">
                <a:latin typeface="Microsoft Sans Serif"/>
                <a:cs typeface="Microsoft Sans Serif"/>
              </a:rPr>
              <a:t>de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5" dirty="0">
                <a:latin typeface="Microsoft Sans Serif"/>
                <a:cs typeface="Microsoft Sans Serif"/>
              </a:rPr>
              <a:t>Coworking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866623" y="3364132"/>
            <a:ext cx="160655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-45" dirty="0">
                <a:latin typeface="Microsoft Sans Serif"/>
                <a:cs typeface="Microsoft Sans Serif"/>
              </a:rPr>
              <a:t>P</a:t>
            </a:r>
            <a:r>
              <a:rPr sz="400" spc="-15" dirty="0">
                <a:latin typeface="Microsoft Sans Serif"/>
                <a:cs typeface="Microsoft Sans Serif"/>
              </a:rPr>
              <a:t>y</a:t>
            </a:r>
            <a:r>
              <a:rPr sz="400" spc="-5" dirty="0">
                <a:latin typeface="Microsoft Sans Serif"/>
                <a:cs typeface="Microsoft Sans Serif"/>
              </a:rPr>
              <a:t>hex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724872" y="3532573"/>
            <a:ext cx="302260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-10" dirty="0">
                <a:latin typeface="Microsoft Sans Serif"/>
                <a:cs typeface="Microsoft Sans Serif"/>
              </a:rPr>
              <a:t>Chez</a:t>
            </a:r>
            <a:r>
              <a:rPr sz="400" spc="-15" dirty="0">
                <a:latin typeface="Microsoft Sans Serif"/>
                <a:cs typeface="Microsoft Sans Serif"/>
              </a:rPr>
              <a:t> </a:t>
            </a:r>
            <a:r>
              <a:rPr sz="400" spc="-5" dirty="0">
                <a:latin typeface="Microsoft Sans Serif"/>
                <a:cs typeface="Microsoft Sans Serif"/>
              </a:rPr>
              <a:t>Space</a:t>
            </a:r>
            <a:endParaRPr sz="400">
              <a:latin typeface="Microsoft Sans Serif"/>
              <a:cs typeface="Microsoft Sans Serif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2647836" y="3724493"/>
            <a:ext cx="530860" cy="219075"/>
            <a:chOff x="2647836" y="3724493"/>
            <a:chExt cx="530860" cy="219075"/>
          </a:xfrm>
        </p:grpSpPr>
        <p:sp>
          <p:nvSpPr>
            <p:cNvPr id="36" name="object 36"/>
            <p:cNvSpPr/>
            <p:nvPr/>
          </p:nvSpPr>
          <p:spPr>
            <a:xfrm>
              <a:off x="2656091" y="3732748"/>
              <a:ext cx="514350" cy="202565"/>
            </a:xfrm>
            <a:custGeom>
              <a:avLst/>
              <a:gdLst/>
              <a:ahLst/>
              <a:cxnLst/>
              <a:rect l="l" t="t" r="r" b="b"/>
              <a:pathLst>
                <a:path w="514350" h="202564">
                  <a:moveTo>
                    <a:pt x="419751" y="202501"/>
                  </a:moveTo>
                  <a:lnTo>
                    <a:pt x="94602" y="202501"/>
                  </a:lnTo>
                  <a:lnTo>
                    <a:pt x="88018" y="201852"/>
                  </a:lnTo>
                  <a:lnTo>
                    <a:pt x="50526" y="189131"/>
                  </a:lnTo>
                  <a:lnTo>
                    <a:pt x="20757" y="163030"/>
                  </a:lnTo>
                  <a:lnTo>
                    <a:pt x="3242" y="127524"/>
                  </a:lnTo>
                  <a:lnTo>
                    <a:pt x="0" y="107898"/>
                  </a:lnTo>
                  <a:lnTo>
                    <a:pt x="0" y="101250"/>
                  </a:lnTo>
                  <a:lnTo>
                    <a:pt x="0" y="94602"/>
                  </a:lnTo>
                  <a:lnTo>
                    <a:pt x="10251" y="56361"/>
                  </a:lnTo>
                  <a:lnTo>
                    <a:pt x="34356" y="24954"/>
                  </a:lnTo>
                  <a:lnTo>
                    <a:pt x="68645" y="5163"/>
                  </a:lnTo>
                  <a:lnTo>
                    <a:pt x="94602" y="0"/>
                  </a:lnTo>
                  <a:lnTo>
                    <a:pt x="419751" y="0"/>
                  </a:lnTo>
                  <a:lnTo>
                    <a:pt x="457992" y="10251"/>
                  </a:lnTo>
                  <a:lnTo>
                    <a:pt x="489399" y="34356"/>
                  </a:lnTo>
                  <a:lnTo>
                    <a:pt x="509190" y="68645"/>
                  </a:lnTo>
                  <a:lnTo>
                    <a:pt x="514353" y="94602"/>
                  </a:lnTo>
                  <a:lnTo>
                    <a:pt x="514353" y="107898"/>
                  </a:lnTo>
                  <a:lnTo>
                    <a:pt x="504102" y="146139"/>
                  </a:lnTo>
                  <a:lnTo>
                    <a:pt x="479997" y="177546"/>
                  </a:lnTo>
                  <a:lnTo>
                    <a:pt x="445707" y="197338"/>
                  </a:lnTo>
                  <a:lnTo>
                    <a:pt x="426335" y="201852"/>
                  </a:lnTo>
                  <a:lnTo>
                    <a:pt x="419751" y="202501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656091" y="3732748"/>
              <a:ext cx="514350" cy="202565"/>
            </a:xfrm>
            <a:custGeom>
              <a:avLst/>
              <a:gdLst/>
              <a:ahLst/>
              <a:cxnLst/>
              <a:rect l="l" t="t" r="r" b="b"/>
              <a:pathLst>
                <a:path w="514350" h="202564">
                  <a:moveTo>
                    <a:pt x="0" y="101250"/>
                  </a:moveTo>
                  <a:lnTo>
                    <a:pt x="0" y="94602"/>
                  </a:lnTo>
                  <a:lnTo>
                    <a:pt x="648" y="88018"/>
                  </a:lnTo>
                  <a:lnTo>
                    <a:pt x="1945" y="81497"/>
                  </a:lnTo>
                  <a:lnTo>
                    <a:pt x="3242" y="74977"/>
                  </a:lnTo>
                  <a:lnTo>
                    <a:pt x="5163" y="68645"/>
                  </a:lnTo>
                  <a:lnTo>
                    <a:pt x="7707" y="62503"/>
                  </a:lnTo>
                  <a:lnTo>
                    <a:pt x="10251" y="56361"/>
                  </a:lnTo>
                  <a:lnTo>
                    <a:pt x="13370" y="50526"/>
                  </a:lnTo>
                  <a:lnTo>
                    <a:pt x="17063" y="44998"/>
                  </a:lnTo>
                  <a:lnTo>
                    <a:pt x="20757" y="39471"/>
                  </a:lnTo>
                  <a:lnTo>
                    <a:pt x="24954" y="34356"/>
                  </a:lnTo>
                  <a:lnTo>
                    <a:pt x="29655" y="29655"/>
                  </a:lnTo>
                  <a:lnTo>
                    <a:pt x="34356" y="24954"/>
                  </a:lnTo>
                  <a:lnTo>
                    <a:pt x="39471" y="20757"/>
                  </a:lnTo>
                  <a:lnTo>
                    <a:pt x="44998" y="17063"/>
                  </a:lnTo>
                  <a:lnTo>
                    <a:pt x="50526" y="13370"/>
                  </a:lnTo>
                  <a:lnTo>
                    <a:pt x="56361" y="10251"/>
                  </a:lnTo>
                  <a:lnTo>
                    <a:pt x="62503" y="7707"/>
                  </a:lnTo>
                  <a:lnTo>
                    <a:pt x="68645" y="5163"/>
                  </a:lnTo>
                  <a:lnTo>
                    <a:pt x="74977" y="3242"/>
                  </a:lnTo>
                  <a:lnTo>
                    <a:pt x="81497" y="1945"/>
                  </a:lnTo>
                  <a:lnTo>
                    <a:pt x="88018" y="648"/>
                  </a:lnTo>
                  <a:lnTo>
                    <a:pt x="94602" y="0"/>
                  </a:lnTo>
                  <a:lnTo>
                    <a:pt x="101250" y="0"/>
                  </a:lnTo>
                  <a:lnTo>
                    <a:pt x="413103" y="0"/>
                  </a:lnTo>
                  <a:lnTo>
                    <a:pt x="419751" y="0"/>
                  </a:lnTo>
                  <a:lnTo>
                    <a:pt x="426335" y="648"/>
                  </a:lnTo>
                  <a:lnTo>
                    <a:pt x="432855" y="1945"/>
                  </a:lnTo>
                  <a:lnTo>
                    <a:pt x="439376" y="3242"/>
                  </a:lnTo>
                  <a:lnTo>
                    <a:pt x="469354" y="17063"/>
                  </a:lnTo>
                  <a:lnTo>
                    <a:pt x="474882" y="20757"/>
                  </a:lnTo>
                  <a:lnTo>
                    <a:pt x="479997" y="24954"/>
                  </a:lnTo>
                  <a:lnTo>
                    <a:pt x="484698" y="29655"/>
                  </a:lnTo>
                  <a:lnTo>
                    <a:pt x="489399" y="34356"/>
                  </a:lnTo>
                  <a:lnTo>
                    <a:pt x="506646" y="62503"/>
                  </a:lnTo>
                  <a:lnTo>
                    <a:pt x="509190" y="68645"/>
                  </a:lnTo>
                  <a:lnTo>
                    <a:pt x="511111" y="74977"/>
                  </a:lnTo>
                  <a:lnTo>
                    <a:pt x="512408" y="81497"/>
                  </a:lnTo>
                  <a:lnTo>
                    <a:pt x="513705" y="88018"/>
                  </a:lnTo>
                  <a:lnTo>
                    <a:pt x="514353" y="94602"/>
                  </a:lnTo>
                  <a:lnTo>
                    <a:pt x="514353" y="101250"/>
                  </a:lnTo>
                  <a:lnTo>
                    <a:pt x="514353" y="107898"/>
                  </a:lnTo>
                  <a:lnTo>
                    <a:pt x="504102" y="146139"/>
                  </a:lnTo>
                  <a:lnTo>
                    <a:pt x="484698" y="172845"/>
                  </a:lnTo>
                  <a:lnTo>
                    <a:pt x="479997" y="177546"/>
                  </a:lnTo>
                  <a:lnTo>
                    <a:pt x="474882" y="181744"/>
                  </a:lnTo>
                  <a:lnTo>
                    <a:pt x="469354" y="185437"/>
                  </a:lnTo>
                  <a:lnTo>
                    <a:pt x="463827" y="189131"/>
                  </a:lnTo>
                  <a:lnTo>
                    <a:pt x="426335" y="201852"/>
                  </a:lnTo>
                  <a:lnTo>
                    <a:pt x="413103" y="202501"/>
                  </a:lnTo>
                  <a:lnTo>
                    <a:pt x="101250" y="202501"/>
                  </a:lnTo>
                  <a:lnTo>
                    <a:pt x="62503" y="194794"/>
                  </a:lnTo>
                  <a:lnTo>
                    <a:pt x="56361" y="192250"/>
                  </a:lnTo>
                  <a:lnTo>
                    <a:pt x="50526" y="189131"/>
                  </a:lnTo>
                  <a:lnTo>
                    <a:pt x="44998" y="185437"/>
                  </a:lnTo>
                  <a:lnTo>
                    <a:pt x="39471" y="181744"/>
                  </a:lnTo>
                  <a:lnTo>
                    <a:pt x="34356" y="177546"/>
                  </a:lnTo>
                  <a:lnTo>
                    <a:pt x="29655" y="172845"/>
                  </a:lnTo>
                  <a:lnTo>
                    <a:pt x="24954" y="168144"/>
                  </a:lnTo>
                  <a:lnTo>
                    <a:pt x="20757" y="163030"/>
                  </a:lnTo>
                  <a:lnTo>
                    <a:pt x="17063" y="157502"/>
                  </a:lnTo>
                  <a:lnTo>
                    <a:pt x="13370" y="151974"/>
                  </a:lnTo>
                  <a:lnTo>
                    <a:pt x="1945" y="121003"/>
                  </a:lnTo>
                  <a:lnTo>
                    <a:pt x="648" y="114483"/>
                  </a:lnTo>
                  <a:lnTo>
                    <a:pt x="0" y="107898"/>
                  </a:lnTo>
                  <a:lnTo>
                    <a:pt x="0" y="101250"/>
                  </a:lnTo>
                  <a:close/>
                </a:path>
              </a:pathLst>
            </a:custGeom>
            <a:ln w="16200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2697623" y="3764598"/>
            <a:ext cx="429259" cy="1057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40" dirty="0">
                <a:latin typeface="Microsoft Sans Serif"/>
                <a:cs typeface="Microsoft Sans Serif"/>
              </a:rPr>
              <a:t>N</a:t>
            </a:r>
            <a:r>
              <a:rPr sz="600" spc="10" dirty="0">
                <a:latin typeface="Microsoft Sans Serif"/>
                <a:cs typeface="Microsoft Sans Serif"/>
              </a:rPr>
              <a:t>e</a:t>
            </a:r>
            <a:r>
              <a:rPr sz="600" spc="20" dirty="0">
                <a:latin typeface="Microsoft Sans Serif"/>
                <a:cs typeface="Microsoft Sans Serif"/>
              </a:rPr>
              <a:t>t</a:t>
            </a:r>
            <a:r>
              <a:rPr sz="600" spc="5" dirty="0">
                <a:latin typeface="Microsoft Sans Serif"/>
                <a:cs typeface="Microsoft Sans Serif"/>
              </a:rPr>
              <a:t>w</a:t>
            </a:r>
            <a:r>
              <a:rPr sz="600" spc="15" dirty="0">
                <a:latin typeface="Microsoft Sans Serif"/>
                <a:cs typeface="Microsoft Sans Serif"/>
              </a:rPr>
              <a:t>o</a:t>
            </a:r>
            <a:r>
              <a:rPr sz="600" spc="-10" dirty="0">
                <a:latin typeface="Microsoft Sans Serif"/>
                <a:cs typeface="Microsoft Sans Serif"/>
              </a:rPr>
              <a:t>r</a:t>
            </a:r>
            <a:r>
              <a:rPr sz="600" spc="-15" dirty="0">
                <a:latin typeface="Microsoft Sans Serif"/>
                <a:cs typeface="Microsoft Sans Serif"/>
              </a:rPr>
              <a:t>k</a:t>
            </a:r>
            <a:r>
              <a:rPr sz="600" spc="15" dirty="0">
                <a:latin typeface="Microsoft Sans Serif"/>
                <a:cs typeface="Microsoft Sans Serif"/>
              </a:rPr>
              <a:t>i</a:t>
            </a:r>
            <a:r>
              <a:rPr sz="600" spc="10" dirty="0">
                <a:latin typeface="Microsoft Sans Serif"/>
                <a:cs typeface="Microsoft Sans Serif"/>
              </a:rPr>
              <a:t>n</a:t>
            </a:r>
            <a:r>
              <a:rPr sz="600" spc="35" dirty="0">
                <a:latin typeface="Microsoft Sans Serif"/>
                <a:cs typeface="Microsoft Sans Serif"/>
              </a:rPr>
              <a:t>g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036724" y="3701013"/>
            <a:ext cx="391795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-5" dirty="0">
                <a:latin typeface="Microsoft Sans Serif"/>
                <a:cs typeface="Microsoft Sans Serif"/>
              </a:rPr>
              <a:t>Founders</a:t>
            </a:r>
            <a:r>
              <a:rPr sz="400" spc="5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Night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133925" y="3869454"/>
            <a:ext cx="292735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dirty="0">
                <a:latin typeface="Microsoft Sans Serif"/>
                <a:cs typeface="Microsoft Sans Serif"/>
              </a:rPr>
              <a:t>Statup</a:t>
            </a:r>
            <a:r>
              <a:rPr sz="400" spc="-25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Grid</a:t>
            </a:r>
            <a:endParaRPr sz="400">
              <a:latin typeface="Microsoft Sans Serif"/>
              <a:cs typeface="Microsoft Sans Serif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1837789" y="4022090"/>
            <a:ext cx="1341120" cy="219075"/>
            <a:chOff x="1837789" y="4022090"/>
            <a:chExt cx="1341120" cy="219075"/>
          </a:xfrm>
        </p:grpSpPr>
        <p:sp>
          <p:nvSpPr>
            <p:cNvPr id="42" name="object 42"/>
            <p:cNvSpPr/>
            <p:nvPr/>
          </p:nvSpPr>
          <p:spPr>
            <a:xfrm>
              <a:off x="1846044" y="4030345"/>
              <a:ext cx="1324610" cy="202565"/>
            </a:xfrm>
            <a:custGeom>
              <a:avLst/>
              <a:gdLst/>
              <a:ahLst/>
              <a:cxnLst/>
              <a:rect l="l" t="t" r="r" b="b"/>
              <a:pathLst>
                <a:path w="1324610" h="202564">
                  <a:moveTo>
                    <a:pt x="1229757" y="202501"/>
                  </a:moveTo>
                  <a:lnTo>
                    <a:pt x="94602" y="202501"/>
                  </a:lnTo>
                  <a:lnTo>
                    <a:pt x="88018" y="201852"/>
                  </a:lnTo>
                  <a:lnTo>
                    <a:pt x="50526" y="189131"/>
                  </a:lnTo>
                  <a:lnTo>
                    <a:pt x="20757" y="163030"/>
                  </a:lnTo>
                  <a:lnTo>
                    <a:pt x="3242" y="127524"/>
                  </a:lnTo>
                  <a:lnTo>
                    <a:pt x="0" y="107898"/>
                  </a:lnTo>
                  <a:lnTo>
                    <a:pt x="0" y="101250"/>
                  </a:lnTo>
                  <a:lnTo>
                    <a:pt x="0" y="94602"/>
                  </a:lnTo>
                  <a:lnTo>
                    <a:pt x="10251" y="56361"/>
                  </a:lnTo>
                  <a:lnTo>
                    <a:pt x="34356" y="24954"/>
                  </a:lnTo>
                  <a:lnTo>
                    <a:pt x="68645" y="5163"/>
                  </a:lnTo>
                  <a:lnTo>
                    <a:pt x="94602" y="0"/>
                  </a:lnTo>
                  <a:lnTo>
                    <a:pt x="1229757" y="0"/>
                  </a:lnTo>
                  <a:lnTo>
                    <a:pt x="1267997" y="10251"/>
                  </a:lnTo>
                  <a:lnTo>
                    <a:pt x="1299404" y="34356"/>
                  </a:lnTo>
                  <a:lnTo>
                    <a:pt x="1319196" y="68645"/>
                  </a:lnTo>
                  <a:lnTo>
                    <a:pt x="1324359" y="94602"/>
                  </a:lnTo>
                  <a:lnTo>
                    <a:pt x="1324359" y="107898"/>
                  </a:lnTo>
                  <a:lnTo>
                    <a:pt x="1314108" y="146139"/>
                  </a:lnTo>
                  <a:lnTo>
                    <a:pt x="1290002" y="177546"/>
                  </a:lnTo>
                  <a:lnTo>
                    <a:pt x="1255713" y="197338"/>
                  </a:lnTo>
                  <a:lnTo>
                    <a:pt x="1236341" y="201852"/>
                  </a:lnTo>
                  <a:lnTo>
                    <a:pt x="1229757" y="202501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846044" y="4030345"/>
              <a:ext cx="1324610" cy="202565"/>
            </a:xfrm>
            <a:custGeom>
              <a:avLst/>
              <a:gdLst/>
              <a:ahLst/>
              <a:cxnLst/>
              <a:rect l="l" t="t" r="r" b="b"/>
              <a:pathLst>
                <a:path w="1324610" h="202564">
                  <a:moveTo>
                    <a:pt x="0" y="101250"/>
                  </a:moveTo>
                  <a:lnTo>
                    <a:pt x="0" y="94602"/>
                  </a:lnTo>
                  <a:lnTo>
                    <a:pt x="648" y="88018"/>
                  </a:lnTo>
                  <a:lnTo>
                    <a:pt x="1945" y="81497"/>
                  </a:lnTo>
                  <a:lnTo>
                    <a:pt x="3242" y="74977"/>
                  </a:lnTo>
                  <a:lnTo>
                    <a:pt x="5163" y="68645"/>
                  </a:lnTo>
                  <a:lnTo>
                    <a:pt x="7707" y="62503"/>
                  </a:lnTo>
                  <a:lnTo>
                    <a:pt x="10251" y="56361"/>
                  </a:lnTo>
                  <a:lnTo>
                    <a:pt x="13370" y="50526"/>
                  </a:lnTo>
                  <a:lnTo>
                    <a:pt x="17063" y="44998"/>
                  </a:lnTo>
                  <a:lnTo>
                    <a:pt x="20757" y="39471"/>
                  </a:lnTo>
                  <a:lnTo>
                    <a:pt x="24954" y="34356"/>
                  </a:lnTo>
                  <a:lnTo>
                    <a:pt x="29655" y="29655"/>
                  </a:lnTo>
                  <a:lnTo>
                    <a:pt x="34356" y="24954"/>
                  </a:lnTo>
                  <a:lnTo>
                    <a:pt x="39471" y="20757"/>
                  </a:lnTo>
                  <a:lnTo>
                    <a:pt x="44998" y="17063"/>
                  </a:lnTo>
                  <a:lnTo>
                    <a:pt x="50526" y="13370"/>
                  </a:lnTo>
                  <a:lnTo>
                    <a:pt x="56361" y="10251"/>
                  </a:lnTo>
                  <a:lnTo>
                    <a:pt x="62503" y="7707"/>
                  </a:lnTo>
                  <a:lnTo>
                    <a:pt x="68645" y="5163"/>
                  </a:lnTo>
                  <a:lnTo>
                    <a:pt x="74977" y="3242"/>
                  </a:lnTo>
                  <a:lnTo>
                    <a:pt x="81497" y="1945"/>
                  </a:lnTo>
                  <a:lnTo>
                    <a:pt x="88018" y="648"/>
                  </a:lnTo>
                  <a:lnTo>
                    <a:pt x="94602" y="0"/>
                  </a:lnTo>
                  <a:lnTo>
                    <a:pt x="101250" y="0"/>
                  </a:lnTo>
                  <a:lnTo>
                    <a:pt x="1223108" y="0"/>
                  </a:lnTo>
                  <a:lnTo>
                    <a:pt x="1229757" y="0"/>
                  </a:lnTo>
                  <a:lnTo>
                    <a:pt x="1236341" y="648"/>
                  </a:lnTo>
                  <a:lnTo>
                    <a:pt x="1273832" y="13370"/>
                  </a:lnTo>
                  <a:lnTo>
                    <a:pt x="1294703" y="29655"/>
                  </a:lnTo>
                  <a:lnTo>
                    <a:pt x="1299404" y="34356"/>
                  </a:lnTo>
                  <a:lnTo>
                    <a:pt x="1303602" y="39471"/>
                  </a:lnTo>
                  <a:lnTo>
                    <a:pt x="1307295" y="44998"/>
                  </a:lnTo>
                  <a:lnTo>
                    <a:pt x="1310989" y="50526"/>
                  </a:lnTo>
                  <a:lnTo>
                    <a:pt x="1322413" y="81497"/>
                  </a:lnTo>
                  <a:lnTo>
                    <a:pt x="1323711" y="88018"/>
                  </a:lnTo>
                  <a:lnTo>
                    <a:pt x="1324359" y="94602"/>
                  </a:lnTo>
                  <a:lnTo>
                    <a:pt x="1324359" y="101250"/>
                  </a:lnTo>
                  <a:lnTo>
                    <a:pt x="1324359" y="107898"/>
                  </a:lnTo>
                  <a:lnTo>
                    <a:pt x="1323711" y="114483"/>
                  </a:lnTo>
                  <a:lnTo>
                    <a:pt x="1322413" y="121003"/>
                  </a:lnTo>
                  <a:lnTo>
                    <a:pt x="1321116" y="127524"/>
                  </a:lnTo>
                  <a:lnTo>
                    <a:pt x="1307295" y="157502"/>
                  </a:lnTo>
                  <a:lnTo>
                    <a:pt x="1303602" y="163030"/>
                  </a:lnTo>
                  <a:lnTo>
                    <a:pt x="1299404" y="168144"/>
                  </a:lnTo>
                  <a:lnTo>
                    <a:pt x="1294703" y="172845"/>
                  </a:lnTo>
                  <a:lnTo>
                    <a:pt x="1290002" y="177546"/>
                  </a:lnTo>
                  <a:lnTo>
                    <a:pt x="1255713" y="197338"/>
                  </a:lnTo>
                  <a:lnTo>
                    <a:pt x="1223108" y="202501"/>
                  </a:lnTo>
                  <a:lnTo>
                    <a:pt x="101250" y="202501"/>
                  </a:lnTo>
                  <a:lnTo>
                    <a:pt x="62503" y="194794"/>
                  </a:lnTo>
                  <a:lnTo>
                    <a:pt x="56361" y="192250"/>
                  </a:lnTo>
                  <a:lnTo>
                    <a:pt x="50526" y="189131"/>
                  </a:lnTo>
                  <a:lnTo>
                    <a:pt x="44998" y="185437"/>
                  </a:lnTo>
                  <a:lnTo>
                    <a:pt x="39471" y="181744"/>
                  </a:lnTo>
                  <a:lnTo>
                    <a:pt x="34356" y="177546"/>
                  </a:lnTo>
                  <a:lnTo>
                    <a:pt x="29655" y="172845"/>
                  </a:lnTo>
                  <a:lnTo>
                    <a:pt x="24954" y="168144"/>
                  </a:lnTo>
                  <a:lnTo>
                    <a:pt x="20757" y="163030"/>
                  </a:lnTo>
                  <a:lnTo>
                    <a:pt x="17063" y="157502"/>
                  </a:lnTo>
                  <a:lnTo>
                    <a:pt x="13370" y="151974"/>
                  </a:lnTo>
                  <a:lnTo>
                    <a:pt x="1945" y="121003"/>
                  </a:lnTo>
                  <a:lnTo>
                    <a:pt x="648" y="114483"/>
                  </a:lnTo>
                  <a:lnTo>
                    <a:pt x="0" y="107898"/>
                  </a:lnTo>
                  <a:lnTo>
                    <a:pt x="0" y="101250"/>
                  </a:lnTo>
                  <a:close/>
                </a:path>
              </a:pathLst>
            </a:custGeom>
            <a:ln w="16200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1887577" y="4062195"/>
            <a:ext cx="1238885" cy="1057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-85" dirty="0">
                <a:latin typeface="Microsoft Sans Serif"/>
                <a:cs typeface="Microsoft Sans Serif"/>
              </a:rPr>
              <a:t>R</a:t>
            </a:r>
            <a:r>
              <a:rPr sz="600" spc="-55" dirty="0">
                <a:latin typeface="Microsoft Sans Serif"/>
                <a:cs typeface="Microsoft Sans Serif"/>
              </a:rPr>
              <a:t>E</a:t>
            </a:r>
            <a:r>
              <a:rPr sz="600" spc="15" dirty="0">
                <a:latin typeface="Microsoft Sans Serif"/>
                <a:cs typeface="Microsoft Sans Serif"/>
              </a:rPr>
              <a:t>D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D</a:t>
            </a:r>
            <a:r>
              <a:rPr sz="600" spc="-45" dirty="0">
                <a:latin typeface="Microsoft Sans Serif"/>
                <a:cs typeface="Microsoft Sans Serif"/>
              </a:rPr>
              <a:t>E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-15" dirty="0">
                <a:latin typeface="Microsoft Sans Serif"/>
                <a:cs typeface="Microsoft Sans Serif"/>
              </a:rPr>
              <a:t>I</a:t>
            </a:r>
            <a:r>
              <a:rPr sz="600" spc="40" dirty="0">
                <a:latin typeface="Microsoft Sans Serif"/>
                <a:cs typeface="Microsoft Sans Serif"/>
              </a:rPr>
              <a:t>N</a:t>
            </a:r>
            <a:r>
              <a:rPr sz="600" spc="-20" dirty="0">
                <a:latin typeface="Microsoft Sans Serif"/>
                <a:cs typeface="Microsoft Sans Serif"/>
              </a:rPr>
              <a:t>V</a:t>
            </a:r>
            <a:r>
              <a:rPr sz="600" spc="-55" dirty="0">
                <a:latin typeface="Microsoft Sans Serif"/>
                <a:cs typeface="Microsoft Sans Serif"/>
              </a:rPr>
              <a:t>E</a:t>
            </a:r>
            <a:r>
              <a:rPr sz="600" spc="-85" dirty="0">
                <a:latin typeface="Microsoft Sans Serif"/>
                <a:cs typeface="Microsoft Sans Serif"/>
              </a:rPr>
              <a:t>R</a:t>
            </a:r>
            <a:r>
              <a:rPr sz="600" spc="-55" dirty="0">
                <a:latin typeface="Microsoft Sans Serif"/>
                <a:cs typeface="Microsoft Sans Serif"/>
              </a:rPr>
              <a:t>S</a:t>
            </a:r>
            <a:r>
              <a:rPr sz="600" spc="-15" dirty="0">
                <a:latin typeface="Microsoft Sans Serif"/>
                <a:cs typeface="Microsoft Sans Serif"/>
              </a:rPr>
              <a:t>I</a:t>
            </a:r>
            <a:r>
              <a:rPr sz="600" spc="35" dirty="0">
                <a:latin typeface="Microsoft Sans Serif"/>
                <a:cs typeface="Microsoft Sans Serif"/>
              </a:rPr>
              <a:t>O</a:t>
            </a:r>
            <a:r>
              <a:rPr sz="600" spc="40" dirty="0">
                <a:latin typeface="Microsoft Sans Serif"/>
                <a:cs typeface="Microsoft Sans Serif"/>
              </a:rPr>
              <a:t>N</a:t>
            </a:r>
            <a:r>
              <a:rPr sz="600" spc="-15" dirty="0">
                <a:latin typeface="Microsoft Sans Serif"/>
                <a:cs typeface="Microsoft Sans Serif"/>
              </a:rPr>
              <a:t>I</a:t>
            </a:r>
            <a:r>
              <a:rPr sz="600" spc="-55" dirty="0">
                <a:latin typeface="Microsoft Sans Serif"/>
                <a:cs typeface="Microsoft Sans Serif"/>
              </a:rPr>
              <a:t>S</a:t>
            </a:r>
            <a:r>
              <a:rPr sz="600" spc="-50" dirty="0">
                <a:latin typeface="Microsoft Sans Serif"/>
                <a:cs typeface="Microsoft Sans Serif"/>
              </a:rPr>
              <a:t>T</a:t>
            </a:r>
            <a:r>
              <a:rPr sz="600" spc="15" dirty="0">
                <a:latin typeface="Microsoft Sans Serif"/>
                <a:cs typeface="Microsoft Sans Serif"/>
              </a:rPr>
              <a:t>A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-55" dirty="0">
                <a:latin typeface="Microsoft Sans Serif"/>
                <a:cs typeface="Microsoft Sans Serif"/>
              </a:rPr>
              <a:t>E</a:t>
            </a:r>
            <a:r>
              <a:rPr sz="600" spc="40" dirty="0">
                <a:latin typeface="Microsoft Sans Serif"/>
                <a:cs typeface="Microsoft Sans Serif"/>
              </a:rPr>
              <a:t>N</a:t>
            </a:r>
            <a:r>
              <a:rPr sz="600" spc="-20" dirty="0">
                <a:latin typeface="Microsoft Sans Serif"/>
                <a:cs typeface="Microsoft Sans Serif"/>
              </a:rPr>
              <a:t>L</a:t>
            </a:r>
            <a:r>
              <a:rPr sz="600" spc="10" dirty="0">
                <a:latin typeface="Microsoft Sans Serif"/>
                <a:cs typeface="Microsoft Sans Serif"/>
              </a:rPr>
              <a:t>A</a:t>
            </a:r>
            <a:r>
              <a:rPr sz="600" spc="-25" dirty="0">
                <a:latin typeface="Microsoft Sans Serif"/>
                <a:cs typeface="Microsoft Sans Serif"/>
              </a:rPr>
              <a:t>C</a:t>
            </a:r>
            <a:r>
              <a:rPr sz="600" spc="-55" dirty="0">
                <a:latin typeface="Microsoft Sans Serif"/>
                <a:cs typeface="Microsoft Sans Serif"/>
              </a:rPr>
              <a:t>E</a:t>
            </a:r>
            <a:r>
              <a:rPr sz="600" spc="-65" dirty="0">
                <a:latin typeface="Microsoft Sans Serif"/>
                <a:cs typeface="Microsoft Sans Serif"/>
              </a:rPr>
              <a:t>S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48774" y="4050409"/>
            <a:ext cx="867410" cy="136576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6300"/>
              </a:lnSpc>
              <a:spcBef>
                <a:spcPts val="85"/>
              </a:spcBef>
            </a:pPr>
            <a:r>
              <a:rPr sz="400" spc="15" dirty="0">
                <a:latin typeface="Microsoft Sans Serif"/>
                <a:cs typeface="Microsoft Sans Serif"/>
              </a:rPr>
              <a:t>Apoyo</a:t>
            </a:r>
            <a:r>
              <a:rPr sz="400" spc="20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capital </a:t>
            </a:r>
            <a:r>
              <a:rPr sz="400" dirty="0">
                <a:latin typeface="Microsoft Sans Serif"/>
                <a:cs typeface="Microsoft Sans Serif"/>
              </a:rPr>
              <a:t>semilla</a:t>
            </a:r>
            <a:r>
              <a:rPr sz="400" spc="20" dirty="0">
                <a:latin typeface="Microsoft Sans Serif"/>
                <a:cs typeface="Microsoft Sans Serif"/>
              </a:rPr>
              <a:t> </a:t>
            </a:r>
            <a:r>
              <a:rPr sz="400" spc="-5" dirty="0">
                <a:latin typeface="Microsoft Sans Serif"/>
                <a:cs typeface="Microsoft Sans Serif"/>
              </a:rPr>
              <a:t>y</a:t>
            </a:r>
            <a:r>
              <a:rPr sz="400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formación </a:t>
            </a:r>
            <a:r>
              <a:rPr sz="400" spc="-10" dirty="0">
                <a:latin typeface="Microsoft Sans Serif"/>
                <a:cs typeface="Microsoft Sans Serif"/>
              </a:rPr>
              <a:t>a </a:t>
            </a:r>
            <a:r>
              <a:rPr sz="400" spc="-90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emprendedores</a:t>
            </a:r>
            <a:endParaRPr sz="400">
              <a:latin typeface="Microsoft Sans Serif"/>
              <a:cs typeface="Microsoft Sans Serif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2728836" y="4280400"/>
            <a:ext cx="450215" cy="219075"/>
            <a:chOff x="2728836" y="4280400"/>
            <a:chExt cx="450215" cy="219075"/>
          </a:xfrm>
        </p:grpSpPr>
        <p:sp>
          <p:nvSpPr>
            <p:cNvPr id="47" name="object 47"/>
            <p:cNvSpPr/>
            <p:nvPr/>
          </p:nvSpPr>
          <p:spPr>
            <a:xfrm>
              <a:off x="2737091" y="4288655"/>
              <a:ext cx="433705" cy="202565"/>
            </a:xfrm>
            <a:custGeom>
              <a:avLst/>
              <a:gdLst/>
              <a:ahLst/>
              <a:cxnLst/>
              <a:rect l="l" t="t" r="r" b="b"/>
              <a:pathLst>
                <a:path w="433705" h="202564">
                  <a:moveTo>
                    <a:pt x="338750" y="202501"/>
                  </a:moveTo>
                  <a:lnTo>
                    <a:pt x="94602" y="202501"/>
                  </a:lnTo>
                  <a:lnTo>
                    <a:pt x="88018" y="201852"/>
                  </a:lnTo>
                  <a:lnTo>
                    <a:pt x="50526" y="189131"/>
                  </a:lnTo>
                  <a:lnTo>
                    <a:pt x="20757" y="163030"/>
                  </a:lnTo>
                  <a:lnTo>
                    <a:pt x="3242" y="127524"/>
                  </a:lnTo>
                  <a:lnTo>
                    <a:pt x="0" y="107898"/>
                  </a:lnTo>
                  <a:lnTo>
                    <a:pt x="0" y="101250"/>
                  </a:lnTo>
                  <a:lnTo>
                    <a:pt x="0" y="94602"/>
                  </a:lnTo>
                  <a:lnTo>
                    <a:pt x="10251" y="56361"/>
                  </a:lnTo>
                  <a:lnTo>
                    <a:pt x="34356" y="24954"/>
                  </a:lnTo>
                  <a:lnTo>
                    <a:pt x="68645" y="5163"/>
                  </a:lnTo>
                  <a:lnTo>
                    <a:pt x="94602" y="0"/>
                  </a:lnTo>
                  <a:lnTo>
                    <a:pt x="338750" y="0"/>
                  </a:lnTo>
                  <a:lnTo>
                    <a:pt x="376991" y="10251"/>
                  </a:lnTo>
                  <a:lnTo>
                    <a:pt x="408398" y="34356"/>
                  </a:lnTo>
                  <a:lnTo>
                    <a:pt x="428190" y="68645"/>
                  </a:lnTo>
                  <a:lnTo>
                    <a:pt x="433353" y="94602"/>
                  </a:lnTo>
                  <a:lnTo>
                    <a:pt x="433353" y="107898"/>
                  </a:lnTo>
                  <a:lnTo>
                    <a:pt x="423101" y="146139"/>
                  </a:lnTo>
                  <a:lnTo>
                    <a:pt x="398996" y="177546"/>
                  </a:lnTo>
                  <a:lnTo>
                    <a:pt x="364707" y="197338"/>
                  </a:lnTo>
                  <a:lnTo>
                    <a:pt x="345334" y="201852"/>
                  </a:lnTo>
                  <a:lnTo>
                    <a:pt x="338750" y="202501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2737091" y="4288655"/>
              <a:ext cx="433705" cy="202565"/>
            </a:xfrm>
            <a:custGeom>
              <a:avLst/>
              <a:gdLst/>
              <a:ahLst/>
              <a:cxnLst/>
              <a:rect l="l" t="t" r="r" b="b"/>
              <a:pathLst>
                <a:path w="433705" h="202564">
                  <a:moveTo>
                    <a:pt x="0" y="101250"/>
                  </a:moveTo>
                  <a:lnTo>
                    <a:pt x="0" y="94602"/>
                  </a:lnTo>
                  <a:lnTo>
                    <a:pt x="648" y="88018"/>
                  </a:lnTo>
                  <a:lnTo>
                    <a:pt x="1945" y="81497"/>
                  </a:lnTo>
                  <a:lnTo>
                    <a:pt x="3242" y="74977"/>
                  </a:lnTo>
                  <a:lnTo>
                    <a:pt x="5163" y="68645"/>
                  </a:lnTo>
                  <a:lnTo>
                    <a:pt x="7707" y="62503"/>
                  </a:lnTo>
                  <a:lnTo>
                    <a:pt x="10251" y="56361"/>
                  </a:lnTo>
                  <a:lnTo>
                    <a:pt x="13370" y="50526"/>
                  </a:lnTo>
                  <a:lnTo>
                    <a:pt x="17063" y="44998"/>
                  </a:lnTo>
                  <a:lnTo>
                    <a:pt x="20757" y="39471"/>
                  </a:lnTo>
                  <a:lnTo>
                    <a:pt x="24954" y="34356"/>
                  </a:lnTo>
                  <a:lnTo>
                    <a:pt x="29655" y="29655"/>
                  </a:lnTo>
                  <a:lnTo>
                    <a:pt x="34356" y="24954"/>
                  </a:lnTo>
                  <a:lnTo>
                    <a:pt x="39471" y="20757"/>
                  </a:lnTo>
                  <a:lnTo>
                    <a:pt x="44998" y="17063"/>
                  </a:lnTo>
                  <a:lnTo>
                    <a:pt x="50526" y="13370"/>
                  </a:lnTo>
                  <a:lnTo>
                    <a:pt x="56361" y="10251"/>
                  </a:lnTo>
                  <a:lnTo>
                    <a:pt x="62503" y="7707"/>
                  </a:lnTo>
                  <a:lnTo>
                    <a:pt x="68645" y="5163"/>
                  </a:lnTo>
                  <a:lnTo>
                    <a:pt x="74977" y="3242"/>
                  </a:lnTo>
                  <a:lnTo>
                    <a:pt x="81497" y="1945"/>
                  </a:lnTo>
                  <a:lnTo>
                    <a:pt x="88018" y="648"/>
                  </a:lnTo>
                  <a:lnTo>
                    <a:pt x="94602" y="0"/>
                  </a:lnTo>
                  <a:lnTo>
                    <a:pt x="101250" y="0"/>
                  </a:lnTo>
                  <a:lnTo>
                    <a:pt x="332102" y="0"/>
                  </a:lnTo>
                  <a:lnTo>
                    <a:pt x="338750" y="0"/>
                  </a:lnTo>
                  <a:lnTo>
                    <a:pt x="345334" y="648"/>
                  </a:lnTo>
                  <a:lnTo>
                    <a:pt x="351855" y="1945"/>
                  </a:lnTo>
                  <a:lnTo>
                    <a:pt x="358375" y="3242"/>
                  </a:lnTo>
                  <a:lnTo>
                    <a:pt x="388354" y="17063"/>
                  </a:lnTo>
                  <a:lnTo>
                    <a:pt x="393882" y="20757"/>
                  </a:lnTo>
                  <a:lnTo>
                    <a:pt x="419982" y="50526"/>
                  </a:lnTo>
                  <a:lnTo>
                    <a:pt x="425645" y="62503"/>
                  </a:lnTo>
                  <a:lnTo>
                    <a:pt x="428190" y="68645"/>
                  </a:lnTo>
                  <a:lnTo>
                    <a:pt x="430110" y="74977"/>
                  </a:lnTo>
                  <a:lnTo>
                    <a:pt x="431407" y="81497"/>
                  </a:lnTo>
                  <a:lnTo>
                    <a:pt x="432704" y="88018"/>
                  </a:lnTo>
                  <a:lnTo>
                    <a:pt x="433353" y="94602"/>
                  </a:lnTo>
                  <a:lnTo>
                    <a:pt x="433353" y="101250"/>
                  </a:lnTo>
                  <a:lnTo>
                    <a:pt x="433353" y="107898"/>
                  </a:lnTo>
                  <a:lnTo>
                    <a:pt x="432704" y="114483"/>
                  </a:lnTo>
                  <a:lnTo>
                    <a:pt x="431407" y="121003"/>
                  </a:lnTo>
                  <a:lnTo>
                    <a:pt x="430110" y="127524"/>
                  </a:lnTo>
                  <a:lnTo>
                    <a:pt x="428190" y="133855"/>
                  </a:lnTo>
                  <a:lnTo>
                    <a:pt x="425645" y="139997"/>
                  </a:lnTo>
                  <a:lnTo>
                    <a:pt x="423101" y="146139"/>
                  </a:lnTo>
                  <a:lnTo>
                    <a:pt x="398996" y="177546"/>
                  </a:lnTo>
                  <a:lnTo>
                    <a:pt x="364707" y="197338"/>
                  </a:lnTo>
                  <a:lnTo>
                    <a:pt x="332102" y="202501"/>
                  </a:lnTo>
                  <a:lnTo>
                    <a:pt x="101250" y="202501"/>
                  </a:lnTo>
                  <a:lnTo>
                    <a:pt x="62503" y="194794"/>
                  </a:lnTo>
                  <a:lnTo>
                    <a:pt x="56361" y="192250"/>
                  </a:lnTo>
                  <a:lnTo>
                    <a:pt x="50526" y="189131"/>
                  </a:lnTo>
                  <a:lnTo>
                    <a:pt x="44998" y="185437"/>
                  </a:lnTo>
                  <a:lnTo>
                    <a:pt x="39471" y="181744"/>
                  </a:lnTo>
                  <a:lnTo>
                    <a:pt x="34356" y="177546"/>
                  </a:lnTo>
                  <a:lnTo>
                    <a:pt x="29655" y="172845"/>
                  </a:lnTo>
                  <a:lnTo>
                    <a:pt x="24954" y="168144"/>
                  </a:lnTo>
                  <a:lnTo>
                    <a:pt x="20757" y="163030"/>
                  </a:lnTo>
                  <a:lnTo>
                    <a:pt x="17063" y="157502"/>
                  </a:lnTo>
                  <a:lnTo>
                    <a:pt x="13370" y="151974"/>
                  </a:lnTo>
                  <a:lnTo>
                    <a:pt x="1945" y="121003"/>
                  </a:lnTo>
                  <a:lnTo>
                    <a:pt x="648" y="114483"/>
                  </a:lnTo>
                  <a:lnTo>
                    <a:pt x="0" y="107898"/>
                  </a:lnTo>
                  <a:lnTo>
                    <a:pt x="0" y="101250"/>
                  </a:lnTo>
                  <a:close/>
                </a:path>
              </a:pathLst>
            </a:custGeom>
            <a:ln w="16200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49"/>
          <p:cNvSpPr txBox="1"/>
          <p:nvPr/>
        </p:nvSpPr>
        <p:spPr>
          <a:xfrm>
            <a:off x="1566921" y="4320506"/>
            <a:ext cx="1560830" cy="1057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224280" algn="l"/>
              </a:tabLst>
            </a:pPr>
            <a:r>
              <a:rPr sz="600" spc="22" baseline="6944" dirty="0">
                <a:latin typeface="Microsoft Sans Serif"/>
                <a:cs typeface="Microsoft Sans Serif"/>
              </a:rPr>
              <a:t>Apoyo</a:t>
            </a:r>
            <a:r>
              <a:rPr sz="600" spc="60" baseline="6944" dirty="0">
                <a:latin typeface="Microsoft Sans Serif"/>
                <a:cs typeface="Microsoft Sans Serif"/>
              </a:rPr>
              <a:t> </a:t>
            </a:r>
            <a:r>
              <a:rPr sz="600" baseline="6944" dirty="0">
                <a:latin typeface="Microsoft Sans Serif"/>
                <a:cs typeface="Microsoft Sans Serif"/>
              </a:rPr>
              <a:t>en</a:t>
            </a:r>
            <a:r>
              <a:rPr sz="600" spc="30" baseline="6944" dirty="0">
                <a:latin typeface="Microsoft Sans Serif"/>
                <a:cs typeface="Microsoft Sans Serif"/>
              </a:rPr>
              <a:t> </a:t>
            </a:r>
            <a:r>
              <a:rPr sz="600" spc="7" baseline="6944" dirty="0">
                <a:latin typeface="Microsoft Sans Serif"/>
                <a:cs typeface="Microsoft Sans Serif"/>
              </a:rPr>
              <a:t>formación</a:t>
            </a:r>
            <a:r>
              <a:rPr sz="600" spc="22" baseline="6944" dirty="0">
                <a:latin typeface="Microsoft Sans Serif"/>
                <a:cs typeface="Microsoft Sans Serif"/>
              </a:rPr>
              <a:t> </a:t>
            </a:r>
            <a:r>
              <a:rPr sz="600" spc="-15" baseline="6944" dirty="0">
                <a:latin typeface="Microsoft Sans Serif"/>
                <a:cs typeface="Microsoft Sans Serif"/>
              </a:rPr>
              <a:t>a</a:t>
            </a:r>
            <a:r>
              <a:rPr sz="600" spc="52" baseline="6944" dirty="0">
                <a:latin typeface="Microsoft Sans Serif"/>
                <a:cs typeface="Microsoft Sans Serif"/>
              </a:rPr>
              <a:t> </a:t>
            </a:r>
            <a:r>
              <a:rPr sz="600" spc="7" baseline="6944" dirty="0">
                <a:latin typeface="Microsoft Sans Serif"/>
                <a:cs typeface="Microsoft Sans Serif"/>
              </a:rPr>
              <a:t>emprendedores	</a:t>
            </a:r>
            <a:r>
              <a:rPr sz="600" spc="-15" dirty="0">
                <a:latin typeface="Microsoft Sans Serif"/>
                <a:cs typeface="Microsoft Sans Serif"/>
              </a:rPr>
              <a:t>INFOTEP</a:t>
            </a:r>
            <a:endParaRPr sz="600">
              <a:latin typeface="Microsoft Sans Serif"/>
              <a:cs typeface="Microsoft Sans Serif"/>
            </a:endParaRPr>
          </a:p>
        </p:txBody>
      </p:sp>
      <p:grpSp>
        <p:nvGrpSpPr>
          <p:cNvPr id="50" name="object 50"/>
          <p:cNvGrpSpPr/>
          <p:nvPr/>
        </p:nvGrpSpPr>
        <p:grpSpPr>
          <a:xfrm>
            <a:off x="2801737" y="4538711"/>
            <a:ext cx="377190" cy="219075"/>
            <a:chOff x="2801737" y="4538711"/>
            <a:chExt cx="377190" cy="219075"/>
          </a:xfrm>
        </p:grpSpPr>
        <p:sp>
          <p:nvSpPr>
            <p:cNvPr id="51" name="object 51"/>
            <p:cNvSpPr/>
            <p:nvPr/>
          </p:nvSpPr>
          <p:spPr>
            <a:xfrm>
              <a:off x="2809992" y="4546966"/>
              <a:ext cx="360680" cy="202565"/>
            </a:xfrm>
            <a:custGeom>
              <a:avLst/>
              <a:gdLst/>
              <a:ahLst/>
              <a:cxnLst/>
              <a:rect l="l" t="t" r="r" b="b"/>
              <a:pathLst>
                <a:path w="360680" h="202564">
                  <a:moveTo>
                    <a:pt x="265850" y="202501"/>
                  </a:moveTo>
                  <a:lnTo>
                    <a:pt x="94602" y="202501"/>
                  </a:lnTo>
                  <a:lnTo>
                    <a:pt x="88018" y="201852"/>
                  </a:lnTo>
                  <a:lnTo>
                    <a:pt x="50526" y="189131"/>
                  </a:lnTo>
                  <a:lnTo>
                    <a:pt x="20757" y="163030"/>
                  </a:lnTo>
                  <a:lnTo>
                    <a:pt x="3242" y="127524"/>
                  </a:lnTo>
                  <a:lnTo>
                    <a:pt x="0" y="107898"/>
                  </a:lnTo>
                  <a:lnTo>
                    <a:pt x="0" y="101250"/>
                  </a:lnTo>
                  <a:lnTo>
                    <a:pt x="0" y="94602"/>
                  </a:lnTo>
                  <a:lnTo>
                    <a:pt x="10251" y="56361"/>
                  </a:lnTo>
                  <a:lnTo>
                    <a:pt x="34356" y="24954"/>
                  </a:lnTo>
                  <a:lnTo>
                    <a:pt x="68645" y="5163"/>
                  </a:lnTo>
                  <a:lnTo>
                    <a:pt x="94602" y="0"/>
                  </a:lnTo>
                  <a:lnTo>
                    <a:pt x="265850" y="0"/>
                  </a:lnTo>
                  <a:lnTo>
                    <a:pt x="304090" y="10251"/>
                  </a:lnTo>
                  <a:lnTo>
                    <a:pt x="335497" y="34356"/>
                  </a:lnTo>
                  <a:lnTo>
                    <a:pt x="355289" y="68645"/>
                  </a:lnTo>
                  <a:lnTo>
                    <a:pt x="360452" y="94602"/>
                  </a:lnTo>
                  <a:lnTo>
                    <a:pt x="360452" y="107898"/>
                  </a:lnTo>
                  <a:lnTo>
                    <a:pt x="350201" y="146139"/>
                  </a:lnTo>
                  <a:lnTo>
                    <a:pt x="326095" y="177546"/>
                  </a:lnTo>
                  <a:lnTo>
                    <a:pt x="291806" y="197338"/>
                  </a:lnTo>
                  <a:lnTo>
                    <a:pt x="272434" y="201852"/>
                  </a:lnTo>
                  <a:lnTo>
                    <a:pt x="265850" y="202501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2809992" y="4546966"/>
              <a:ext cx="360680" cy="202565"/>
            </a:xfrm>
            <a:custGeom>
              <a:avLst/>
              <a:gdLst/>
              <a:ahLst/>
              <a:cxnLst/>
              <a:rect l="l" t="t" r="r" b="b"/>
              <a:pathLst>
                <a:path w="360680" h="202564">
                  <a:moveTo>
                    <a:pt x="0" y="101250"/>
                  </a:moveTo>
                  <a:lnTo>
                    <a:pt x="0" y="94602"/>
                  </a:lnTo>
                  <a:lnTo>
                    <a:pt x="648" y="88018"/>
                  </a:lnTo>
                  <a:lnTo>
                    <a:pt x="1945" y="81497"/>
                  </a:lnTo>
                  <a:lnTo>
                    <a:pt x="3242" y="74977"/>
                  </a:lnTo>
                  <a:lnTo>
                    <a:pt x="5163" y="68645"/>
                  </a:lnTo>
                  <a:lnTo>
                    <a:pt x="7707" y="62503"/>
                  </a:lnTo>
                  <a:lnTo>
                    <a:pt x="10251" y="56361"/>
                  </a:lnTo>
                  <a:lnTo>
                    <a:pt x="13370" y="50526"/>
                  </a:lnTo>
                  <a:lnTo>
                    <a:pt x="17063" y="44998"/>
                  </a:lnTo>
                  <a:lnTo>
                    <a:pt x="20757" y="39471"/>
                  </a:lnTo>
                  <a:lnTo>
                    <a:pt x="24954" y="34356"/>
                  </a:lnTo>
                  <a:lnTo>
                    <a:pt x="29655" y="29655"/>
                  </a:lnTo>
                  <a:lnTo>
                    <a:pt x="34356" y="24954"/>
                  </a:lnTo>
                  <a:lnTo>
                    <a:pt x="39471" y="20757"/>
                  </a:lnTo>
                  <a:lnTo>
                    <a:pt x="44998" y="17063"/>
                  </a:lnTo>
                  <a:lnTo>
                    <a:pt x="50526" y="13370"/>
                  </a:lnTo>
                  <a:lnTo>
                    <a:pt x="56361" y="10251"/>
                  </a:lnTo>
                  <a:lnTo>
                    <a:pt x="62503" y="7707"/>
                  </a:lnTo>
                  <a:lnTo>
                    <a:pt x="68645" y="5163"/>
                  </a:lnTo>
                  <a:lnTo>
                    <a:pt x="74977" y="3242"/>
                  </a:lnTo>
                  <a:lnTo>
                    <a:pt x="81497" y="1945"/>
                  </a:lnTo>
                  <a:lnTo>
                    <a:pt x="88018" y="648"/>
                  </a:lnTo>
                  <a:lnTo>
                    <a:pt x="94602" y="0"/>
                  </a:lnTo>
                  <a:lnTo>
                    <a:pt x="101250" y="0"/>
                  </a:lnTo>
                  <a:lnTo>
                    <a:pt x="259201" y="0"/>
                  </a:lnTo>
                  <a:lnTo>
                    <a:pt x="265850" y="0"/>
                  </a:lnTo>
                  <a:lnTo>
                    <a:pt x="272434" y="648"/>
                  </a:lnTo>
                  <a:lnTo>
                    <a:pt x="278954" y="1945"/>
                  </a:lnTo>
                  <a:lnTo>
                    <a:pt x="285475" y="3242"/>
                  </a:lnTo>
                  <a:lnTo>
                    <a:pt x="315453" y="17063"/>
                  </a:lnTo>
                  <a:lnTo>
                    <a:pt x="320981" y="20757"/>
                  </a:lnTo>
                  <a:lnTo>
                    <a:pt x="326095" y="24954"/>
                  </a:lnTo>
                  <a:lnTo>
                    <a:pt x="330796" y="29655"/>
                  </a:lnTo>
                  <a:lnTo>
                    <a:pt x="335497" y="34356"/>
                  </a:lnTo>
                  <a:lnTo>
                    <a:pt x="339695" y="39471"/>
                  </a:lnTo>
                  <a:lnTo>
                    <a:pt x="343388" y="44998"/>
                  </a:lnTo>
                  <a:lnTo>
                    <a:pt x="347082" y="50526"/>
                  </a:lnTo>
                  <a:lnTo>
                    <a:pt x="350201" y="56361"/>
                  </a:lnTo>
                  <a:lnTo>
                    <a:pt x="352745" y="62503"/>
                  </a:lnTo>
                  <a:lnTo>
                    <a:pt x="355289" y="68645"/>
                  </a:lnTo>
                  <a:lnTo>
                    <a:pt x="360452" y="101250"/>
                  </a:lnTo>
                  <a:lnTo>
                    <a:pt x="360452" y="107898"/>
                  </a:lnTo>
                  <a:lnTo>
                    <a:pt x="350201" y="146139"/>
                  </a:lnTo>
                  <a:lnTo>
                    <a:pt x="330796" y="172845"/>
                  </a:lnTo>
                  <a:lnTo>
                    <a:pt x="326095" y="177546"/>
                  </a:lnTo>
                  <a:lnTo>
                    <a:pt x="291806" y="197338"/>
                  </a:lnTo>
                  <a:lnTo>
                    <a:pt x="259201" y="202501"/>
                  </a:lnTo>
                  <a:lnTo>
                    <a:pt x="101250" y="202501"/>
                  </a:lnTo>
                  <a:lnTo>
                    <a:pt x="62503" y="194794"/>
                  </a:lnTo>
                  <a:lnTo>
                    <a:pt x="56361" y="192250"/>
                  </a:lnTo>
                  <a:lnTo>
                    <a:pt x="50526" y="189131"/>
                  </a:lnTo>
                  <a:lnTo>
                    <a:pt x="44998" y="185437"/>
                  </a:lnTo>
                  <a:lnTo>
                    <a:pt x="39471" y="181744"/>
                  </a:lnTo>
                  <a:lnTo>
                    <a:pt x="34356" y="177546"/>
                  </a:lnTo>
                  <a:lnTo>
                    <a:pt x="29655" y="172845"/>
                  </a:lnTo>
                  <a:lnTo>
                    <a:pt x="24954" y="168144"/>
                  </a:lnTo>
                  <a:lnTo>
                    <a:pt x="20757" y="163030"/>
                  </a:lnTo>
                  <a:lnTo>
                    <a:pt x="17063" y="157502"/>
                  </a:lnTo>
                  <a:lnTo>
                    <a:pt x="13370" y="151974"/>
                  </a:lnTo>
                  <a:lnTo>
                    <a:pt x="1945" y="121003"/>
                  </a:lnTo>
                  <a:lnTo>
                    <a:pt x="648" y="114483"/>
                  </a:lnTo>
                  <a:lnTo>
                    <a:pt x="0" y="107898"/>
                  </a:lnTo>
                  <a:lnTo>
                    <a:pt x="0" y="101250"/>
                  </a:lnTo>
                  <a:close/>
                </a:path>
              </a:pathLst>
            </a:custGeom>
            <a:ln w="16200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2851524" y="4578817"/>
            <a:ext cx="276860" cy="1057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10" dirty="0">
                <a:latin typeface="Microsoft Sans Serif"/>
                <a:cs typeface="Microsoft Sans Serif"/>
              </a:rPr>
              <a:t>A</a:t>
            </a:r>
            <a:r>
              <a:rPr sz="600" spc="40" dirty="0">
                <a:latin typeface="Microsoft Sans Serif"/>
                <a:cs typeface="Microsoft Sans Serif"/>
              </a:rPr>
              <a:t>N</a:t>
            </a:r>
            <a:r>
              <a:rPr sz="600" spc="-15" dirty="0">
                <a:latin typeface="Microsoft Sans Serif"/>
                <a:cs typeface="Microsoft Sans Serif"/>
              </a:rPr>
              <a:t>J</a:t>
            </a:r>
            <a:r>
              <a:rPr sz="600" spc="-55" dirty="0">
                <a:latin typeface="Microsoft Sans Serif"/>
                <a:cs typeface="Microsoft Sans Serif"/>
              </a:rPr>
              <a:t>E</a:t>
            </a:r>
            <a:r>
              <a:rPr sz="600" spc="15" dirty="0">
                <a:latin typeface="Microsoft Sans Serif"/>
                <a:cs typeface="Microsoft Sans Serif"/>
              </a:rPr>
              <a:t>D</a:t>
            </a:r>
            <a:endParaRPr sz="600">
              <a:latin typeface="Microsoft Sans Serif"/>
              <a:cs typeface="Microsoft Sans Serif"/>
            </a:endParaRPr>
          </a:p>
        </p:txBody>
      </p:sp>
      <p:grpSp>
        <p:nvGrpSpPr>
          <p:cNvPr id="54" name="object 54"/>
          <p:cNvGrpSpPr/>
          <p:nvPr/>
        </p:nvGrpSpPr>
        <p:grpSpPr>
          <a:xfrm>
            <a:off x="1963340" y="4797022"/>
            <a:ext cx="1215390" cy="312420"/>
            <a:chOff x="1963340" y="4797022"/>
            <a:chExt cx="1215390" cy="312420"/>
          </a:xfrm>
        </p:grpSpPr>
        <p:sp>
          <p:nvSpPr>
            <p:cNvPr id="55" name="object 55"/>
            <p:cNvSpPr/>
            <p:nvPr/>
          </p:nvSpPr>
          <p:spPr>
            <a:xfrm>
              <a:off x="1971595" y="4805277"/>
              <a:ext cx="1198880" cy="295910"/>
            </a:xfrm>
            <a:custGeom>
              <a:avLst/>
              <a:gdLst/>
              <a:ahLst/>
              <a:cxnLst/>
              <a:rect l="l" t="t" r="r" b="b"/>
              <a:pathLst>
                <a:path w="1198880" h="295910">
                  <a:moveTo>
                    <a:pt x="1068397" y="295652"/>
                  </a:moveTo>
                  <a:lnTo>
                    <a:pt x="130410" y="295652"/>
                  </a:lnTo>
                  <a:lnTo>
                    <a:pt x="124004" y="295495"/>
                  </a:lnTo>
                  <a:lnTo>
                    <a:pt x="86483" y="288032"/>
                  </a:lnTo>
                  <a:lnTo>
                    <a:pt x="52718" y="269984"/>
                  </a:lnTo>
                  <a:lnTo>
                    <a:pt x="25667" y="242933"/>
                  </a:lnTo>
                  <a:lnTo>
                    <a:pt x="7619" y="209168"/>
                  </a:lnTo>
                  <a:lnTo>
                    <a:pt x="156" y="171647"/>
                  </a:lnTo>
                  <a:lnTo>
                    <a:pt x="0" y="165241"/>
                  </a:lnTo>
                  <a:lnTo>
                    <a:pt x="0" y="130410"/>
                  </a:lnTo>
                  <a:lnTo>
                    <a:pt x="5613" y="92554"/>
                  </a:lnTo>
                  <a:lnTo>
                    <a:pt x="21978" y="57958"/>
                  </a:lnTo>
                  <a:lnTo>
                    <a:pt x="47678" y="29600"/>
                  </a:lnTo>
                  <a:lnTo>
                    <a:pt x="80504" y="9926"/>
                  </a:lnTo>
                  <a:lnTo>
                    <a:pt x="117628" y="626"/>
                  </a:lnTo>
                  <a:lnTo>
                    <a:pt x="130410" y="0"/>
                  </a:lnTo>
                  <a:lnTo>
                    <a:pt x="1068397" y="0"/>
                  </a:lnTo>
                  <a:lnTo>
                    <a:pt x="1106254" y="5613"/>
                  </a:lnTo>
                  <a:lnTo>
                    <a:pt x="1140850" y="21978"/>
                  </a:lnTo>
                  <a:lnTo>
                    <a:pt x="1169207" y="47678"/>
                  </a:lnTo>
                  <a:lnTo>
                    <a:pt x="1188881" y="80504"/>
                  </a:lnTo>
                  <a:lnTo>
                    <a:pt x="1198182" y="117628"/>
                  </a:lnTo>
                  <a:lnTo>
                    <a:pt x="1198808" y="130410"/>
                  </a:lnTo>
                  <a:lnTo>
                    <a:pt x="1198808" y="165241"/>
                  </a:lnTo>
                  <a:lnTo>
                    <a:pt x="1193194" y="203097"/>
                  </a:lnTo>
                  <a:lnTo>
                    <a:pt x="1176830" y="237693"/>
                  </a:lnTo>
                  <a:lnTo>
                    <a:pt x="1151130" y="266051"/>
                  </a:lnTo>
                  <a:lnTo>
                    <a:pt x="1118303" y="285725"/>
                  </a:lnTo>
                  <a:lnTo>
                    <a:pt x="1081180" y="295025"/>
                  </a:lnTo>
                  <a:lnTo>
                    <a:pt x="1068397" y="295652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1971595" y="4805277"/>
              <a:ext cx="1198880" cy="295910"/>
            </a:xfrm>
            <a:custGeom>
              <a:avLst/>
              <a:gdLst/>
              <a:ahLst/>
              <a:cxnLst/>
              <a:rect l="l" t="t" r="r" b="b"/>
              <a:pathLst>
                <a:path w="1198880" h="295910">
                  <a:moveTo>
                    <a:pt x="0" y="165241"/>
                  </a:moveTo>
                  <a:lnTo>
                    <a:pt x="0" y="130410"/>
                  </a:lnTo>
                  <a:lnTo>
                    <a:pt x="156" y="124004"/>
                  </a:lnTo>
                  <a:lnTo>
                    <a:pt x="7619" y="86483"/>
                  </a:lnTo>
                  <a:lnTo>
                    <a:pt x="25667" y="52718"/>
                  </a:lnTo>
                  <a:lnTo>
                    <a:pt x="52718" y="25667"/>
                  </a:lnTo>
                  <a:lnTo>
                    <a:pt x="86483" y="7619"/>
                  </a:lnTo>
                  <a:lnTo>
                    <a:pt x="124004" y="156"/>
                  </a:lnTo>
                  <a:lnTo>
                    <a:pt x="130410" y="0"/>
                  </a:lnTo>
                  <a:lnTo>
                    <a:pt x="1068397" y="0"/>
                  </a:lnTo>
                  <a:lnTo>
                    <a:pt x="1106254" y="5613"/>
                  </a:lnTo>
                  <a:lnTo>
                    <a:pt x="1140850" y="21978"/>
                  </a:lnTo>
                  <a:lnTo>
                    <a:pt x="1169207" y="47678"/>
                  </a:lnTo>
                  <a:lnTo>
                    <a:pt x="1188881" y="80504"/>
                  </a:lnTo>
                  <a:lnTo>
                    <a:pt x="1198182" y="117628"/>
                  </a:lnTo>
                  <a:lnTo>
                    <a:pt x="1198808" y="130410"/>
                  </a:lnTo>
                  <a:lnTo>
                    <a:pt x="1198808" y="165241"/>
                  </a:lnTo>
                  <a:lnTo>
                    <a:pt x="1193194" y="203097"/>
                  </a:lnTo>
                  <a:lnTo>
                    <a:pt x="1176830" y="237693"/>
                  </a:lnTo>
                  <a:lnTo>
                    <a:pt x="1151130" y="266051"/>
                  </a:lnTo>
                  <a:lnTo>
                    <a:pt x="1118303" y="285725"/>
                  </a:lnTo>
                  <a:lnTo>
                    <a:pt x="1081180" y="295025"/>
                  </a:lnTo>
                  <a:lnTo>
                    <a:pt x="1068397" y="295652"/>
                  </a:lnTo>
                  <a:lnTo>
                    <a:pt x="130410" y="295652"/>
                  </a:lnTo>
                  <a:lnTo>
                    <a:pt x="92554" y="290038"/>
                  </a:lnTo>
                  <a:lnTo>
                    <a:pt x="57958" y="273673"/>
                  </a:lnTo>
                  <a:lnTo>
                    <a:pt x="29600" y="247973"/>
                  </a:lnTo>
                  <a:lnTo>
                    <a:pt x="9926" y="215147"/>
                  </a:lnTo>
                  <a:lnTo>
                    <a:pt x="626" y="178023"/>
                  </a:lnTo>
                  <a:lnTo>
                    <a:pt x="0" y="165241"/>
                  </a:lnTo>
                  <a:close/>
                </a:path>
              </a:pathLst>
            </a:custGeom>
            <a:ln w="16200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7" name="object 57"/>
          <p:cNvSpPr txBox="1"/>
          <p:nvPr/>
        </p:nvSpPr>
        <p:spPr>
          <a:xfrm>
            <a:off x="2013128" y="4837128"/>
            <a:ext cx="1113790" cy="1935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1899"/>
              </a:lnSpc>
              <a:spcBef>
                <a:spcPts val="90"/>
              </a:spcBef>
            </a:pPr>
            <a:r>
              <a:rPr sz="600" spc="-5" dirty="0">
                <a:latin typeface="Microsoft Sans Serif"/>
                <a:cs typeface="Microsoft Sans Serif"/>
              </a:rPr>
              <a:t>Feria </a:t>
            </a:r>
            <a:r>
              <a:rPr sz="600" spc="20" dirty="0">
                <a:latin typeface="Microsoft Sans Serif"/>
                <a:cs typeface="Microsoft Sans Serif"/>
              </a:rPr>
              <a:t>de </a:t>
            </a:r>
            <a:r>
              <a:rPr sz="600" spc="5" dirty="0">
                <a:latin typeface="Microsoft Sans Serif"/>
                <a:cs typeface="Microsoft Sans Serif"/>
              </a:rPr>
              <a:t>Emprendedores David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Collado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781174" y="4871958"/>
            <a:ext cx="959485" cy="136576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6300"/>
              </a:lnSpc>
              <a:spcBef>
                <a:spcPts val="85"/>
              </a:spcBef>
            </a:pPr>
            <a:r>
              <a:rPr sz="400" spc="5" dirty="0">
                <a:latin typeface="Microsoft Sans Serif"/>
                <a:cs typeface="Microsoft Sans Serif"/>
              </a:rPr>
              <a:t>Exposicion</a:t>
            </a:r>
            <a:r>
              <a:rPr sz="400" spc="-5" dirty="0">
                <a:latin typeface="Microsoft Sans Serif"/>
                <a:cs typeface="Microsoft Sans Serif"/>
              </a:rPr>
              <a:t> y </a:t>
            </a:r>
            <a:r>
              <a:rPr sz="400" spc="5" dirty="0">
                <a:latin typeface="Microsoft Sans Serif"/>
                <a:cs typeface="Microsoft Sans Serif"/>
              </a:rPr>
              <a:t>premios</a:t>
            </a:r>
            <a:r>
              <a:rPr sz="400" spc="20" dirty="0">
                <a:latin typeface="Microsoft Sans Serif"/>
                <a:cs typeface="Microsoft Sans Serif"/>
              </a:rPr>
              <a:t> </a:t>
            </a:r>
            <a:r>
              <a:rPr sz="400" spc="-10" dirty="0">
                <a:latin typeface="Microsoft Sans Serif"/>
                <a:cs typeface="Microsoft Sans Serif"/>
              </a:rPr>
              <a:t>a</a:t>
            </a:r>
            <a:r>
              <a:rPr sz="400" spc="10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emprendedores </a:t>
            </a:r>
            <a:r>
              <a:rPr sz="400" spc="-90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dominicanos</a:t>
            </a:r>
            <a:endParaRPr sz="400">
              <a:latin typeface="Microsoft Sans Serif"/>
              <a:cs typeface="Microsoft Sans Serif"/>
            </a:endParaRPr>
          </a:p>
        </p:txBody>
      </p:sp>
      <p:grpSp>
        <p:nvGrpSpPr>
          <p:cNvPr id="59" name="object 59"/>
          <p:cNvGrpSpPr/>
          <p:nvPr/>
        </p:nvGrpSpPr>
        <p:grpSpPr>
          <a:xfrm>
            <a:off x="3400250" y="6068488"/>
            <a:ext cx="1782445" cy="288290"/>
            <a:chOff x="3400250" y="6068488"/>
            <a:chExt cx="1782445" cy="288290"/>
          </a:xfrm>
        </p:grpSpPr>
        <p:sp>
          <p:nvSpPr>
            <p:cNvPr id="60" name="object 60"/>
            <p:cNvSpPr/>
            <p:nvPr/>
          </p:nvSpPr>
          <p:spPr>
            <a:xfrm>
              <a:off x="3408505" y="6076743"/>
              <a:ext cx="1765935" cy="271780"/>
            </a:xfrm>
            <a:custGeom>
              <a:avLst/>
              <a:gdLst/>
              <a:ahLst/>
              <a:cxnLst/>
              <a:rect l="l" t="t" r="r" b="b"/>
              <a:pathLst>
                <a:path w="1765935" h="271779">
                  <a:moveTo>
                    <a:pt x="1632161" y="271351"/>
                  </a:moveTo>
                  <a:lnTo>
                    <a:pt x="133650" y="271351"/>
                  </a:lnTo>
                  <a:lnTo>
                    <a:pt x="127085" y="271191"/>
                  </a:lnTo>
                  <a:lnTo>
                    <a:pt x="88632" y="263542"/>
                  </a:lnTo>
                  <a:lnTo>
                    <a:pt x="54028" y="245046"/>
                  </a:lnTo>
                  <a:lnTo>
                    <a:pt x="26305" y="217323"/>
                  </a:lnTo>
                  <a:lnTo>
                    <a:pt x="7809" y="182719"/>
                  </a:lnTo>
                  <a:lnTo>
                    <a:pt x="160" y="144266"/>
                  </a:lnTo>
                  <a:lnTo>
                    <a:pt x="0" y="137701"/>
                  </a:lnTo>
                  <a:lnTo>
                    <a:pt x="0" y="133650"/>
                  </a:lnTo>
                  <a:lnTo>
                    <a:pt x="5753" y="94853"/>
                  </a:lnTo>
                  <a:lnTo>
                    <a:pt x="22524" y="59398"/>
                  </a:lnTo>
                  <a:lnTo>
                    <a:pt x="48862" y="30336"/>
                  </a:lnTo>
                  <a:lnTo>
                    <a:pt x="82504" y="10173"/>
                  </a:lnTo>
                  <a:lnTo>
                    <a:pt x="120550" y="642"/>
                  </a:lnTo>
                  <a:lnTo>
                    <a:pt x="133650" y="0"/>
                  </a:lnTo>
                  <a:lnTo>
                    <a:pt x="1632161" y="0"/>
                  </a:lnTo>
                  <a:lnTo>
                    <a:pt x="1670958" y="5753"/>
                  </a:lnTo>
                  <a:lnTo>
                    <a:pt x="1706414" y="22524"/>
                  </a:lnTo>
                  <a:lnTo>
                    <a:pt x="1735476" y="48862"/>
                  </a:lnTo>
                  <a:lnTo>
                    <a:pt x="1755639" y="82504"/>
                  </a:lnTo>
                  <a:lnTo>
                    <a:pt x="1765170" y="120550"/>
                  </a:lnTo>
                  <a:lnTo>
                    <a:pt x="1765812" y="133650"/>
                  </a:lnTo>
                  <a:lnTo>
                    <a:pt x="1765812" y="137701"/>
                  </a:lnTo>
                  <a:lnTo>
                    <a:pt x="1760059" y="176498"/>
                  </a:lnTo>
                  <a:lnTo>
                    <a:pt x="1743288" y="211953"/>
                  </a:lnTo>
                  <a:lnTo>
                    <a:pt x="1716950" y="241015"/>
                  </a:lnTo>
                  <a:lnTo>
                    <a:pt x="1683307" y="261178"/>
                  </a:lnTo>
                  <a:lnTo>
                    <a:pt x="1645262" y="270709"/>
                  </a:lnTo>
                  <a:lnTo>
                    <a:pt x="1632161" y="271351"/>
                  </a:lnTo>
                  <a:close/>
                </a:path>
              </a:pathLst>
            </a:custGeom>
            <a:solidFill>
              <a:srgbClr val="00AA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3408505" y="6076743"/>
              <a:ext cx="1765935" cy="271780"/>
            </a:xfrm>
            <a:custGeom>
              <a:avLst/>
              <a:gdLst/>
              <a:ahLst/>
              <a:cxnLst/>
              <a:rect l="l" t="t" r="r" b="b"/>
              <a:pathLst>
                <a:path w="1765935" h="271779">
                  <a:moveTo>
                    <a:pt x="0" y="137701"/>
                  </a:moveTo>
                  <a:lnTo>
                    <a:pt x="0" y="133650"/>
                  </a:lnTo>
                  <a:lnTo>
                    <a:pt x="160" y="127085"/>
                  </a:lnTo>
                  <a:lnTo>
                    <a:pt x="7809" y="88632"/>
                  </a:lnTo>
                  <a:lnTo>
                    <a:pt x="26305" y="54028"/>
                  </a:lnTo>
                  <a:lnTo>
                    <a:pt x="54028" y="26305"/>
                  </a:lnTo>
                  <a:lnTo>
                    <a:pt x="88632" y="7809"/>
                  </a:lnTo>
                  <a:lnTo>
                    <a:pt x="127085" y="160"/>
                  </a:lnTo>
                  <a:lnTo>
                    <a:pt x="133650" y="0"/>
                  </a:lnTo>
                  <a:lnTo>
                    <a:pt x="1632161" y="0"/>
                  </a:lnTo>
                  <a:lnTo>
                    <a:pt x="1670958" y="5753"/>
                  </a:lnTo>
                  <a:lnTo>
                    <a:pt x="1706414" y="22524"/>
                  </a:lnTo>
                  <a:lnTo>
                    <a:pt x="1735476" y="48862"/>
                  </a:lnTo>
                  <a:lnTo>
                    <a:pt x="1755639" y="82504"/>
                  </a:lnTo>
                  <a:lnTo>
                    <a:pt x="1765170" y="120550"/>
                  </a:lnTo>
                  <a:lnTo>
                    <a:pt x="1765812" y="133650"/>
                  </a:lnTo>
                  <a:lnTo>
                    <a:pt x="1765812" y="137701"/>
                  </a:lnTo>
                  <a:lnTo>
                    <a:pt x="1760059" y="176498"/>
                  </a:lnTo>
                  <a:lnTo>
                    <a:pt x="1743288" y="211953"/>
                  </a:lnTo>
                  <a:lnTo>
                    <a:pt x="1716950" y="241015"/>
                  </a:lnTo>
                  <a:lnTo>
                    <a:pt x="1683307" y="261178"/>
                  </a:lnTo>
                  <a:lnTo>
                    <a:pt x="1645262" y="270709"/>
                  </a:lnTo>
                  <a:lnTo>
                    <a:pt x="1632161" y="271351"/>
                  </a:lnTo>
                  <a:lnTo>
                    <a:pt x="133650" y="271351"/>
                  </a:lnTo>
                  <a:lnTo>
                    <a:pt x="94853" y="265598"/>
                  </a:lnTo>
                  <a:lnTo>
                    <a:pt x="59398" y="248827"/>
                  </a:lnTo>
                  <a:lnTo>
                    <a:pt x="30336" y="222489"/>
                  </a:lnTo>
                  <a:lnTo>
                    <a:pt x="10173" y="188846"/>
                  </a:lnTo>
                  <a:lnTo>
                    <a:pt x="642" y="150801"/>
                  </a:lnTo>
                  <a:lnTo>
                    <a:pt x="0" y="137701"/>
                  </a:lnTo>
                  <a:close/>
                </a:path>
              </a:pathLst>
            </a:custGeom>
            <a:ln w="16200">
              <a:solidFill>
                <a:srgbClr val="00A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2" name="object 62"/>
          <p:cNvSpPr txBox="1"/>
          <p:nvPr/>
        </p:nvSpPr>
        <p:spPr>
          <a:xfrm>
            <a:off x="3467060" y="6125603"/>
            <a:ext cx="1648460" cy="144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50" b="1" i="1" spc="-40" dirty="0">
                <a:latin typeface="Arial"/>
                <a:cs typeface="Arial"/>
              </a:rPr>
              <a:t>FUENTES</a:t>
            </a:r>
            <a:r>
              <a:rPr sz="850" b="1" i="1" spc="10" dirty="0">
                <a:latin typeface="Arial"/>
                <a:cs typeface="Arial"/>
              </a:rPr>
              <a:t> </a:t>
            </a:r>
            <a:r>
              <a:rPr sz="850" b="1" i="1" spc="-20" dirty="0">
                <a:latin typeface="Arial"/>
                <a:cs typeface="Arial"/>
              </a:rPr>
              <a:t>DE</a:t>
            </a:r>
            <a:r>
              <a:rPr sz="850" b="1" i="1" spc="10" dirty="0">
                <a:latin typeface="Arial"/>
                <a:cs typeface="Arial"/>
              </a:rPr>
              <a:t> </a:t>
            </a:r>
            <a:r>
              <a:rPr sz="850" b="1" i="1" spc="-5" dirty="0">
                <a:latin typeface="Arial"/>
                <a:cs typeface="Arial"/>
              </a:rPr>
              <a:t>FINANCIAMIENTO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63" name="object 63"/>
          <p:cNvGrpSpPr/>
          <p:nvPr/>
        </p:nvGrpSpPr>
        <p:grpSpPr>
          <a:xfrm>
            <a:off x="2380534" y="5592812"/>
            <a:ext cx="818515" cy="219075"/>
            <a:chOff x="2380534" y="5592812"/>
            <a:chExt cx="818515" cy="219075"/>
          </a:xfrm>
        </p:grpSpPr>
        <p:sp>
          <p:nvSpPr>
            <p:cNvPr id="64" name="object 64"/>
            <p:cNvSpPr/>
            <p:nvPr/>
          </p:nvSpPr>
          <p:spPr>
            <a:xfrm>
              <a:off x="2388789" y="5601067"/>
              <a:ext cx="802005" cy="202565"/>
            </a:xfrm>
            <a:custGeom>
              <a:avLst/>
              <a:gdLst/>
              <a:ahLst/>
              <a:cxnLst/>
              <a:rect l="l" t="t" r="r" b="b"/>
              <a:pathLst>
                <a:path w="802005" h="202564">
                  <a:moveTo>
                    <a:pt x="707303" y="202501"/>
                  </a:moveTo>
                  <a:lnTo>
                    <a:pt x="94602" y="202501"/>
                  </a:lnTo>
                  <a:lnTo>
                    <a:pt x="88018" y="201852"/>
                  </a:lnTo>
                  <a:lnTo>
                    <a:pt x="50526" y="189131"/>
                  </a:lnTo>
                  <a:lnTo>
                    <a:pt x="20757" y="163030"/>
                  </a:lnTo>
                  <a:lnTo>
                    <a:pt x="3242" y="127524"/>
                  </a:lnTo>
                  <a:lnTo>
                    <a:pt x="0" y="107898"/>
                  </a:lnTo>
                  <a:lnTo>
                    <a:pt x="0" y="101250"/>
                  </a:lnTo>
                  <a:lnTo>
                    <a:pt x="0" y="94602"/>
                  </a:lnTo>
                  <a:lnTo>
                    <a:pt x="10251" y="56361"/>
                  </a:lnTo>
                  <a:lnTo>
                    <a:pt x="34356" y="24954"/>
                  </a:lnTo>
                  <a:lnTo>
                    <a:pt x="68645" y="5163"/>
                  </a:lnTo>
                  <a:lnTo>
                    <a:pt x="94602" y="0"/>
                  </a:lnTo>
                  <a:lnTo>
                    <a:pt x="707303" y="0"/>
                  </a:lnTo>
                  <a:lnTo>
                    <a:pt x="745544" y="10251"/>
                  </a:lnTo>
                  <a:lnTo>
                    <a:pt x="776951" y="34356"/>
                  </a:lnTo>
                  <a:lnTo>
                    <a:pt x="796742" y="68645"/>
                  </a:lnTo>
                  <a:lnTo>
                    <a:pt x="801905" y="94602"/>
                  </a:lnTo>
                  <a:lnTo>
                    <a:pt x="801905" y="107898"/>
                  </a:lnTo>
                  <a:lnTo>
                    <a:pt x="791654" y="146139"/>
                  </a:lnTo>
                  <a:lnTo>
                    <a:pt x="767549" y="177546"/>
                  </a:lnTo>
                  <a:lnTo>
                    <a:pt x="733259" y="197338"/>
                  </a:lnTo>
                  <a:lnTo>
                    <a:pt x="713887" y="201852"/>
                  </a:lnTo>
                  <a:lnTo>
                    <a:pt x="707303" y="202501"/>
                  </a:lnTo>
                  <a:close/>
                </a:path>
              </a:pathLst>
            </a:custGeom>
            <a:solidFill>
              <a:srgbClr val="CDD5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2388789" y="5601067"/>
              <a:ext cx="802005" cy="202565"/>
            </a:xfrm>
            <a:custGeom>
              <a:avLst/>
              <a:gdLst/>
              <a:ahLst/>
              <a:cxnLst/>
              <a:rect l="l" t="t" r="r" b="b"/>
              <a:pathLst>
                <a:path w="802005" h="202564">
                  <a:moveTo>
                    <a:pt x="0" y="101250"/>
                  </a:moveTo>
                  <a:lnTo>
                    <a:pt x="0" y="94602"/>
                  </a:lnTo>
                  <a:lnTo>
                    <a:pt x="648" y="88018"/>
                  </a:lnTo>
                  <a:lnTo>
                    <a:pt x="1945" y="81497"/>
                  </a:lnTo>
                  <a:lnTo>
                    <a:pt x="3242" y="74977"/>
                  </a:lnTo>
                  <a:lnTo>
                    <a:pt x="5163" y="68645"/>
                  </a:lnTo>
                  <a:lnTo>
                    <a:pt x="7707" y="62503"/>
                  </a:lnTo>
                  <a:lnTo>
                    <a:pt x="10251" y="56361"/>
                  </a:lnTo>
                  <a:lnTo>
                    <a:pt x="13370" y="50526"/>
                  </a:lnTo>
                  <a:lnTo>
                    <a:pt x="17063" y="44998"/>
                  </a:lnTo>
                  <a:lnTo>
                    <a:pt x="20757" y="39471"/>
                  </a:lnTo>
                  <a:lnTo>
                    <a:pt x="24954" y="34356"/>
                  </a:lnTo>
                  <a:lnTo>
                    <a:pt x="29655" y="29655"/>
                  </a:lnTo>
                  <a:lnTo>
                    <a:pt x="34356" y="24954"/>
                  </a:lnTo>
                  <a:lnTo>
                    <a:pt x="39471" y="20757"/>
                  </a:lnTo>
                  <a:lnTo>
                    <a:pt x="44998" y="17063"/>
                  </a:lnTo>
                  <a:lnTo>
                    <a:pt x="50526" y="13370"/>
                  </a:lnTo>
                  <a:lnTo>
                    <a:pt x="56361" y="10251"/>
                  </a:lnTo>
                  <a:lnTo>
                    <a:pt x="62503" y="7707"/>
                  </a:lnTo>
                  <a:lnTo>
                    <a:pt x="68645" y="5163"/>
                  </a:lnTo>
                  <a:lnTo>
                    <a:pt x="74977" y="3242"/>
                  </a:lnTo>
                  <a:lnTo>
                    <a:pt x="81497" y="1945"/>
                  </a:lnTo>
                  <a:lnTo>
                    <a:pt x="88018" y="648"/>
                  </a:lnTo>
                  <a:lnTo>
                    <a:pt x="94602" y="0"/>
                  </a:lnTo>
                  <a:lnTo>
                    <a:pt x="101250" y="0"/>
                  </a:lnTo>
                  <a:lnTo>
                    <a:pt x="700655" y="0"/>
                  </a:lnTo>
                  <a:lnTo>
                    <a:pt x="707303" y="0"/>
                  </a:lnTo>
                  <a:lnTo>
                    <a:pt x="713887" y="648"/>
                  </a:lnTo>
                  <a:lnTo>
                    <a:pt x="751379" y="13370"/>
                  </a:lnTo>
                  <a:lnTo>
                    <a:pt x="781148" y="39471"/>
                  </a:lnTo>
                  <a:lnTo>
                    <a:pt x="794198" y="62503"/>
                  </a:lnTo>
                  <a:lnTo>
                    <a:pt x="796742" y="68645"/>
                  </a:lnTo>
                  <a:lnTo>
                    <a:pt x="801905" y="101250"/>
                  </a:lnTo>
                  <a:lnTo>
                    <a:pt x="801905" y="107898"/>
                  </a:lnTo>
                  <a:lnTo>
                    <a:pt x="794198" y="139997"/>
                  </a:lnTo>
                  <a:lnTo>
                    <a:pt x="791654" y="146139"/>
                  </a:lnTo>
                  <a:lnTo>
                    <a:pt x="767549" y="177546"/>
                  </a:lnTo>
                  <a:lnTo>
                    <a:pt x="733259" y="197338"/>
                  </a:lnTo>
                  <a:lnTo>
                    <a:pt x="700655" y="202501"/>
                  </a:lnTo>
                  <a:lnTo>
                    <a:pt x="101250" y="202501"/>
                  </a:lnTo>
                  <a:lnTo>
                    <a:pt x="62503" y="194794"/>
                  </a:lnTo>
                  <a:lnTo>
                    <a:pt x="56361" y="192250"/>
                  </a:lnTo>
                  <a:lnTo>
                    <a:pt x="50526" y="189131"/>
                  </a:lnTo>
                  <a:lnTo>
                    <a:pt x="44998" y="185437"/>
                  </a:lnTo>
                  <a:lnTo>
                    <a:pt x="39471" y="181744"/>
                  </a:lnTo>
                  <a:lnTo>
                    <a:pt x="34356" y="177546"/>
                  </a:lnTo>
                  <a:lnTo>
                    <a:pt x="29655" y="172845"/>
                  </a:lnTo>
                  <a:lnTo>
                    <a:pt x="24954" y="168144"/>
                  </a:lnTo>
                  <a:lnTo>
                    <a:pt x="20757" y="163030"/>
                  </a:lnTo>
                  <a:lnTo>
                    <a:pt x="17063" y="157502"/>
                  </a:lnTo>
                  <a:lnTo>
                    <a:pt x="13370" y="151974"/>
                  </a:lnTo>
                  <a:lnTo>
                    <a:pt x="1945" y="121003"/>
                  </a:lnTo>
                  <a:lnTo>
                    <a:pt x="648" y="114483"/>
                  </a:lnTo>
                  <a:lnTo>
                    <a:pt x="0" y="107898"/>
                  </a:lnTo>
                  <a:lnTo>
                    <a:pt x="0" y="101250"/>
                  </a:lnTo>
                  <a:close/>
                </a:path>
              </a:pathLst>
            </a:custGeom>
            <a:ln w="16200">
              <a:solidFill>
                <a:srgbClr val="CDD5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6" name="object 66"/>
          <p:cNvSpPr txBox="1"/>
          <p:nvPr/>
        </p:nvSpPr>
        <p:spPr>
          <a:xfrm>
            <a:off x="2430321" y="5632918"/>
            <a:ext cx="717550" cy="1057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10" dirty="0">
                <a:latin typeface="Microsoft Sans Serif"/>
                <a:cs typeface="Microsoft Sans Serif"/>
              </a:rPr>
              <a:t>BANCO</a:t>
            </a:r>
            <a:r>
              <a:rPr sz="600" spc="-2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BHD</a:t>
            </a:r>
            <a:r>
              <a:rPr sz="600" spc="-3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LEON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1870673" y="5653492"/>
            <a:ext cx="290195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-15" dirty="0">
                <a:latin typeface="Microsoft Sans Serif"/>
                <a:cs typeface="Microsoft Sans Serif"/>
              </a:rPr>
              <a:t>V</a:t>
            </a:r>
            <a:r>
              <a:rPr sz="400" dirty="0">
                <a:latin typeface="Microsoft Sans Serif"/>
                <a:cs typeface="Microsoft Sans Serif"/>
              </a:rPr>
              <a:t>i</a:t>
            </a:r>
            <a:r>
              <a:rPr sz="400" spc="-5" dirty="0">
                <a:latin typeface="Microsoft Sans Serif"/>
                <a:cs typeface="Microsoft Sans Serif"/>
              </a:rPr>
              <a:t>n</a:t>
            </a:r>
            <a:r>
              <a:rPr sz="400" spc="-15" dirty="0">
                <a:latin typeface="Microsoft Sans Serif"/>
                <a:cs typeface="Microsoft Sans Serif"/>
              </a:rPr>
              <a:t>c</a:t>
            </a:r>
            <a:r>
              <a:rPr sz="400" spc="-5" dirty="0">
                <a:latin typeface="Microsoft Sans Serif"/>
                <a:cs typeface="Microsoft Sans Serif"/>
              </a:rPr>
              <a:t>u</a:t>
            </a:r>
            <a:r>
              <a:rPr sz="400" dirty="0">
                <a:latin typeface="Microsoft Sans Serif"/>
                <a:cs typeface="Microsoft Sans Serif"/>
              </a:rPr>
              <a:t>l</a:t>
            </a:r>
            <a:r>
              <a:rPr sz="400" spc="-5" dirty="0">
                <a:latin typeface="Microsoft Sans Serif"/>
                <a:cs typeface="Microsoft Sans Serif"/>
              </a:rPr>
              <a:t>a</a:t>
            </a:r>
            <a:r>
              <a:rPr sz="400" spc="-15" dirty="0">
                <a:latin typeface="Microsoft Sans Serif"/>
                <a:cs typeface="Microsoft Sans Serif"/>
              </a:rPr>
              <a:t>c</a:t>
            </a:r>
            <a:r>
              <a:rPr sz="400" dirty="0">
                <a:latin typeface="Microsoft Sans Serif"/>
                <a:cs typeface="Microsoft Sans Serif"/>
              </a:rPr>
              <a:t>i</a:t>
            </a:r>
            <a:r>
              <a:rPr sz="400" spc="25" dirty="0">
                <a:latin typeface="Microsoft Sans Serif"/>
                <a:cs typeface="Microsoft Sans Serif"/>
              </a:rPr>
              <a:t>ó</a:t>
            </a:r>
            <a:r>
              <a:rPr sz="400" spc="5" dirty="0">
                <a:latin typeface="Microsoft Sans Serif"/>
                <a:cs typeface="Microsoft Sans Serif"/>
              </a:rPr>
              <a:t>n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944877" y="5569332"/>
            <a:ext cx="684530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dirty="0">
                <a:latin typeface="Microsoft Sans Serif"/>
                <a:cs typeface="Microsoft Sans Serif"/>
              </a:rPr>
              <a:t>Centros</a:t>
            </a:r>
            <a:r>
              <a:rPr sz="400" spc="15" dirty="0">
                <a:latin typeface="Microsoft Sans Serif"/>
                <a:cs typeface="Microsoft Sans Serif"/>
              </a:rPr>
              <a:t> de</a:t>
            </a:r>
            <a:r>
              <a:rPr sz="400" spc="-5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emprendimiento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908427" y="5737773"/>
            <a:ext cx="720725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dirty="0">
                <a:latin typeface="Microsoft Sans Serif"/>
                <a:cs typeface="Microsoft Sans Serif"/>
              </a:rPr>
              <a:t>Empresarios,</a:t>
            </a:r>
            <a:r>
              <a:rPr sz="400" spc="-10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emprendedores</a:t>
            </a:r>
            <a:endParaRPr sz="400">
              <a:latin typeface="Microsoft Sans Serif"/>
              <a:cs typeface="Microsoft Sans Serif"/>
            </a:endParaRPr>
          </a:p>
        </p:txBody>
      </p:sp>
      <p:grpSp>
        <p:nvGrpSpPr>
          <p:cNvPr id="70" name="object 70"/>
          <p:cNvGrpSpPr/>
          <p:nvPr/>
        </p:nvGrpSpPr>
        <p:grpSpPr>
          <a:xfrm>
            <a:off x="2340034" y="5890369"/>
            <a:ext cx="859155" cy="219075"/>
            <a:chOff x="2340034" y="5890369"/>
            <a:chExt cx="859155" cy="219075"/>
          </a:xfrm>
        </p:grpSpPr>
        <p:sp>
          <p:nvSpPr>
            <p:cNvPr id="71" name="object 71"/>
            <p:cNvSpPr/>
            <p:nvPr/>
          </p:nvSpPr>
          <p:spPr>
            <a:xfrm>
              <a:off x="2348289" y="5898624"/>
              <a:ext cx="842644" cy="202565"/>
            </a:xfrm>
            <a:custGeom>
              <a:avLst/>
              <a:gdLst/>
              <a:ahLst/>
              <a:cxnLst/>
              <a:rect l="l" t="t" r="r" b="b"/>
              <a:pathLst>
                <a:path w="842644" h="202564">
                  <a:moveTo>
                    <a:pt x="747803" y="202501"/>
                  </a:moveTo>
                  <a:lnTo>
                    <a:pt x="94602" y="202501"/>
                  </a:lnTo>
                  <a:lnTo>
                    <a:pt x="88018" y="201852"/>
                  </a:lnTo>
                  <a:lnTo>
                    <a:pt x="50526" y="189131"/>
                  </a:lnTo>
                  <a:lnTo>
                    <a:pt x="20757" y="163030"/>
                  </a:lnTo>
                  <a:lnTo>
                    <a:pt x="3242" y="127524"/>
                  </a:lnTo>
                  <a:lnTo>
                    <a:pt x="0" y="107898"/>
                  </a:lnTo>
                  <a:lnTo>
                    <a:pt x="0" y="101250"/>
                  </a:lnTo>
                  <a:lnTo>
                    <a:pt x="0" y="94602"/>
                  </a:lnTo>
                  <a:lnTo>
                    <a:pt x="10251" y="56361"/>
                  </a:lnTo>
                  <a:lnTo>
                    <a:pt x="34356" y="24954"/>
                  </a:lnTo>
                  <a:lnTo>
                    <a:pt x="68645" y="5163"/>
                  </a:lnTo>
                  <a:lnTo>
                    <a:pt x="94602" y="0"/>
                  </a:lnTo>
                  <a:lnTo>
                    <a:pt x="747803" y="0"/>
                  </a:lnTo>
                  <a:lnTo>
                    <a:pt x="786044" y="10251"/>
                  </a:lnTo>
                  <a:lnTo>
                    <a:pt x="817451" y="34356"/>
                  </a:lnTo>
                  <a:lnTo>
                    <a:pt x="837242" y="68645"/>
                  </a:lnTo>
                  <a:lnTo>
                    <a:pt x="842406" y="94602"/>
                  </a:lnTo>
                  <a:lnTo>
                    <a:pt x="842406" y="107898"/>
                  </a:lnTo>
                  <a:lnTo>
                    <a:pt x="832154" y="146139"/>
                  </a:lnTo>
                  <a:lnTo>
                    <a:pt x="808049" y="177546"/>
                  </a:lnTo>
                  <a:lnTo>
                    <a:pt x="773760" y="197338"/>
                  </a:lnTo>
                  <a:lnTo>
                    <a:pt x="754387" y="201852"/>
                  </a:lnTo>
                  <a:lnTo>
                    <a:pt x="747803" y="202501"/>
                  </a:lnTo>
                  <a:close/>
                </a:path>
              </a:pathLst>
            </a:custGeom>
            <a:solidFill>
              <a:srgbClr val="CDD5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2348289" y="5898624"/>
              <a:ext cx="842644" cy="202565"/>
            </a:xfrm>
            <a:custGeom>
              <a:avLst/>
              <a:gdLst/>
              <a:ahLst/>
              <a:cxnLst/>
              <a:rect l="l" t="t" r="r" b="b"/>
              <a:pathLst>
                <a:path w="842644" h="202564">
                  <a:moveTo>
                    <a:pt x="0" y="101250"/>
                  </a:moveTo>
                  <a:lnTo>
                    <a:pt x="0" y="94602"/>
                  </a:lnTo>
                  <a:lnTo>
                    <a:pt x="648" y="88018"/>
                  </a:lnTo>
                  <a:lnTo>
                    <a:pt x="1945" y="81497"/>
                  </a:lnTo>
                  <a:lnTo>
                    <a:pt x="3242" y="74977"/>
                  </a:lnTo>
                  <a:lnTo>
                    <a:pt x="5163" y="68645"/>
                  </a:lnTo>
                  <a:lnTo>
                    <a:pt x="7707" y="62503"/>
                  </a:lnTo>
                  <a:lnTo>
                    <a:pt x="10251" y="56361"/>
                  </a:lnTo>
                  <a:lnTo>
                    <a:pt x="13370" y="50526"/>
                  </a:lnTo>
                  <a:lnTo>
                    <a:pt x="17063" y="44998"/>
                  </a:lnTo>
                  <a:lnTo>
                    <a:pt x="20757" y="39471"/>
                  </a:lnTo>
                  <a:lnTo>
                    <a:pt x="24954" y="34356"/>
                  </a:lnTo>
                  <a:lnTo>
                    <a:pt x="29655" y="29655"/>
                  </a:lnTo>
                  <a:lnTo>
                    <a:pt x="34356" y="24954"/>
                  </a:lnTo>
                  <a:lnTo>
                    <a:pt x="39471" y="20757"/>
                  </a:lnTo>
                  <a:lnTo>
                    <a:pt x="44998" y="17063"/>
                  </a:lnTo>
                  <a:lnTo>
                    <a:pt x="50526" y="13370"/>
                  </a:lnTo>
                  <a:lnTo>
                    <a:pt x="56361" y="10251"/>
                  </a:lnTo>
                  <a:lnTo>
                    <a:pt x="62503" y="7707"/>
                  </a:lnTo>
                  <a:lnTo>
                    <a:pt x="68645" y="5163"/>
                  </a:lnTo>
                  <a:lnTo>
                    <a:pt x="74977" y="3242"/>
                  </a:lnTo>
                  <a:lnTo>
                    <a:pt x="81497" y="1945"/>
                  </a:lnTo>
                  <a:lnTo>
                    <a:pt x="88018" y="648"/>
                  </a:lnTo>
                  <a:lnTo>
                    <a:pt x="94602" y="0"/>
                  </a:lnTo>
                  <a:lnTo>
                    <a:pt x="101250" y="0"/>
                  </a:lnTo>
                  <a:lnTo>
                    <a:pt x="741155" y="0"/>
                  </a:lnTo>
                  <a:lnTo>
                    <a:pt x="747803" y="0"/>
                  </a:lnTo>
                  <a:lnTo>
                    <a:pt x="754387" y="648"/>
                  </a:lnTo>
                  <a:lnTo>
                    <a:pt x="791879" y="13370"/>
                  </a:lnTo>
                  <a:lnTo>
                    <a:pt x="797407" y="17063"/>
                  </a:lnTo>
                  <a:lnTo>
                    <a:pt x="802935" y="20757"/>
                  </a:lnTo>
                  <a:lnTo>
                    <a:pt x="829035" y="50526"/>
                  </a:lnTo>
                  <a:lnTo>
                    <a:pt x="834698" y="62503"/>
                  </a:lnTo>
                  <a:lnTo>
                    <a:pt x="837242" y="68645"/>
                  </a:lnTo>
                  <a:lnTo>
                    <a:pt x="839163" y="74977"/>
                  </a:lnTo>
                  <a:lnTo>
                    <a:pt x="840460" y="81497"/>
                  </a:lnTo>
                  <a:lnTo>
                    <a:pt x="841757" y="88018"/>
                  </a:lnTo>
                  <a:lnTo>
                    <a:pt x="842406" y="94602"/>
                  </a:lnTo>
                  <a:lnTo>
                    <a:pt x="842406" y="101250"/>
                  </a:lnTo>
                  <a:lnTo>
                    <a:pt x="842406" y="107898"/>
                  </a:lnTo>
                  <a:lnTo>
                    <a:pt x="841757" y="114483"/>
                  </a:lnTo>
                  <a:lnTo>
                    <a:pt x="840460" y="121003"/>
                  </a:lnTo>
                  <a:lnTo>
                    <a:pt x="839163" y="127524"/>
                  </a:lnTo>
                  <a:lnTo>
                    <a:pt x="821648" y="163030"/>
                  </a:lnTo>
                  <a:lnTo>
                    <a:pt x="797407" y="185437"/>
                  </a:lnTo>
                  <a:lnTo>
                    <a:pt x="791879" y="189131"/>
                  </a:lnTo>
                  <a:lnTo>
                    <a:pt x="754387" y="201852"/>
                  </a:lnTo>
                  <a:lnTo>
                    <a:pt x="741155" y="202501"/>
                  </a:lnTo>
                  <a:lnTo>
                    <a:pt x="101250" y="202501"/>
                  </a:lnTo>
                  <a:lnTo>
                    <a:pt x="62503" y="194794"/>
                  </a:lnTo>
                  <a:lnTo>
                    <a:pt x="56361" y="192250"/>
                  </a:lnTo>
                  <a:lnTo>
                    <a:pt x="50526" y="189131"/>
                  </a:lnTo>
                  <a:lnTo>
                    <a:pt x="44998" y="185437"/>
                  </a:lnTo>
                  <a:lnTo>
                    <a:pt x="39471" y="181744"/>
                  </a:lnTo>
                  <a:lnTo>
                    <a:pt x="34356" y="177546"/>
                  </a:lnTo>
                  <a:lnTo>
                    <a:pt x="29655" y="172845"/>
                  </a:lnTo>
                  <a:lnTo>
                    <a:pt x="24954" y="168144"/>
                  </a:lnTo>
                  <a:lnTo>
                    <a:pt x="20757" y="163030"/>
                  </a:lnTo>
                  <a:lnTo>
                    <a:pt x="17063" y="157502"/>
                  </a:lnTo>
                  <a:lnTo>
                    <a:pt x="13370" y="151974"/>
                  </a:lnTo>
                  <a:lnTo>
                    <a:pt x="1945" y="121003"/>
                  </a:lnTo>
                  <a:lnTo>
                    <a:pt x="648" y="114483"/>
                  </a:lnTo>
                  <a:lnTo>
                    <a:pt x="0" y="107898"/>
                  </a:lnTo>
                  <a:lnTo>
                    <a:pt x="0" y="101250"/>
                  </a:lnTo>
                  <a:close/>
                </a:path>
              </a:pathLst>
            </a:custGeom>
            <a:ln w="16200">
              <a:solidFill>
                <a:srgbClr val="CDD5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3" name="object 73"/>
          <p:cNvSpPr txBox="1"/>
          <p:nvPr/>
        </p:nvSpPr>
        <p:spPr>
          <a:xfrm>
            <a:off x="2389821" y="5930474"/>
            <a:ext cx="756920" cy="1057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-25" dirty="0">
                <a:latin typeface="Microsoft Sans Serif"/>
                <a:cs typeface="Microsoft Sans Serif"/>
              </a:rPr>
              <a:t>C</a:t>
            </a:r>
            <a:r>
              <a:rPr sz="600" spc="-85" dirty="0">
                <a:latin typeface="Microsoft Sans Serif"/>
                <a:cs typeface="Microsoft Sans Serif"/>
              </a:rPr>
              <a:t>R</a:t>
            </a:r>
            <a:r>
              <a:rPr sz="600" spc="-55" dirty="0">
                <a:latin typeface="Microsoft Sans Serif"/>
                <a:cs typeface="Microsoft Sans Serif"/>
              </a:rPr>
              <a:t>E</a:t>
            </a:r>
            <a:r>
              <a:rPr sz="600" spc="-45" dirty="0">
                <a:latin typeface="Microsoft Sans Serif"/>
                <a:cs typeface="Microsoft Sans Serif"/>
              </a:rPr>
              <a:t>E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-20" dirty="0">
                <a:latin typeface="Microsoft Sans Serif"/>
                <a:cs typeface="Microsoft Sans Serif"/>
              </a:rPr>
              <a:t>B</a:t>
            </a:r>
            <a:r>
              <a:rPr sz="600" spc="10" dirty="0">
                <a:latin typeface="Microsoft Sans Serif"/>
                <a:cs typeface="Microsoft Sans Serif"/>
              </a:rPr>
              <a:t>A</a:t>
            </a:r>
            <a:r>
              <a:rPr sz="600" spc="40" dirty="0">
                <a:latin typeface="Microsoft Sans Serif"/>
                <a:cs typeface="Microsoft Sans Serif"/>
              </a:rPr>
              <a:t>N</a:t>
            </a:r>
            <a:r>
              <a:rPr sz="600" spc="-85" dirty="0">
                <a:latin typeface="Microsoft Sans Serif"/>
                <a:cs typeface="Microsoft Sans Serif"/>
              </a:rPr>
              <a:t>R</a:t>
            </a:r>
            <a:r>
              <a:rPr sz="600" spc="-55" dirty="0">
                <a:latin typeface="Microsoft Sans Serif"/>
                <a:cs typeface="Microsoft Sans Serif"/>
              </a:rPr>
              <a:t>ESE</a:t>
            </a:r>
            <a:r>
              <a:rPr sz="600" spc="-85" dirty="0">
                <a:latin typeface="Microsoft Sans Serif"/>
                <a:cs typeface="Microsoft Sans Serif"/>
              </a:rPr>
              <a:t>R</a:t>
            </a:r>
            <a:r>
              <a:rPr sz="600" spc="-50" dirty="0">
                <a:latin typeface="Microsoft Sans Serif"/>
                <a:cs typeface="Microsoft Sans Serif"/>
              </a:rPr>
              <a:t>V</a:t>
            </a:r>
            <a:r>
              <a:rPr sz="600" spc="10" dirty="0">
                <a:latin typeface="Microsoft Sans Serif"/>
                <a:cs typeface="Microsoft Sans Serif"/>
              </a:rPr>
              <a:t>A</a:t>
            </a:r>
            <a:r>
              <a:rPr sz="600" spc="-65" dirty="0">
                <a:latin typeface="Microsoft Sans Serif"/>
                <a:cs typeface="Microsoft Sans Serif"/>
              </a:rPr>
              <a:t>S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1295569" y="5951128"/>
            <a:ext cx="824230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dirty="0">
                <a:latin typeface="Microsoft Sans Serif"/>
                <a:cs typeface="Microsoft Sans Serif"/>
              </a:rPr>
              <a:t>Programa</a:t>
            </a:r>
            <a:r>
              <a:rPr sz="400" spc="10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de</a:t>
            </a:r>
            <a:r>
              <a:rPr sz="400" dirty="0">
                <a:latin typeface="Microsoft Sans Serif"/>
                <a:cs typeface="Microsoft Sans Serif"/>
              </a:rPr>
              <a:t> </a:t>
            </a:r>
            <a:r>
              <a:rPr sz="400" spc="-10" dirty="0">
                <a:latin typeface="Microsoft Sans Serif"/>
                <a:cs typeface="Microsoft Sans Serif"/>
              </a:rPr>
              <a:t>PRE-ACELERACION</a:t>
            </a:r>
            <a:endParaRPr sz="400">
              <a:latin typeface="Microsoft Sans Serif"/>
              <a:cs typeface="Microsoft Sans Serif"/>
            </a:endParaRPr>
          </a:p>
        </p:txBody>
      </p:sp>
      <p:grpSp>
        <p:nvGrpSpPr>
          <p:cNvPr id="75" name="object 75"/>
          <p:cNvGrpSpPr/>
          <p:nvPr/>
        </p:nvGrpSpPr>
        <p:grpSpPr>
          <a:xfrm>
            <a:off x="2429134" y="6272246"/>
            <a:ext cx="770255" cy="219075"/>
            <a:chOff x="2429134" y="6272246"/>
            <a:chExt cx="770255" cy="219075"/>
          </a:xfrm>
        </p:grpSpPr>
        <p:sp>
          <p:nvSpPr>
            <p:cNvPr id="76" name="object 76"/>
            <p:cNvSpPr/>
            <p:nvPr/>
          </p:nvSpPr>
          <p:spPr>
            <a:xfrm>
              <a:off x="2437389" y="6280501"/>
              <a:ext cx="753745" cy="202565"/>
            </a:xfrm>
            <a:custGeom>
              <a:avLst/>
              <a:gdLst/>
              <a:ahLst/>
              <a:cxnLst/>
              <a:rect l="l" t="t" r="r" b="b"/>
              <a:pathLst>
                <a:path w="753744" h="202564">
                  <a:moveTo>
                    <a:pt x="658702" y="202501"/>
                  </a:moveTo>
                  <a:lnTo>
                    <a:pt x="94602" y="202501"/>
                  </a:lnTo>
                  <a:lnTo>
                    <a:pt x="88018" y="201852"/>
                  </a:lnTo>
                  <a:lnTo>
                    <a:pt x="50526" y="189131"/>
                  </a:lnTo>
                  <a:lnTo>
                    <a:pt x="20757" y="163030"/>
                  </a:lnTo>
                  <a:lnTo>
                    <a:pt x="3242" y="127524"/>
                  </a:lnTo>
                  <a:lnTo>
                    <a:pt x="0" y="107898"/>
                  </a:lnTo>
                  <a:lnTo>
                    <a:pt x="0" y="101250"/>
                  </a:lnTo>
                  <a:lnTo>
                    <a:pt x="0" y="94602"/>
                  </a:lnTo>
                  <a:lnTo>
                    <a:pt x="10251" y="56361"/>
                  </a:lnTo>
                  <a:lnTo>
                    <a:pt x="34356" y="24954"/>
                  </a:lnTo>
                  <a:lnTo>
                    <a:pt x="68645" y="5163"/>
                  </a:lnTo>
                  <a:lnTo>
                    <a:pt x="94602" y="0"/>
                  </a:lnTo>
                  <a:lnTo>
                    <a:pt x="658702" y="0"/>
                  </a:lnTo>
                  <a:lnTo>
                    <a:pt x="696943" y="10251"/>
                  </a:lnTo>
                  <a:lnTo>
                    <a:pt x="728350" y="34356"/>
                  </a:lnTo>
                  <a:lnTo>
                    <a:pt x="748142" y="68645"/>
                  </a:lnTo>
                  <a:lnTo>
                    <a:pt x="753305" y="94602"/>
                  </a:lnTo>
                  <a:lnTo>
                    <a:pt x="753305" y="107898"/>
                  </a:lnTo>
                  <a:lnTo>
                    <a:pt x="743053" y="146139"/>
                  </a:lnTo>
                  <a:lnTo>
                    <a:pt x="718948" y="177546"/>
                  </a:lnTo>
                  <a:lnTo>
                    <a:pt x="684659" y="197338"/>
                  </a:lnTo>
                  <a:lnTo>
                    <a:pt x="665287" y="201852"/>
                  </a:lnTo>
                  <a:lnTo>
                    <a:pt x="658702" y="202501"/>
                  </a:lnTo>
                  <a:close/>
                </a:path>
              </a:pathLst>
            </a:custGeom>
            <a:solidFill>
              <a:srgbClr val="CDD5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2437389" y="6280501"/>
              <a:ext cx="753745" cy="202565"/>
            </a:xfrm>
            <a:custGeom>
              <a:avLst/>
              <a:gdLst/>
              <a:ahLst/>
              <a:cxnLst/>
              <a:rect l="l" t="t" r="r" b="b"/>
              <a:pathLst>
                <a:path w="753744" h="202564">
                  <a:moveTo>
                    <a:pt x="0" y="101250"/>
                  </a:moveTo>
                  <a:lnTo>
                    <a:pt x="0" y="94602"/>
                  </a:lnTo>
                  <a:lnTo>
                    <a:pt x="648" y="88018"/>
                  </a:lnTo>
                  <a:lnTo>
                    <a:pt x="1945" y="81497"/>
                  </a:lnTo>
                  <a:lnTo>
                    <a:pt x="3242" y="74977"/>
                  </a:lnTo>
                  <a:lnTo>
                    <a:pt x="5163" y="68645"/>
                  </a:lnTo>
                  <a:lnTo>
                    <a:pt x="7707" y="62503"/>
                  </a:lnTo>
                  <a:lnTo>
                    <a:pt x="10251" y="56361"/>
                  </a:lnTo>
                  <a:lnTo>
                    <a:pt x="13370" y="50526"/>
                  </a:lnTo>
                  <a:lnTo>
                    <a:pt x="17063" y="44998"/>
                  </a:lnTo>
                  <a:lnTo>
                    <a:pt x="20757" y="39471"/>
                  </a:lnTo>
                  <a:lnTo>
                    <a:pt x="24954" y="34356"/>
                  </a:lnTo>
                  <a:lnTo>
                    <a:pt x="29655" y="29655"/>
                  </a:lnTo>
                  <a:lnTo>
                    <a:pt x="34356" y="24954"/>
                  </a:lnTo>
                  <a:lnTo>
                    <a:pt x="39471" y="20757"/>
                  </a:lnTo>
                  <a:lnTo>
                    <a:pt x="44998" y="17063"/>
                  </a:lnTo>
                  <a:lnTo>
                    <a:pt x="50526" y="13370"/>
                  </a:lnTo>
                  <a:lnTo>
                    <a:pt x="56361" y="10251"/>
                  </a:lnTo>
                  <a:lnTo>
                    <a:pt x="62503" y="7707"/>
                  </a:lnTo>
                  <a:lnTo>
                    <a:pt x="68645" y="5163"/>
                  </a:lnTo>
                  <a:lnTo>
                    <a:pt x="74977" y="3242"/>
                  </a:lnTo>
                  <a:lnTo>
                    <a:pt x="81497" y="1945"/>
                  </a:lnTo>
                  <a:lnTo>
                    <a:pt x="88018" y="648"/>
                  </a:lnTo>
                  <a:lnTo>
                    <a:pt x="94602" y="0"/>
                  </a:lnTo>
                  <a:lnTo>
                    <a:pt x="101250" y="0"/>
                  </a:lnTo>
                  <a:lnTo>
                    <a:pt x="652054" y="0"/>
                  </a:lnTo>
                  <a:lnTo>
                    <a:pt x="658702" y="0"/>
                  </a:lnTo>
                  <a:lnTo>
                    <a:pt x="665287" y="648"/>
                  </a:lnTo>
                  <a:lnTo>
                    <a:pt x="671807" y="1945"/>
                  </a:lnTo>
                  <a:lnTo>
                    <a:pt x="678328" y="3242"/>
                  </a:lnTo>
                  <a:lnTo>
                    <a:pt x="684659" y="5163"/>
                  </a:lnTo>
                  <a:lnTo>
                    <a:pt x="690801" y="7707"/>
                  </a:lnTo>
                  <a:lnTo>
                    <a:pt x="696943" y="10251"/>
                  </a:lnTo>
                  <a:lnTo>
                    <a:pt x="728350" y="34356"/>
                  </a:lnTo>
                  <a:lnTo>
                    <a:pt x="736241" y="44998"/>
                  </a:lnTo>
                  <a:lnTo>
                    <a:pt x="739935" y="50526"/>
                  </a:lnTo>
                  <a:lnTo>
                    <a:pt x="751359" y="81497"/>
                  </a:lnTo>
                  <a:lnTo>
                    <a:pt x="752656" y="88018"/>
                  </a:lnTo>
                  <a:lnTo>
                    <a:pt x="753305" y="94602"/>
                  </a:lnTo>
                  <a:lnTo>
                    <a:pt x="753305" y="101250"/>
                  </a:lnTo>
                  <a:lnTo>
                    <a:pt x="753305" y="107898"/>
                  </a:lnTo>
                  <a:lnTo>
                    <a:pt x="752656" y="114483"/>
                  </a:lnTo>
                  <a:lnTo>
                    <a:pt x="751359" y="121003"/>
                  </a:lnTo>
                  <a:lnTo>
                    <a:pt x="750062" y="127524"/>
                  </a:lnTo>
                  <a:lnTo>
                    <a:pt x="732548" y="163030"/>
                  </a:lnTo>
                  <a:lnTo>
                    <a:pt x="702778" y="189131"/>
                  </a:lnTo>
                  <a:lnTo>
                    <a:pt x="690801" y="194794"/>
                  </a:lnTo>
                  <a:lnTo>
                    <a:pt x="684659" y="197338"/>
                  </a:lnTo>
                  <a:lnTo>
                    <a:pt x="652054" y="202501"/>
                  </a:lnTo>
                  <a:lnTo>
                    <a:pt x="101250" y="202501"/>
                  </a:lnTo>
                  <a:lnTo>
                    <a:pt x="62503" y="194794"/>
                  </a:lnTo>
                  <a:lnTo>
                    <a:pt x="56361" y="192250"/>
                  </a:lnTo>
                  <a:lnTo>
                    <a:pt x="50526" y="189131"/>
                  </a:lnTo>
                  <a:lnTo>
                    <a:pt x="44998" y="185437"/>
                  </a:lnTo>
                  <a:lnTo>
                    <a:pt x="39471" y="181744"/>
                  </a:lnTo>
                  <a:lnTo>
                    <a:pt x="34356" y="177546"/>
                  </a:lnTo>
                  <a:lnTo>
                    <a:pt x="29655" y="172845"/>
                  </a:lnTo>
                  <a:lnTo>
                    <a:pt x="24954" y="168144"/>
                  </a:lnTo>
                  <a:lnTo>
                    <a:pt x="20757" y="163030"/>
                  </a:lnTo>
                  <a:lnTo>
                    <a:pt x="17063" y="157502"/>
                  </a:lnTo>
                  <a:lnTo>
                    <a:pt x="13370" y="151974"/>
                  </a:lnTo>
                  <a:lnTo>
                    <a:pt x="1945" y="121003"/>
                  </a:lnTo>
                  <a:lnTo>
                    <a:pt x="648" y="114483"/>
                  </a:lnTo>
                  <a:lnTo>
                    <a:pt x="0" y="107898"/>
                  </a:lnTo>
                  <a:lnTo>
                    <a:pt x="0" y="101250"/>
                  </a:lnTo>
                  <a:close/>
                </a:path>
              </a:pathLst>
            </a:custGeom>
            <a:ln w="16200">
              <a:solidFill>
                <a:srgbClr val="CDD5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8" name="object 78"/>
          <p:cNvSpPr txBox="1"/>
          <p:nvPr/>
        </p:nvSpPr>
        <p:spPr>
          <a:xfrm>
            <a:off x="2478922" y="6312351"/>
            <a:ext cx="670560" cy="1057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-20" dirty="0">
                <a:latin typeface="Microsoft Sans Serif"/>
                <a:cs typeface="Microsoft Sans Serif"/>
              </a:rPr>
              <a:t>B</a:t>
            </a:r>
            <a:r>
              <a:rPr sz="600" spc="10" dirty="0">
                <a:latin typeface="Microsoft Sans Serif"/>
                <a:cs typeface="Microsoft Sans Serif"/>
              </a:rPr>
              <a:t>A</a:t>
            </a:r>
            <a:r>
              <a:rPr sz="600" spc="40" dirty="0">
                <a:latin typeface="Microsoft Sans Serif"/>
                <a:cs typeface="Microsoft Sans Serif"/>
              </a:rPr>
              <a:t>N</a:t>
            </a:r>
            <a:r>
              <a:rPr sz="600" spc="-25" dirty="0">
                <a:latin typeface="Microsoft Sans Serif"/>
                <a:cs typeface="Microsoft Sans Serif"/>
              </a:rPr>
              <a:t>C</a:t>
            </a:r>
            <a:r>
              <a:rPr sz="600" spc="35" dirty="0">
                <a:latin typeface="Microsoft Sans Serif"/>
                <a:cs typeface="Microsoft Sans Serif"/>
              </a:rPr>
              <a:t>O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55" dirty="0">
                <a:latin typeface="Microsoft Sans Serif"/>
                <a:cs typeface="Microsoft Sans Serif"/>
              </a:rPr>
              <a:t>P</a:t>
            </a:r>
            <a:r>
              <a:rPr sz="600" spc="35" dirty="0">
                <a:latin typeface="Microsoft Sans Serif"/>
                <a:cs typeface="Microsoft Sans Serif"/>
              </a:rPr>
              <a:t>O</a:t>
            </a:r>
            <a:r>
              <a:rPr sz="600" spc="-55" dirty="0">
                <a:latin typeface="Microsoft Sans Serif"/>
                <a:cs typeface="Microsoft Sans Serif"/>
              </a:rPr>
              <a:t>P</a:t>
            </a:r>
            <a:r>
              <a:rPr sz="600" spc="-25" dirty="0">
                <a:latin typeface="Microsoft Sans Serif"/>
                <a:cs typeface="Microsoft Sans Serif"/>
              </a:rPr>
              <a:t>U</a:t>
            </a:r>
            <a:r>
              <a:rPr sz="600" spc="-20" dirty="0">
                <a:latin typeface="Microsoft Sans Serif"/>
                <a:cs typeface="Microsoft Sans Serif"/>
              </a:rPr>
              <a:t>L</a:t>
            </a:r>
            <a:r>
              <a:rPr sz="600" spc="10" dirty="0">
                <a:latin typeface="Microsoft Sans Serif"/>
                <a:cs typeface="Microsoft Sans Serif"/>
              </a:rPr>
              <a:t>A</a:t>
            </a:r>
            <a:r>
              <a:rPr sz="600" spc="-75" dirty="0">
                <a:latin typeface="Microsoft Sans Serif"/>
                <a:cs typeface="Microsoft Sans Serif"/>
              </a:rPr>
              <a:t>R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1919273" y="6332885"/>
            <a:ext cx="290195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-15" dirty="0">
                <a:latin typeface="Microsoft Sans Serif"/>
                <a:cs typeface="Microsoft Sans Serif"/>
              </a:rPr>
              <a:t>V</a:t>
            </a:r>
            <a:r>
              <a:rPr sz="400" dirty="0">
                <a:latin typeface="Microsoft Sans Serif"/>
                <a:cs typeface="Microsoft Sans Serif"/>
              </a:rPr>
              <a:t>i</a:t>
            </a:r>
            <a:r>
              <a:rPr sz="400" spc="-5" dirty="0">
                <a:latin typeface="Microsoft Sans Serif"/>
                <a:cs typeface="Microsoft Sans Serif"/>
              </a:rPr>
              <a:t>n</a:t>
            </a:r>
            <a:r>
              <a:rPr sz="400" spc="-15" dirty="0">
                <a:latin typeface="Microsoft Sans Serif"/>
                <a:cs typeface="Microsoft Sans Serif"/>
              </a:rPr>
              <a:t>c</a:t>
            </a:r>
            <a:r>
              <a:rPr sz="400" spc="-5" dirty="0">
                <a:latin typeface="Microsoft Sans Serif"/>
                <a:cs typeface="Microsoft Sans Serif"/>
              </a:rPr>
              <a:t>u</a:t>
            </a:r>
            <a:r>
              <a:rPr sz="400" dirty="0">
                <a:latin typeface="Microsoft Sans Serif"/>
                <a:cs typeface="Microsoft Sans Serif"/>
              </a:rPr>
              <a:t>l</a:t>
            </a:r>
            <a:r>
              <a:rPr sz="400" spc="-5" dirty="0">
                <a:latin typeface="Microsoft Sans Serif"/>
                <a:cs typeface="Microsoft Sans Serif"/>
              </a:rPr>
              <a:t>a</a:t>
            </a:r>
            <a:r>
              <a:rPr sz="400" spc="-15" dirty="0">
                <a:latin typeface="Microsoft Sans Serif"/>
                <a:cs typeface="Microsoft Sans Serif"/>
              </a:rPr>
              <a:t>c</a:t>
            </a:r>
            <a:r>
              <a:rPr sz="400" dirty="0">
                <a:latin typeface="Microsoft Sans Serif"/>
                <a:cs typeface="Microsoft Sans Serif"/>
              </a:rPr>
              <a:t>i</a:t>
            </a:r>
            <a:r>
              <a:rPr sz="400" spc="25" dirty="0">
                <a:latin typeface="Microsoft Sans Serif"/>
                <a:cs typeface="Microsoft Sans Serif"/>
              </a:rPr>
              <a:t>ó</a:t>
            </a:r>
            <a:r>
              <a:rPr sz="400" spc="5" dirty="0">
                <a:latin typeface="Microsoft Sans Serif"/>
                <a:cs typeface="Microsoft Sans Serif"/>
              </a:rPr>
              <a:t>n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1276979" y="6164525"/>
            <a:ext cx="400685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-20" dirty="0">
                <a:latin typeface="Microsoft Sans Serif"/>
                <a:cs typeface="Microsoft Sans Serif"/>
              </a:rPr>
              <a:t>E</a:t>
            </a:r>
            <a:r>
              <a:rPr sz="400" spc="15" dirty="0">
                <a:latin typeface="Microsoft Sans Serif"/>
                <a:cs typeface="Microsoft Sans Serif"/>
              </a:rPr>
              <a:t>m</a:t>
            </a:r>
            <a:r>
              <a:rPr sz="400" spc="30" dirty="0">
                <a:latin typeface="Microsoft Sans Serif"/>
                <a:cs typeface="Microsoft Sans Serif"/>
              </a:rPr>
              <a:t>p</a:t>
            </a:r>
            <a:r>
              <a:rPr sz="400" spc="-15" dirty="0">
                <a:latin typeface="Microsoft Sans Serif"/>
                <a:cs typeface="Microsoft Sans Serif"/>
              </a:rPr>
              <a:t>r</a:t>
            </a:r>
            <a:r>
              <a:rPr sz="400" spc="-5" dirty="0">
                <a:latin typeface="Microsoft Sans Serif"/>
                <a:cs typeface="Microsoft Sans Serif"/>
              </a:rPr>
              <a:t>en</a:t>
            </a:r>
            <a:r>
              <a:rPr sz="400" spc="30" dirty="0">
                <a:latin typeface="Microsoft Sans Serif"/>
                <a:cs typeface="Microsoft Sans Serif"/>
              </a:rPr>
              <a:t>d</a:t>
            </a:r>
            <a:r>
              <a:rPr sz="400" spc="-5" dirty="0">
                <a:latin typeface="Microsoft Sans Serif"/>
                <a:cs typeface="Microsoft Sans Serif"/>
              </a:rPr>
              <a:t>e</a:t>
            </a:r>
            <a:r>
              <a:rPr sz="400" spc="30" dirty="0">
                <a:latin typeface="Microsoft Sans Serif"/>
                <a:cs typeface="Microsoft Sans Serif"/>
              </a:rPr>
              <a:t>d</a:t>
            </a:r>
            <a:r>
              <a:rPr sz="400" spc="25" dirty="0">
                <a:latin typeface="Microsoft Sans Serif"/>
                <a:cs typeface="Microsoft Sans Serif"/>
              </a:rPr>
              <a:t>o</a:t>
            </a:r>
            <a:r>
              <a:rPr sz="400" spc="-15" dirty="0">
                <a:latin typeface="Microsoft Sans Serif"/>
                <a:cs typeface="Microsoft Sans Serif"/>
              </a:rPr>
              <a:t>r</a:t>
            </a:r>
            <a:r>
              <a:rPr sz="400" spc="-5" dirty="0">
                <a:latin typeface="Microsoft Sans Serif"/>
                <a:cs typeface="Microsoft Sans Serif"/>
              </a:rPr>
              <a:t>e</a:t>
            </a:r>
            <a:r>
              <a:rPr sz="400" spc="-25" dirty="0">
                <a:latin typeface="Microsoft Sans Serif"/>
                <a:cs typeface="Microsoft Sans Serif"/>
              </a:rPr>
              <a:t>s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786926" y="6332925"/>
            <a:ext cx="891540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15" dirty="0">
                <a:latin typeface="Microsoft Sans Serif"/>
                <a:cs typeface="Microsoft Sans Serif"/>
              </a:rPr>
              <a:t>Apoyo</a:t>
            </a:r>
            <a:r>
              <a:rPr sz="400" spc="25" dirty="0">
                <a:latin typeface="Microsoft Sans Serif"/>
                <a:cs typeface="Microsoft Sans Serif"/>
              </a:rPr>
              <a:t> </a:t>
            </a:r>
            <a:r>
              <a:rPr sz="400" spc="-10" dirty="0">
                <a:latin typeface="Microsoft Sans Serif"/>
                <a:cs typeface="Microsoft Sans Serif"/>
              </a:rPr>
              <a:t>a</a:t>
            </a:r>
            <a:r>
              <a:rPr sz="400" spc="25" dirty="0">
                <a:latin typeface="Microsoft Sans Serif"/>
                <a:cs typeface="Microsoft Sans Serif"/>
              </a:rPr>
              <a:t> </a:t>
            </a:r>
            <a:r>
              <a:rPr sz="400" spc="-5" dirty="0">
                <a:latin typeface="Microsoft Sans Serif"/>
                <a:cs typeface="Microsoft Sans Serif"/>
              </a:rPr>
              <a:t>centros</a:t>
            </a:r>
            <a:r>
              <a:rPr sz="400" spc="35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de</a:t>
            </a:r>
            <a:r>
              <a:rPr sz="400" spc="10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emprendimiento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1232429" y="6501406"/>
            <a:ext cx="448309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dirty="0">
                <a:latin typeface="Microsoft Sans Serif"/>
                <a:cs typeface="Microsoft Sans Serif"/>
              </a:rPr>
              <a:t>Impulsate</a:t>
            </a:r>
            <a:r>
              <a:rPr sz="400" spc="-15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Popular</a:t>
            </a:r>
            <a:endParaRPr sz="400">
              <a:latin typeface="Microsoft Sans Serif"/>
              <a:cs typeface="Microsoft Sans Serif"/>
            </a:endParaRPr>
          </a:p>
        </p:txBody>
      </p:sp>
      <p:grpSp>
        <p:nvGrpSpPr>
          <p:cNvPr id="83" name="object 83"/>
          <p:cNvGrpSpPr/>
          <p:nvPr/>
        </p:nvGrpSpPr>
        <p:grpSpPr>
          <a:xfrm>
            <a:off x="2404834" y="6654041"/>
            <a:ext cx="794385" cy="219075"/>
            <a:chOff x="2404834" y="6654041"/>
            <a:chExt cx="794385" cy="219075"/>
          </a:xfrm>
        </p:grpSpPr>
        <p:sp>
          <p:nvSpPr>
            <p:cNvPr id="84" name="object 84"/>
            <p:cNvSpPr/>
            <p:nvPr/>
          </p:nvSpPr>
          <p:spPr>
            <a:xfrm>
              <a:off x="2413089" y="6662296"/>
              <a:ext cx="777875" cy="202565"/>
            </a:xfrm>
            <a:custGeom>
              <a:avLst/>
              <a:gdLst/>
              <a:ahLst/>
              <a:cxnLst/>
              <a:rect l="l" t="t" r="r" b="b"/>
              <a:pathLst>
                <a:path w="777875" h="202565">
                  <a:moveTo>
                    <a:pt x="683003" y="202501"/>
                  </a:moveTo>
                  <a:lnTo>
                    <a:pt x="94602" y="202501"/>
                  </a:lnTo>
                  <a:lnTo>
                    <a:pt x="88018" y="201852"/>
                  </a:lnTo>
                  <a:lnTo>
                    <a:pt x="50526" y="189131"/>
                  </a:lnTo>
                  <a:lnTo>
                    <a:pt x="20757" y="163030"/>
                  </a:lnTo>
                  <a:lnTo>
                    <a:pt x="3242" y="127524"/>
                  </a:lnTo>
                  <a:lnTo>
                    <a:pt x="0" y="107898"/>
                  </a:lnTo>
                  <a:lnTo>
                    <a:pt x="0" y="101250"/>
                  </a:lnTo>
                  <a:lnTo>
                    <a:pt x="0" y="94602"/>
                  </a:lnTo>
                  <a:lnTo>
                    <a:pt x="10251" y="56361"/>
                  </a:lnTo>
                  <a:lnTo>
                    <a:pt x="34356" y="24954"/>
                  </a:lnTo>
                  <a:lnTo>
                    <a:pt x="68645" y="5163"/>
                  </a:lnTo>
                  <a:lnTo>
                    <a:pt x="94602" y="0"/>
                  </a:lnTo>
                  <a:lnTo>
                    <a:pt x="683003" y="0"/>
                  </a:lnTo>
                  <a:lnTo>
                    <a:pt x="721243" y="10251"/>
                  </a:lnTo>
                  <a:lnTo>
                    <a:pt x="752650" y="34356"/>
                  </a:lnTo>
                  <a:lnTo>
                    <a:pt x="772442" y="68645"/>
                  </a:lnTo>
                  <a:lnTo>
                    <a:pt x="777605" y="94602"/>
                  </a:lnTo>
                  <a:lnTo>
                    <a:pt x="777605" y="107898"/>
                  </a:lnTo>
                  <a:lnTo>
                    <a:pt x="767354" y="146139"/>
                  </a:lnTo>
                  <a:lnTo>
                    <a:pt x="743248" y="177546"/>
                  </a:lnTo>
                  <a:lnTo>
                    <a:pt x="708959" y="197338"/>
                  </a:lnTo>
                  <a:lnTo>
                    <a:pt x="689587" y="201852"/>
                  </a:lnTo>
                  <a:lnTo>
                    <a:pt x="683003" y="202501"/>
                  </a:lnTo>
                  <a:close/>
                </a:path>
              </a:pathLst>
            </a:custGeom>
            <a:solidFill>
              <a:srgbClr val="CDD5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2413089" y="6662296"/>
              <a:ext cx="777875" cy="202565"/>
            </a:xfrm>
            <a:custGeom>
              <a:avLst/>
              <a:gdLst/>
              <a:ahLst/>
              <a:cxnLst/>
              <a:rect l="l" t="t" r="r" b="b"/>
              <a:pathLst>
                <a:path w="777875" h="202565">
                  <a:moveTo>
                    <a:pt x="0" y="101250"/>
                  </a:moveTo>
                  <a:lnTo>
                    <a:pt x="0" y="94602"/>
                  </a:lnTo>
                  <a:lnTo>
                    <a:pt x="648" y="88018"/>
                  </a:lnTo>
                  <a:lnTo>
                    <a:pt x="1945" y="81497"/>
                  </a:lnTo>
                  <a:lnTo>
                    <a:pt x="3242" y="74977"/>
                  </a:lnTo>
                  <a:lnTo>
                    <a:pt x="5163" y="68645"/>
                  </a:lnTo>
                  <a:lnTo>
                    <a:pt x="7707" y="62503"/>
                  </a:lnTo>
                  <a:lnTo>
                    <a:pt x="10251" y="56361"/>
                  </a:lnTo>
                  <a:lnTo>
                    <a:pt x="13370" y="50526"/>
                  </a:lnTo>
                  <a:lnTo>
                    <a:pt x="17063" y="44998"/>
                  </a:lnTo>
                  <a:lnTo>
                    <a:pt x="20757" y="39471"/>
                  </a:lnTo>
                  <a:lnTo>
                    <a:pt x="24954" y="34356"/>
                  </a:lnTo>
                  <a:lnTo>
                    <a:pt x="29655" y="29655"/>
                  </a:lnTo>
                  <a:lnTo>
                    <a:pt x="34356" y="24954"/>
                  </a:lnTo>
                  <a:lnTo>
                    <a:pt x="39471" y="20757"/>
                  </a:lnTo>
                  <a:lnTo>
                    <a:pt x="44998" y="17063"/>
                  </a:lnTo>
                  <a:lnTo>
                    <a:pt x="50526" y="13370"/>
                  </a:lnTo>
                  <a:lnTo>
                    <a:pt x="56361" y="10251"/>
                  </a:lnTo>
                  <a:lnTo>
                    <a:pt x="62503" y="7707"/>
                  </a:lnTo>
                  <a:lnTo>
                    <a:pt x="68645" y="5163"/>
                  </a:lnTo>
                  <a:lnTo>
                    <a:pt x="74977" y="3242"/>
                  </a:lnTo>
                  <a:lnTo>
                    <a:pt x="81497" y="1945"/>
                  </a:lnTo>
                  <a:lnTo>
                    <a:pt x="88018" y="648"/>
                  </a:lnTo>
                  <a:lnTo>
                    <a:pt x="94602" y="0"/>
                  </a:lnTo>
                  <a:lnTo>
                    <a:pt x="101250" y="0"/>
                  </a:lnTo>
                  <a:lnTo>
                    <a:pt x="676354" y="0"/>
                  </a:lnTo>
                  <a:lnTo>
                    <a:pt x="683003" y="0"/>
                  </a:lnTo>
                  <a:lnTo>
                    <a:pt x="689587" y="648"/>
                  </a:lnTo>
                  <a:lnTo>
                    <a:pt x="727078" y="13370"/>
                  </a:lnTo>
                  <a:lnTo>
                    <a:pt x="756848" y="39471"/>
                  </a:lnTo>
                  <a:lnTo>
                    <a:pt x="769898" y="62503"/>
                  </a:lnTo>
                  <a:lnTo>
                    <a:pt x="772442" y="68645"/>
                  </a:lnTo>
                  <a:lnTo>
                    <a:pt x="774363" y="74977"/>
                  </a:lnTo>
                  <a:lnTo>
                    <a:pt x="775660" y="81497"/>
                  </a:lnTo>
                  <a:lnTo>
                    <a:pt x="776957" y="88018"/>
                  </a:lnTo>
                  <a:lnTo>
                    <a:pt x="777605" y="94602"/>
                  </a:lnTo>
                  <a:lnTo>
                    <a:pt x="777605" y="101250"/>
                  </a:lnTo>
                  <a:lnTo>
                    <a:pt x="777605" y="107898"/>
                  </a:lnTo>
                  <a:lnTo>
                    <a:pt x="776957" y="114483"/>
                  </a:lnTo>
                  <a:lnTo>
                    <a:pt x="775660" y="121003"/>
                  </a:lnTo>
                  <a:lnTo>
                    <a:pt x="774363" y="127524"/>
                  </a:lnTo>
                  <a:lnTo>
                    <a:pt x="772442" y="133855"/>
                  </a:lnTo>
                  <a:lnTo>
                    <a:pt x="769898" y="139997"/>
                  </a:lnTo>
                  <a:lnTo>
                    <a:pt x="767354" y="146139"/>
                  </a:lnTo>
                  <a:lnTo>
                    <a:pt x="743248" y="177546"/>
                  </a:lnTo>
                  <a:lnTo>
                    <a:pt x="708959" y="197338"/>
                  </a:lnTo>
                  <a:lnTo>
                    <a:pt x="676354" y="202501"/>
                  </a:lnTo>
                  <a:lnTo>
                    <a:pt x="101250" y="202501"/>
                  </a:lnTo>
                  <a:lnTo>
                    <a:pt x="62503" y="194794"/>
                  </a:lnTo>
                  <a:lnTo>
                    <a:pt x="56361" y="192250"/>
                  </a:lnTo>
                  <a:lnTo>
                    <a:pt x="50526" y="189131"/>
                  </a:lnTo>
                  <a:lnTo>
                    <a:pt x="44998" y="185437"/>
                  </a:lnTo>
                  <a:lnTo>
                    <a:pt x="39471" y="181744"/>
                  </a:lnTo>
                  <a:lnTo>
                    <a:pt x="34356" y="177546"/>
                  </a:lnTo>
                  <a:lnTo>
                    <a:pt x="29655" y="172845"/>
                  </a:lnTo>
                  <a:lnTo>
                    <a:pt x="24954" y="168144"/>
                  </a:lnTo>
                  <a:lnTo>
                    <a:pt x="20757" y="163030"/>
                  </a:lnTo>
                  <a:lnTo>
                    <a:pt x="17063" y="157502"/>
                  </a:lnTo>
                  <a:lnTo>
                    <a:pt x="13370" y="151974"/>
                  </a:lnTo>
                  <a:lnTo>
                    <a:pt x="1945" y="121003"/>
                  </a:lnTo>
                  <a:lnTo>
                    <a:pt x="648" y="114483"/>
                  </a:lnTo>
                  <a:lnTo>
                    <a:pt x="0" y="107898"/>
                  </a:lnTo>
                  <a:lnTo>
                    <a:pt x="0" y="101250"/>
                  </a:lnTo>
                  <a:close/>
                </a:path>
              </a:pathLst>
            </a:custGeom>
            <a:ln w="16200">
              <a:solidFill>
                <a:srgbClr val="CDD5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6" name="object 86"/>
          <p:cNvSpPr txBox="1"/>
          <p:nvPr/>
        </p:nvSpPr>
        <p:spPr>
          <a:xfrm>
            <a:off x="2454621" y="6694147"/>
            <a:ext cx="693420" cy="1057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-20" dirty="0">
                <a:latin typeface="Microsoft Sans Serif"/>
                <a:cs typeface="Microsoft Sans Serif"/>
              </a:rPr>
              <a:t>B</a:t>
            </a:r>
            <a:r>
              <a:rPr sz="600" spc="10" dirty="0">
                <a:latin typeface="Microsoft Sans Serif"/>
                <a:cs typeface="Microsoft Sans Serif"/>
              </a:rPr>
              <a:t>A</a:t>
            </a:r>
            <a:r>
              <a:rPr sz="600" spc="40" dirty="0">
                <a:latin typeface="Microsoft Sans Serif"/>
                <a:cs typeface="Microsoft Sans Serif"/>
              </a:rPr>
              <a:t>N</a:t>
            </a:r>
            <a:r>
              <a:rPr sz="600" spc="-25" dirty="0">
                <a:latin typeface="Microsoft Sans Serif"/>
                <a:cs typeface="Microsoft Sans Serif"/>
              </a:rPr>
              <a:t>C</a:t>
            </a:r>
            <a:r>
              <a:rPr sz="600" spc="35" dirty="0">
                <a:latin typeface="Microsoft Sans Serif"/>
                <a:cs typeface="Microsoft Sans Serif"/>
              </a:rPr>
              <a:t>O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20" dirty="0">
                <a:latin typeface="Microsoft Sans Serif"/>
                <a:cs typeface="Microsoft Sans Serif"/>
              </a:rPr>
              <a:t>B</a:t>
            </a:r>
            <a:r>
              <a:rPr sz="600" spc="10" dirty="0">
                <a:latin typeface="Microsoft Sans Serif"/>
                <a:cs typeface="Microsoft Sans Serif"/>
              </a:rPr>
              <a:t>A</a:t>
            </a:r>
            <a:r>
              <a:rPr sz="600" spc="40" dirty="0">
                <a:latin typeface="Microsoft Sans Serif"/>
                <a:cs typeface="Microsoft Sans Serif"/>
              </a:rPr>
              <a:t>N</a:t>
            </a:r>
            <a:r>
              <a:rPr sz="600" spc="-55" dirty="0">
                <a:latin typeface="Microsoft Sans Serif"/>
                <a:cs typeface="Microsoft Sans Serif"/>
              </a:rPr>
              <a:t>ES</a:t>
            </a:r>
            <a:r>
              <a:rPr sz="600" spc="-25" dirty="0">
                <a:latin typeface="Microsoft Sans Serif"/>
                <a:cs typeface="Microsoft Sans Serif"/>
              </a:rPr>
              <a:t>C</a:t>
            </a:r>
            <a:r>
              <a:rPr sz="600" spc="35" dirty="0">
                <a:latin typeface="Microsoft Sans Serif"/>
                <a:cs typeface="Microsoft Sans Serif"/>
              </a:rPr>
              <a:t>O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1263169" y="6714802"/>
            <a:ext cx="918844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15" dirty="0">
                <a:latin typeface="Microsoft Sans Serif"/>
                <a:cs typeface="Microsoft Sans Serif"/>
              </a:rPr>
              <a:t>Apoyo</a:t>
            </a:r>
            <a:r>
              <a:rPr sz="400" spc="10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capital</a:t>
            </a:r>
            <a:r>
              <a:rPr sz="400" dirty="0">
                <a:latin typeface="Microsoft Sans Serif"/>
                <a:cs typeface="Microsoft Sans Serif"/>
              </a:rPr>
              <a:t> semilla</a:t>
            </a:r>
            <a:r>
              <a:rPr sz="400" spc="10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emprendedores</a:t>
            </a:r>
            <a:endParaRPr sz="400">
              <a:latin typeface="Microsoft Sans Serif"/>
              <a:cs typeface="Microsoft Sans Serif"/>
            </a:endParaRPr>
          </a:p>
        </p:txBody>
      </p:sp>
      <p:grpSp>
        <p:nvGrpSpPr>
          <p:cNvPr id="88" name="object 88"/>
          <p:cNvGrpSpPr/>
          <p:nvPr/>
        </p:nvGrpSpPr>
        <p:grpSpPr>
          <a:xfrm>
            <a:off x="6814425" y="2654313"/>
            <a:ext cx="1057910" cy="288290"/>
            <a:chOff x="6814425" y="2654313"/>
            <a:chExt cx="1057910" cy="288290"/>
          </a:xfrm>
        </p:grpSpPr>
        <p:sp>
          <p:nvSpPr>
            <p:cNvPr id="89" name="object 89"/>
            <p:cNvSpPr/>
            <p:nvPr/>
          </p:nvSpPr>
          <p:spPr>
            <a:xfrm>
              <a:off x="6822680" y="2662568"/>
              <a:ext cx="1041400" cy="271780"/>
            </a:xfrm>
            <a:custGeom>
              <a:avLst/>
              <a:gdLst/>
              <a:ahLst/>
              <a:cxnLst/>
              <a:rect l="l" t="t" r="r" b="b"/>
              <a:pathLst>
                <a:path w="1041400" h="271780">
                  <a:moveTo>
                    <a:pt x="907206" y="271351"/>
                  </a:moveTo>
                  <a:lnTo>
                    <a:pt x="133650" y="271351"/>
                  </a:lnTo>
                  <a:lnTo>
                    <a:pt x="127085" y="271191"/>
                  </a:lnTo>
                  <a:lnTo>
                    <a:pt x="88632" y="263542"/>
                  </a:lnTo>
                  <a:lnTo>
                    <a:pt x="54028" y="245046"/>
                  </a:lnTo>
                  <a:lnTo>
                    <a:pt x="26305" y="217323"/>
                  </a:lnTo>
                  <a:lnTo>
                    <a:pt x="7809" y="182719"/>
                  </a:lnTo>
                  <a:lnTo>
                    <a:pt x="160" y="144266"/>
                  </a:lnTo>
                  <a:lnTo>
                    <a:pt x="0" y="137701"/>
                  </a:lnTo>
                  <a:lnTo>
                    <a:pt x="0" y="133650"/>
                  </a:lnTo>
                  <a:lnTo>
                    <a:pt x="5753" y="94853"/>
                  </a:lnTo>
                  <a:lnTo>
                    <a:pt x="22524" y="59398"/>
                  </a:lnTo>
                  <a:lnTo>
                    <a:pt x="48862" y="30336"/>
                  </a:lnTo>
                  <a:lnTo>
                    <a:pt x="82504" y="10173"/>
                  </a:lnTo>
                  <a:lnTo>
                    <a:pt x="120550" y="642"/>
                  </a:lnTo>
                  <a:lnTo>
                    <a:pt x="133650" y="0"/>
                  </a:lnTo>
                  <a:lnTo>
                    <a:pt x="907206" y="0"/>
                  </a:lnTo>
                  <a:lnTo>
                    <a:pt x="946003" y="5753"/>
                  </a:lnTo>
                  <a:lnTo>
                    <a:pt x="981458" y="22524"/>
                  </a:lnTo>
                  <a:lnTo>
                    <a:pt x="1010521" y="48862"/>
                  </a:lnTo>
                  <a:lnTo>
                    <a:pt x="1030683" y="82504"/>
                  </a:lnTo>
                  <a:lnTo>
                    <a:pt x="1040215" y="120550"/>
                  </a:lnTo>
                  <a:lnTo>
                    <a:pt x="1040857" y="133650"/>
                  </a:lnTo>
                  <a:lnTo>
                    <a:pt x="1040857" y="137701"/>
                  </a:lnTo>
                  <a:lnTo>
                    <a:pt x="1035103" y="176498"/>
                  </a:lnTo>
                  <a:lnTo>
                    <a:pt x="1018333" y="211953"/>
                  </a:lnTo>
                  <a:lnTo>
                    <a:pt x="991994" y="241015"/>
                  </a:lnTo>
                  <a:lnTo>
                    <a:pt x="958352" y="261178"/>
                  </a:lnTo>
                  <a:lnTo>
                    <a:pt x="920306" y="270709"/>
                  </a:lnTo>
                  <a:lnTo>
                    <a:pt x="907206" y="271351"/>
                  </a:lnTo>
                  <a:close/>
                </a:path>
              </a:pathLst>
            </a:custGeom>
            <a:solidFill>
              <a:srgbClr val="00AA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6822680" y="2662568"/>
              <a:ext cx="1041400" cy="271780"/>
            </a:xfrm>
            <a:custGeom>
              <a:avLst/>
              <a:gdLst/>
              <a:ahLst/>
              <a:cxnLst/>
              <a:rect l="l" t="t" r="r" b="b"/>
              <a:pathLst>
                <a:path w="1041400" h="271780">
                  <a:moveTo>
                    <a:pt x="0" y="137701"/>
                  </a:moveTo>
                  <a:lnTo>
                    <a:pt x="0" y="133650"/>
                  </a:lnTo>
                  <a:lnTo>
                    <a:pt x="160" y="127085"/>
                  </a:lnTo>
                  <a:lnTo>
                    <a:pt x="7809" y="88632"/>
                  </a:lnTo>
                  <a:lnTo>
                    <a:pt x="26305" y="54028"/>
                  </a:lnTo>
                  <a:lnTo>
                    <a:pt x="54028" y="26305"/>
                  </a:lnTo>
                  <a:lnTo>
                    <a:pt x="88632" y="7809"/>
                  </a:lnTo>
                  <a:lnTo>
                    <a:pt x="127085" y="160"/>
                  </a:lnTo>
                  <a:lnTo>
                    <a:pt x="133650" y="0"/>
                  </a:lnTo>
                  <a:lnTo>
                    <a:pt x="907206" y="0"/>
                  </a:lnTo>
                  <a:lnTo>
                    <a:pt x="946003" y="5753"/>
                  </a:lnTo>
                  <a:lnTo>
                    <a:pt x="981458" y="22524"/>
                  </a:lnTo>
                  <a:lnTo>
                    <a:pt x="1010521" y="48862"/>
                  </a:lnTo>
                  <a:lnTo>
                    <a:pt x="1030683" y="82504"/>
                  </a:lnTo>
                  <a:lnTo>
                    <a:pt x="1040215" y="120550"/>
                  </a:lnTo>
                  <a:lnTo>
                    <a:pt x="1040857" y="133650"/>
                  </a:lnTo>
                  <a:lnTo>
                    <a:pt x="1040857" y="137701"/>
                  </a:lnTo>
                  <a:lnTo>
                    <a:pt x="1035103" y="176498"/>
                  </a:lnTo>
                  <a:lnTo>
                    <a:pt x="1018333" y="211953"/>
                  </a:lnTo>
                  <a:lnTo>
                    <a:pt x="991994" y="241015"/>
                  </a:lnTo>
                  <a:lnTo>
                    <a:pt x="958352" y="261178"/>
                  </a:lnTo>
                  <a:lnTo>
                    <a:pt x="920306" y="270709"/>
                  </a:lnTo>
                  <a:lnTo>
                    <a:pt x="907206" y="271351"/>
                  </a:lnTo>
                  <a:lnTo>
                    <a:pt x="133650" y="271351"/>
                  </a:lnTo>
                  <a:lnTo>
                    <a:pt x="94853" y="265598"/>
                  </a:lnTo>
                  <a:lnTo>
                    <a:pt x="59398" y="248827"/>
                  </a:lnTo>
                  <a:lnTo>
                    <a:pt x="30336" y="222489"/>
                  </a:lnTo>
                  <a:lnTo>
                    <a:pt x="10173" y="188846"/>
                  </a:lnTo>
                  <a:lnTo>
                    <a:pt x="642" y="150801"/>
                  </a:lnTo>
                  <a:lnTo>
                    <a:pt x="0" y="137701"/>
                  </a:lnTo>
                  <a:close/>
                </a:path>
              </a:pathLst>
            </a:custGeom>
            <a:ln w="16200">
              <a:solidFill>
                <a:srgbClr val="00A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1" name="object 91"/>
          <p:cNvSpPr txBox="1"/>
          <p:nvPr/>
        </p:nvSpPr>
        <p:spPr>
          <a:xfrm>
            <a:off x="6881235" y="2711428"/>
            <a:ext cx="923290" cy="144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50" b="1" i="1" spc="-95" dirty="0">
                <a:latin typeface="Arial"/>
                <a:cs typeface="Arial"/>
              </a:rPr>
              <a:t>S</a:t>
            </a:r>
            <a:r>
              <a:rPr sz="850" b="1" i="1" spc="-65" dirty="0">
                <a:latin typeface="Arial"/>
                <a:cs typeface="Arial"/>
              </a:rPr>
              <a:t>E</a:t>
            </a:r>
            <a:r>
              <a:rPr sz="850" b="1" i="1" spc="-45" dirty="0">
                <a:latin typeface="Arial"/>
                <a:cs typeface="Arial"/>
              </a:rPr>
              <a:t>CT</a:t>
            </a:r>
            <a:r>
              <a:rPr sz="850" b="1" i="1" spc="35" dirty="0">
                <a:latin typeface="Arial"/>
                <a:cs typeface="Arial"/>
              </a:rPr>
              <a:t>O</a:t>
            </a:r>
            <a:r>
              <a:rPr sz="850" b="1" i="1" spc="-95" dirty="0">
                <a:latin typeface="Arial"/>
                <a:cs typeface="Arial"/>
              </a:rPr>
              <a:t>R</a:t>
            </a:r>
            <a:r>
              <a:rPr sz="850" b="1" i="1" spc="5" dirty="0">
                <a:latin typeface="Arial"/>
                <a:cs typeface="Arial"/>
              </a:rPr>
              <a:t> </a:t>
            </a:r>
            <a:r>
              <a:rPr sz="850" b="1" i="1" spc="-65" dirty="0">
                <a:latin typeface="Arial"/>
                <a:cs typeface="Arial"/>
              </a:rPr>
              <a:t>P</a:t>
            </a:r>
            <a:r>
              <a:rPr sz="850" b="1" i="1" spc="-15" dirty="0">
                <a:latin typeface="Arial"/>
                <a:cs typeface="Arial"/>
              </a:rPr>
              <a:t>U</a:t>
            </a:r>
            <a:r>
              <a:rPr sz="850" b="1" i="1" spc="-80" dirty="0">
                <a:latin typeface="Arial"/>
                <a:cs typeface="Arial"/>
              </a:rPr>
              <a:t>B</a:t>
            </a:r>
            <a:r>
              <a:rPr sz="850" b="1" i="1" spc="-110" dirty="0">
                <a:latin typeface="Arial"/>
                <a:cs typeface="Arial"/>
              </a:rPr>
              <a:t>L</a:t>
            </a:r>
            <a:r>
              <a:rPr sz="850" b="1" i="1" spc="-20" dirty="0">
                <a:latin typeface="Arial"/>
                <a:cs typeface="Arial"/>
              </a:rPr>
              <a:t>I</a:t>
            </a:r>
            <a:r>
              <a:rPr sz="850" b="1" i="1" spc="-45" dirty="0">
                <a:latin typeface="Arial"/>
                <a:cs typeface="Arial"/>
              </a:rPr>
              <a:t>C</a:t>
            </a:r>
            <a:r>
              <a:rPr sz="850" b="1" i="1" spc="25" dirty="0">
                <a:latin typeface="Arial"/>
                <a:cs typeface="Arial"/>
              </a:rPr>
              <a:t>O</a:t>
            </a:r>
            <a:endParaRPr sz="850">
              <a:latin typeface="Arial"/>
              <a:cs typeface="Arial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8472885" y="532423"/>
            <a:ext cx="1600835" cy="23622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588010">
              <a:lnSpc>
                <a:spcPct val="100000"/>
              </a:lnSpc>
              <a:spcBef>
                <a:spcPts val="290"/>
              </a:spcBef>
            </a:pPr>
            <a:r>
              <a:rPr sz="400" dirty="0">
                <a:latin typeface="Microsoft Sans Serif"/>
                <a:cs typeface="Microsoft Sans Serif"/>
              </a:rPr>
              <a:t>Formación</a:t>
            </a:r>
            <a:r>
              <a:rPr sz="400" spc="10" dirty="0">
                <a:latin typeface="Microsoft Sans Serif"/>
                <a:cs typeface="Microsoft Sans Serif"/>
              </a:rPr>
              <a:t> </a:t>
            </a:r>
            <a:r>
              <a:rPr sz="400" spc="-10" dirty="0">
                <a:latin typeface="Microsoft Sans Serif"/>
                <a:cs typeface="Microsoft Sans Serif"/>
              </a:rPr>
              <a:t>a</a:t>
            </a:r>
            <a:r>
              <a:rPr sz="400" spc="25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docentes</a:t>
            </a:r>
            <a:r>
              <a:rPr sz="400" spc="35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en</a:t>
            </a:r>
            <a:r>
              <a:rPr sz="400" spc="10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Emprendimiento</a:t>
            </a:r>
            <a:endParaRPr sz="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600" spc="-10" dirty="0">
                <a:latin typeface="Microsoft Sans Serif"/>
                <a:cs typeface="Microsoft Sans Serif"/>
              </a:rPr>
              <a:t>MINERD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9048743" y="723310"/>
            <a:ext cx="994410" cy="136576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6300"/>
              </a:lnSpc>
              <a:spcBef>
                <a:spcPts val="85"/>
              </a:spcBef>
            </a:pPr>
            <a:r>
              <a:rPr sz="400" spc="-5" dirty="0">
                <a:latin typeface="Microsoft Sans Serif"/>
                <a:cs typeface="Microsoft Sans Serif"/>
              </a:rPr>
              <a:t>Inclusión materias</a:t>
            </a:r>
            <a:r>
              <a:rPr sz="400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de </a:t>
            </a:r>
            <a:r>
              <a:rPr sz="400" spc="5" dirty="0">
                <a:latin typeface="Microsoft Sans Serif"/>
                <a:cs typeface="Microsoft Sans Serif"/>
              </a:rPr>
              <a:t>emprendimiento </a:t>
            </a:r>
            <a:r>
              <a:rPr sz="400" dirty="0">
                <a:latin typeface="Microsoft Sans Serif"/>
                <a:cs typeface="Microsoft Sans Serif"/>
              </a:rPr>
              <a:t>en </a:t>
            </a:r>
            <a:r>
              <a:rPr sz="400" spc="5" dirty="0">
                <a:latin typeface="Microsoft Sans Serif"/>
                <a:cs typeface="Microsoft Sans Serif"/>
              </a:rPr>
              <a:t> </a:t>
            </a:r>
            <a:r>
              <a:rPr sz="400" spc="-10" dirty="0">
                <a:latin typeface="Microsoft Sans Serif"/>
                <a:cs typeface="Microsoft Sans Serif"/>
              </a:rPr>
              <a:t>Escuelas</a:t>
            </a:r>
            <a:r>
              <a:rPr sz="400" spc="30" dirty="0">
                <a:latin typeface="Microsoft Sans Serif"/>
                <a:cs typeface="Microsoft Sans Serif"/>
              </a:rPr>
              <a:t> </a:t>
            </a:r>
            <a:r>
              <a:rPr sz="400" spc="-5" dirty="0">
                <a:latin typeface="Microsoft Sans Serif"/>
                <a:cs typeface="Microsoft Sans Serif"/>
              </a:rPr>
              <a:t>y</a:t>
            </a:r>
            <a:r>
              <a:rPr sz="400" spc="10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colegios.</a:t>
            </a:r>
            <a:endParaRPr sz="400">
              <a:latin typeface="Microsoft Sans Serif"/>
              <a:cs typeface="Microsoft Sans Serif"/>
            </a:endParaRPr>
          </a:p>
        </p:txBody>
      </p:sp>
      <p:grpSp>
        <p:nvGrpSpPr>
          <p:cNvPr id="94" name="object 94"/>
          <p:cNvGrpSpPr/>
          <p:nvPr/>
        </p:nvGrpSpPr>
        <p:grpSpPr>
          <a:xfrm>
            <a:off x="8115296" y="2392479"/>
            <a:ext cx="336550" cy="219075"/>
            <a:chOff x="8115296" y="2392479"/>
            <a:chExt cx="336550" cy="219075"/>
          </a:xfrm>
        </p:grpSpPr>
        <p:sp>
          <p:nvSpPr>
            <p:cNvPr id="95" name="object 95"/>
            <p:cNvSpPr/>
            <p:nvPr/>
          </p:nvSpPr>
          <p:spPr>
            <a:xfrm>
              <a:off x="8123551" y="2400734"/>
              <a:ext cx="320040" cy="202565"/>
            </a:xfrm>
            <a:custGeom>
              <a:avLst/>
              <a:gdLst/>
              <a:ahLst/>
              <a:cxnLst/>
              <a:rect l="l" t="t" r="r" b="b"/>
              <a:pathLst>
                <a:path w="320040" h="202564">
                  <a:moveTo>
                    <a:pt x="225349" y="202501"/>
                  </a:moveTo>
                  <a:lnTo>
                    <a:pt x="94602" y="202501"/>
                  </a:lnTo>
                  <a:lnTo>
                    <a:pt x="88018" y="201852"/>
                  </a:lnTo>
                  <a:lnTo>
                    <a:pt x="50526" y="189131"/>
                  </a:lnTo>
                  <a:lnTo>
                    <a:pt x="20757" y="163030"/>
                  </a:lnTo>
                  <a:lnTo>
                    <a:pt x="3242" y="127524"/>
                  </a:lnTo>
                  <a:lnTo>
                    <a:pt x="0" y="107898"/>
                  </a:lnTo>
                  <a:lnTo>
                    <a:pt x="0" y="101250"/>
                  </a:lnTo>
                  <a:lnTo>
                    <a:pt x="0" y="94602"/>
                  </a:lnTo>
                  <a:lnTo>
                    <a:pt x="10251" y="56361"/>
                  </a:lnTo>
                  <a:lnTo>
                    <a:pt x="34356" y="24954"/>
                  </a:lnTo>
                  <a:lnTo>
                    <a:pt x="68645" y="5163"/>
                  </a:lnTo>
                  <a:lnTo>
                    <a:pt x="94602" y="0"/>
                  </a:lnTo>
                  <a:lnTo>
                    <a:pt x="225349" y="0"/>
                  </a:lnTo>
                  <a:lnTo>
                    <a:pt x="263590" y="10251"/>
                  </a:lnTo>
                  <a:lnTo>
                    <a:pt x="294997" y="34356"/>
                  </a:lnTo>
                  <a:lnTo>
                    <a:pt x="314789" y="68645"/>
                  </a:lnTo>
                  <a:lnTo>
                    <a:pt x="319952" y="94602"/>
                  </a:lnTo>
                  <a:lnTo>
                    <a:pt x="319952" y="107898"/>
                  </a:lnTo>
                  <a:lnTo>
                    <a:pt x="309700" y="146139"/>
                  </a:lnTo>
                  <a:lnTo>
                    <a:pt x="285595" y="177546"/>
                  </a:lnTo>
                  <a:lnTo>
                    <a:pt x="251306" y="197338"/>
                  </a:lnTo>
                  <a:lnTo>
                    <a:pt x="231934" y="201852"/>
                  </a:lnTo>
                  <a:lnTo>
                    <a:pt x="225349" y="202501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8123551" y="2400734"/>
              <a:ext cx="320040" cy="202565"/>
            </a:xfrm>
            <a:custGeom>
              <a:avLst/>
              <a:gdLst/>
              <a:ahLst/>
              <a:cxnLst/>
              <a:rect l="l" t="t" r="r" b="b"/>
              <a:pathLst>
                <a:path w="320040" h="202564">
                  <a:moveTo>
                    <a:pt x="0" y="101250"/>
                  </a:moveTo>
                  <a:lnTo>
                    <a:pt x="0" y="94602"/>
                  </a:lnTo>
                  <a:lnTo>
                    <a:pt x="648" y="88018"/>
                  </a:lnTo>
                  <a:lnTo>
                    <a:pt x="1945" y="81497"/>
                  </a:lnTo>
                  <a:lnTo>
                    <a:pt x="3242" y="74977"/>
                  </a:lnTo>
                  <a:lnTo>
                    <a:pt x="5163" y="68645"/>
                  </a:lnTo>
                  <a:lnTo>
                    <a:pt x="7707" y="62503"/>
                  </a:lnTo>
                  <a:lnTo>
                    <a:pt x="10251" y="56361"/>
                  </a:lnTo>
                  <a:lnTo>
                    <a:pt x="13370" y="50526"/>
                  </a:lnTo>
                  <a:lnTo>
                    <a:pt x="17063" y="44998"/>
                  </a:lnTo>
                  <a:lnTo>
                    <a:pt x="20757" y="39471"/>
                  </a:lnTo>
                  <a:lnTo>
                    <a:pt x="24954" y="34356"/>
                  </a:lnTo>
                  <a:lnTo>
                    <a:pt x="29655" y="29655"/>
                  </a:lnTo>
                  <a:lnTo>
                    <a:pt x="34356" y="24954"/>
                  </a:lnTo>
                  <a:lnTo>
                    <a:pt x="39471" y="20757"/>
                  </a:lnTo>
                  <a:lnTo>
                    <a:pt x="44998" y="17063"/>
                  </a:lnTo>
                  <a:lnTo>
                    <a:pt x="50526" y="13370"/>
                  </a:lnTo>
                  <a:lnTo>
                    <a:pt x="56361" y="10251"/>
                  </a:lnTo>
                  <a:lnTo>
                    <a:pt x="62503" y="7707"/>
                  </a:lnTo>
                  <a:lnTo>
                    <a:pt x="68645" y="5163"/>
                  </a:lnTo>
                  <a:lnTo>
                    <a:pt x="74977" y="3242"/>
                  </a:lnTo>
                  <a:lnTo>
                    <a:pt x="81497" y="1945"/>
                  </a:lnTo>
                  <a:lnTo>
                    <a:pt x="88018" y="648"/>
                  </a:lnTo>
                  <a:lnTo>
                    <a:pt x="94602" y="0"/>
                  </a:lnTo>
                  <a:lnTo>
                    <a:pt x="101250" y="0"/>
                  </a:lnTo>
                  <a:lnTo>
                    <a:pt x="218701" y="0"/>
                  </a:lnTo>
                  <a:lnTo>
                    <a:pt x="225349" y="0"/>
                  </a:lnTo>
                  <a:lnTo>
                    <a:pt x="231934" y="648"/>
                  </a:lnTo>
                  <a:lnTo>
                    <a:pt x="238454" y="1945"/>
                  </a:lnTo>
                  <a:lnTo>
                    <a:pt x="244975" y="3242"/>
                  </a:lnTo>
                  <a:lnTo>
                    <a:pt x="251306" y="5163"/>
                  </a:lnTo>
                  <a:lnTo>
                    <a:pt x="257448" y="7707"/>
                  </a:lnTo>
                  <a:lnTo>
                    <a:pt x="263590" y="10251"/>
                  </a:lnTo>
                  <a:lnTo>
                    <a:pt x="269425" y="13370"/>
                  </a:lnTo>
                  <a:lnTo>
                    <a:pt x="274953" y="17063"/>
                  </a:lnTo>
                  <a:lnTo>
                    <a:pt x="280481" y="20757"/>
                  </a:lnTo>
                  <a:lnTo>
                    <a:pt x="302888" y="44998"/>
                  </a:lnTo>
                  <a:lnTo>
                    <a:pt x="306581" y="50526"/>
                  </a:lnTo>
                  <a:lnTo>
                    <a:pt x="309700" y="56361"/>
                  </a:lnTo>
                  <a:lnTo>
                    <a:pt x="312245" y="62503"/>
                  </a:lnTo>
                  <a:lnTo>
                    <a:pt x="314789" y="68645"/>
                  </a:lnTo>
                  <a:lnTo>
                    <a:pt x="316709" y="74977"/>
                  </a:lnTo>
                  <a:lnTo>
                    <a:pt x="318006" y="81497"/>
                  </a:lnTo>
                  <a:lnTo>
                    <a:pt x="319303" y="88018"/>
                  </a:lnTo>
                  <a:lnTo>
                    <a:pt x="319952" y="94602"/>
                  </a:lnTo>
                  <a:lnTo>
                    <a:pt x="319952" y="101250"/>
                  </a:lnTo>
                  <a:lnTo>
                    <a:pt x="319952" y="107898"/>
                  </a:lnTo>
                  <a:lnTo>
                    <a:pt x="319303" y="114483"/>
                  </a:lnTo>
                  <a:lnTo>
                    <a:pt x="318006" y="121003"/>
                  </a:lnTo>
                  <a:lnTo>
                    <a:pt x="316709" y="127524"/>
                  </a:lnTo>
                  <a:lnTo>
                    <a:pt x="299194" y="163030"/>
                  </a:lnTo>
                  <a:lnTo>
                    <a:pt x="269425" y="189131"/>
                  </a:lnTo>
                  <a:lnTo>
                    <a:pt x="231934" y="201852"/>
                  </a:lnTo>
                  <a:lnTo>
                    <a:pt x="218701" y="202501"/>
                  </a:lnTo>
                  <a:lnTo>
                    <a:pt x="101250" y="202501"/>
                  </a:lnTo>
                  <a:lnTo>
                    <a:pt x="62503" y="194794"/>
                  </a:lnTo>
                  <a:lnTo>
                    <a:pt x="56361" y="192250"/>
                  </a:lnTo>
                  <a:lnTo>
                    <a:pt x="50526" y="189131"/>
                  </a:lnTo>
                  <a:lnTo>
                    <a:pt x="44998" y="185437"/>
                  </a:lnTo>
                  <a:lnTo>
                    <a:pt x="39471" y="181744"/>
                  </a:lnTo>
                  <a:lnTo>
                    <a:pt x="34356" y="177546"/>
                  </a:lnTo>
                  <a:lnTo>
                    <a:pt x="29655" y="172845"/>
                  </a:lnTo>
                  <a:lnTo>
                    <a:pt x="24954" y="168144"/>
                  </a:lnTo>
                  <a:lnTo>
                    <a:pt x="20757" y="163030"/>
                  </a:lnTo>
                  <a:lnTo>
                    <a:pt x="17063" y="157502"/>
                  </a:lnTo>
                  <a:lnTo>
                    <a:pt x="13370" y="151974"/>
                  </a:lnTo>
                  <a:lnTo>
                    <a:pt x="1945" y="121003"/>
                  </a:lnTo>
                  <a:lnTo>
                    <a:pt x="648" y="114483"/>
                  </a:lnTo>
                  <a:lnTo>
                    <a:pt x="0" y="107898"/>
                  </a:lnTo>
                  <a:lnTo>
                    <a:pt x="0" y="101250"/>
                  </a:lnTo>
                  <a:close/>
                </a:path>
              </a:pathLst>
            </a:custGeom>
            <a:ln w="16200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7" name="object 97"/>
          <p:cNvSpPr txBox="1"/>
          <p:nvPr/>
        </p:nvSpPr>
        <p:spPr>
          <a:xfrm>
            <a:off x="8165083" y="2432584"/>
            <a:ext cx="236220" cy="1057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35" dirty="0">
                <a:latin typeface="Microsoft Sans Serif"/>
                <a:cs typeface="Microsoft Sans Serif"/>
              </a:rPr>
              <a:t>M</a:t>
            </a:r>
            <a:r>
              <a:rPr sz="600" spc="-15" dirty="0">
                <a:latin typeface="Microsoft Sans Serif"/>
                <a:cs typeface="Microsoft Sans Serif"/>
              </a:rPr>
              <a:t>I</a:t>
            </a:r>
            <a:r>
              <a:rPr sz="600" spc="-25" dirty="0">
                <a:latin typeface="Microsoft Sans Serif"/>
                <a:cs typeface="Microsoft Sans Serif"/>
              </a:rPr>
              <a:t>C</a:t>
            </a:r>
            <a:r>
              <a:rPr sz="600" spc="35" dirty="0">
                <a:latin typeface="Microsoft Sans Serif"/>
                <a:cs typeface="Microsoft Sans Serif"/>
              </a:rPr>
              <a:t>M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8672091" y="1481394"/>
            <a:ext cx="443865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dirty="0">
                <a:latin typeface="Microsoft Sans Serif"/>
                <a:cs typeface="Microsoft Sans Serif"/>
              </a:rPr>
              <a:t>Centro</a:t>
            </a:r>
            <a:r>
              <a:rPr sz="400" spc="5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de</a:t>
            </a:r>
            <a:r>
              <a:rPr sz="400" spc="-10" dirty="0">
                <a:latin typeface="Microsoft Sans Serif"/>
                <a:cs typeface="Microsoft Sans Serif"/>
              </a:rPr>
              <a:t> </a:t>
            </a:r>
            <a:r>
              <a:rPr sz="400" spc="-20" dirty="0">
                <a:latin typeface="Microsoft Sans Serif"/>
                <a:cs typeface="Microsoft Sans Serif"/>
              </a:rPr>
              <a:t>PYMES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9354885" y="1280513"/>
            <a:ext cx="889000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-10" dirty="0">
                <a:latin typeface="Microsoft Sans Serif"/>
                <a:cs typeface="Microsoft Sans Serif"/>
              </a:rPr>
              <a:t>UNIVERSIDADES</a:t>
            </a:r>
            <a:r>
              <a:rPr sz="400" dirty="0">
                <a:latin typeface="Microsoft Sans Serif"/>
                <a:cs typeface="Microsoft Sans Serif"/>
              </a:rPr>
              <a:t> DE</a:t>
            </a:r>
            <a:r>
              <a:rPr sz="400" spc="20" dirty="0">
                <a:latin typeface="Microsoft Sans Serif"/>
                <a:cs typeface="Microsoft Sans Serif"/>
              </a:rPr>
              <a:t> TODO</a:t>
            </a:r>
            <a:r>
              <a:rPr sz="400" spc="15" dirty="0">
                <a:latin typeface="Microsoft Sans Serif"/>
                <a:cs typeface="Microsoft Sans Serif"/>
              </a:rPr>
              <a:t> </a:t>
            </a:r>
            <a:r>
              <a:rPr sz="400" spc="-20" dirty="0">
                <a:latin typeface="Microsoft Sans Serif"/>
                <a:cs typeface="Microsoft Sans Serif"/>
              </a:rPr>
              <a:t>EL</a:t>
            </a:r>
            <a:r>
              <a:rPr sz="400" spc="25" dirty="0">
                <a:latin typeface="Microsoft Sans Serif"/>
                <a:cs typeface="Microsoft Sans Serif"/>
              </a:rPr>
              <a:t> </a:t>
            </a:r>
            <a:r>
              <a:rPr sz="400" spc="-30" dirty="0">
                <a:latin typeface="Microsoft Sans Serif"/>
                <a:cs typeface="Microsoft Sans Serif"/>
              </a:rPr>
              <a:t>PAIS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9354885" y="1448994"/>
            <a:ext cx="1048385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dirty="0">
                <a:latin typeface="Microsoft Sans Serif"/>
                <a:cs typeface="Microsoft Sans Serif"/>
              </a:rPr>
              <a:t>Formación</a:t>
            </a:r>
            <a:r>
              <a:rPr sz="400" spc="5" dirty="0">
                <a:latin typeface="Microsoft Sans Serif"/>
                <a:cs typeface="Microsoft Sans Serif"/>
              </a:rPr>
              <a:t> </a:t>
            </a:r>
            <a:r>
              <a:rPr sz="400" spc="-10" dirty="0">
                <a:latin typeface="Microsoft Sans Serif"/>
                <a:cs typeface="Microsoft Sans Serif"/>
              </a:rPr>
              <a:t>a</a:t>
            </a:r>
            <a:r>
              <a:rPr sz="400" spc="15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emprendedores</a:t>
            </a:r>
            <a:r>
              <a:rPr sz="400" spc="30" dirty="0">
                <a:latin typeface="Microsoft Sans Serif"/>
                <a:cs typeface="Microsoft Sans Serif"/>
              </a:rPr>
              <a:t> </a:t>
            </a:r>
            <a:r>
              <a:rPr sz="400" spc="-5" dirty="0">
                <a:latin typeface="Microsoft Sans Serif"/>
                <a:cs typeface="Microsoft Sans Serif"/>
              </a:rPr>
              <a:t>y</a:t>
            </a:r>
            <a:r>
              <a:rPr sz="400" spc="5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empresarios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8672091" y="1617435"/>
            <a:ext cx="1557020" cy="62039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695325" marR="5080">
              <a:lnSpc>
                <a:spcPct val="106300"/>
              </a:lnSpc>
              <a:spcBef>
                <a:spcPts val="85"/>
              </a:spcBef>
            </a:pPr>
            <a:r>
              <a:rPr sz="400" dirty="0">
                <a:latin typeface="Microsoft Sans Serif"/>
                <a:cs typeface="Microsoft Sans Serif"/>
              </a:rPr>
              <a:t>Vinculación </a:t>
            </a:r>
            <a:r>
              <a:rPr sz="400" spc="5" dirty="0">
                <a:latin typeface="Microsoft Sans Serif"/>
                <a:cs typeface="Microsoft Sans Serif"/>
              </a:rPr>
              <a:t>con entidades </a:t>
            </a:r>
            <a:r>
              <a:rPr sz="400" spc="-5" dirty="0">
                <a:latin typeface="Microsoft Sans Serif"/>
                <a:cs typeface="Microsoft Sans Serif"/>
              </a:rPr>
              <a:t>bancarias </a:t>
            </a:r>
            <a:r>
              <a:rPr sz="400" spc="-95" dirty="0">
                <a:latin typeface="Microsoft Sans Serif"/>
                <a:cs typeface="Microsoft Sans Serif"/>
              </a:rPr>
              <a:t> </a:t>
            </a:r>
            <a:r>
              <a:rPr sz="400" spc="-20" dirty="0">
                <a:latin typeface="Microsoft Sans Serif"/>
                <a:cs typeface="Microsoft Sans Serif"/>
              </a:rPr>
              <a:t>CREEBANRESERVAS</a:t>
            </a:r>
            <a:endParaRPr sz="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700">
              <a:latin typeface="Microsoft Sans Serif"/>
              <a:cs typeface="Microsoft Sans Serif"/>
            </a:endParaRPr>
          </a:p>
          <a:p>
            <a:pPr marL="12700" marR="581660">
              <a:lnSpc>
                <a:spcPct val="106300"/>
              </a:lnSpc>
            </a:pPr>
            <a:r>
              <a:rPr sz="400" dirty="0">
                <a:latin typeface="Microsoft Sans Serif"/>
                <a:cs typeface="Microsoft Sans Serif"/>
              </a:rPr>
              <a:t>Fortalecimiento</a:t>
            </a:r>
            <a:r>
              <a:rPr sz="400" spc="5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de </a:t>
            </a:r>
            <a:r>
              <a:rPr sz="400" dirty="0">
                <a:latin typeface="Microsoft Sans Serif"/>
                <a:cs typeface="Microsoft Sans Serif"/>
              </a:rPr>
              <a:t>capacidades</a:t>
            </a:r>
            <a:r>
              <a:rPr sz="400" spc="5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de </a:t>
            </a:r>
            <a:r>
              <a:rPr sz="400" spc="-10" dirty="0">
                <a:latin typeface="Microsoft Sans Serif"/>
                <a:cs typeface="Microsoft Sans Serif"/>
              </a:rPr>
              <a:t>las </a:t>
            </a:r>
            <a:r>
              <a:rPr sz="400" spc="-5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MICRO,</a:t>
            </a:r>
            <a:r>
              <a:rPr sz="400" spc="15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pequeña</a:t>
            </a:r>
            <a:r>
              <a:rPr sz="400" spc="15" dirty="0">
                <a:latin typeface="Microsoft Sans Serif"/>
                <a:cs typeface="Microsoft Sans Serif"/>
              </a:rPr>
              <a:t> </a:t>
            </a:r>
            <a:r>
              <a:rPr sz="400" spc="-5" dirty="0">
                <a:latin typeface="Microsoft Sans Serif"/>
                <a:cs typeface="Microsoft Sans Serif"/>
              </a:rPr>
              <a:t>y </a:t>
            </a:r>
            <a:r>
              <a:rPr sz="400" dirty="0">
                <a:latin typeface="Microsoft Sans Serif"/>
                <a:cs typeface="Microsoft Sans Serif"/>
              </a:rPr>
              <a:t>medianas</a:t>
            </a:r>
            <a:r>
              <a:rPr sz="400" spc="25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empresas.</a:t>
            </a:r>
            <a:endParaRPr sz="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700">
              <a:latin typeface="Microsoft Sans Serif"/>
              <a:cs typeface="Microsoft Sans Serif"/>
            </a:endParaRPr>
          </a:p>
          <a:p>
            <a:pPr marL="12700" marR="524510">
              <a:lnSpc>
                <a:spcPct val="106300"/>
              </a:lnSpc>
            </a:pPr>
            <a:r>
              <a:rPr sz="400" spc="5" dirty="0">
                <a:latin typeface="Microsoft Sans Serif"/>
                <a:cs typeface="Microsoft Sans Serif"/>
              </a:rPr>
              <a:t>Normativa</a:t>
            </a:r>
            <a:r>
              <a:rPr sz="400" spc="15" dirty="0">
                <a:latin typeface="Microsoft Sans Serif"/>
                <a:cs typeface="Microsoft Sans Serif"/>
              </a:rPr>
              <a:t> de</a:t>
            </a:r>
            <a:r>
              <a:rPr sz="400" spc="5" dirty="0">
                <a:latin typeface="Microsoft Sans Serif"/>
                <a:cs typeface="Microsoft Sans Serif"/>
              </a:rPr>
              <a:t> calidad</a:t>
            </a:r>
            <a:r>
              <a:rPr sz="400" spc="15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para</a:t>
            </a:r>
            <a:r>
              <a:rPr sz="400" spc="20" dirty="0">
                <a:latin typeface="Microsoft Sans Serif"/>
                <a:cs typeface="Microsoft Sans Serif"/>
              </a:rPr>
              <a:t> </a:t>
            </a:r>
            <a:r>
              <a:rPr sz="400" spc="10" dirty="0">
                <a:latin typeface="Microsoft Sans Serif"/>
                <a:cs typeface="Microsoft Sans Serif"/>
              </a:rPr>
              <a:t>Micro,</a:t>
            </a:r>
            <a:r>
              <a:rPr sz="400" spc="20" dirty="0">
                <a:latin typeface="Microsoft Sans Serif"/>
                <a:cs typeface="Microsoft Sans Serif"/>
              </a:rPr>
              <a:t> </a:t>
            </a:r>
            <a:r>
              <a:rPr sz="400" spc="-5" dirty="0">
                <a:latin typeface="Microsoft Sans Serif"/>
                <a:cs typeface="Microsoft Sans Serif"/>
              </a:rPr>
              <a:t>Pequeña </a:t>
            </a:r>
            <a:r>
              <a:rPr sz="400" dirty="0">
                <a:latin typeface="Microsoft Sans Serif"/>
                <a:cs typeface="Microsoft Sans Serif"/>
              </a:rPr>
              <a:t> </a:t>
            </a:r>
            <a:r>
              <a:rPr sz="400" spc="-5" dirty="0">
                <a:latin typeface="Microsoft Sans Serif"/>
                <a:cs typeface="Microsoft Sans Serif"/>
              </a:rPr>
              <a:t>y</a:t>
            </a:r>
            <a:r>
              <a:rPr sz="400" spc="5" dirty="0">
                <a:latin typeface="Microsoft Sans Serif"/>
                <a:cs typeface="Microsoft Sans Serif"/>
              </a:rPr>
              <a:t> Mediana</a:t>
            </a:r>
            <a:r>
              <a:rPr sz="400" spc="25" dirty="0">
                <a:latin typeface="Microsoft Sans Serif"/>
                <a:cs typeface="Microsoft Sans Serif"/>
              </a:rPr>
              <a:t> </a:t>
            </a:r>
            <a:r>
              <a:rPr sz="400" spc="-5" dirty="0">
                <a:latin typeface="Microsoft Sans Serif"/>
                <a:cs typeface="Microsoft Sans Serif"/>
              </a:rPr>
              <a:t>Empresas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8672091" y="2317158"/>
            <a:ext cx="1045210" cy="136576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6300"/>
              </a:lnSpc>
              <a:spcBef>
                <a:spcPts val="85"/>
              </a:spcBef>
            </a:pPr>
            <a:r>
              <a:rPr sz="400" spc="15" dirty="0">
                <a:latin typeface="Microsoft Sans Serif"/>
                <a:cs typeface="Microsoft Sans Serif"/>
              </a:rPr>
              <a:t>Apoyo</a:t>
            </a:r>
            <a:r>
              <a:rPr sz="400" spc="25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al</a:t>
            </a:r>
            <a:r>
              <a:rPr sz="400" spc="10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Crecimiento</a:t>
            </a:r>
            <a:r>
              <a:rPr sz="400" spc="25" dirty="0">
                <a:latin typeface="Microsoft Sans Serif"/>
                <a:cs typeface="Microsoft Sans Serif"/>
              </a:rPr>
              <a:t> </a:t>
            </a:r>
            <a:r>
              <a:rPr sz="400" spc="10" dirty="0">
                <a:latin typeface="Microsoft Sans Serif"/>
                <a:cs typeface="Microsoft Sans Serif"/>
              </a:rPr>
              <a:t>del</a:t>
            </a:r>
            <a:r>
              <a:rPr sz="400" spc="15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Tejido</a:t>
            </a:r>
            <a:r>
              <a:rPr sz="400" spc="25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Productivo </a:t>
            </a:r>
            <a:r>
              <a:rPr sz="400" spc="-90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Local</a:t>
            </a:r>
            <a:r>
              <a:rPr sz="400" spc="10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en</a:t>
            </a:r>
            <a:r>
              <a:rPr sz="400" spc="10" dirty="0">
                <a:latin typeface="Microsoft Sans Serif"/>
                <a:cs typeface="Microsoft Sans Serif"/>
              </a:rPr>
              <a:t> </a:t>
            </a:r>
            <a:r>
              <a:rPr sz="400" spc="-5" dirty="0">
                <a:latin typeface="Microsoft Sans Serif"/>
                <a:cs typeface="Microsoft Sans Serif"/>
              </a:rPr>
              <a:t>la</a:t>
            </a:r>
            <a:r>
              <a:rPr sz="400" spc="25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Región</a:t>
            </a:r>
            <a:r>
              <a:rPr sz="400" spc="10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de</a:t>
            </a:r>
            <a:r>
              <a:rPr sz="400" spc="10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Enriquillo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8672091" y="2634600"/>
            <a:ext cx="440690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-10" dirty="0">
                <a:latin typeface="Microsoft Sans Serif"/>
                <a:cs typeface="Microsoft Sans Serif"/>
              </a:rPr>
              <a:t>Semana </a:t>
            </a:r>
            <a:r>
              <a:rPr sz="400" spc="5" dirty="0">
                <a:latin typeface="Microsoft Sans Serif"/>
                <a:cs typeface="Microsoft Sans Serif"/>
              </a:rPr>
              <a:t>Mipymes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9354885" y="2550399"/>
            <a:ext cx="351790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-5" dirty="0">
                <a:latin typeface="Microsoft Sans Serif"/>
                <a:cs typeface="Microsoft Sans Serif"/>
              </a:rPr>
              <a:t>Universidades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9354885" y="2718840"/>
            <a:ext cx="372110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dirty="0">
                <a:latin typeface="Microsoft Sans Serif"/>
                <a:cs typeface="Microsoft Sans Serif"/>
              </a:rPr>
              <a:t>Centros</a:t>
            </a:r>
            <a:r>
              <a:rPr sz="400" spc="-15" dirty="0">
                <a:latin typeface="Microsoft Sans Serif"/>
                <a:cs typeface="Microsoft Sans Serif"/>
              </a:rPr>
              <a:t> Pymes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8672091" y="2887281"/>
            <a:ext cx="297815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-15" dirty="0">
                <a:latin typeface="Microsoft Sans Serif"/>
                <a:cs typeface="Microsoft Sans Serif"/>
              </a:rPr>
              <a:t>EMPRETEC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8672091" y="3224163"/>
            <a:ext cx="615315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15" dirty="0">
                <a:latin typeface="Microsoft Sans Serif"/>
                <a:cs typeface="Microsoft Sans Serif"/>
              </a:rPr>
              <a:t>Apoyo</a:t>
            </a:r>
            <a:r>
              <a:rPr sz="400" spc="5" dirty="0">
                <a:latin typeface="Microsoft Sans Serif"/>
                <a:cs typeface="Microsoft Sans Serif"/>
              </a:rPr>
              <a:t> </a:t>
            </a:r>
            <a:r>
              <a:rPr sz="400" spc="-10" dirty="0">
                <a:latin typeface="Microsoft Sans Serif"/>
                <a:cs typeface="Microsoft Sans Serif"/>
              </a:rPr>
              <a:t>a</a:t>
            </a:r>
            <a:r>
              <a:rPr sz="400" spc="5" dirty="0">
                <a:latin typeface="Microsoft Sans Serif"/>
                <a:cs typeface="Microsoft Sans Serif"/>
              </a:rPr>
              <a:t> emprendedores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9529036" y="3055722"/>
            <a:ext cx="521970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dirty="0">
                <a:latin typeface="Microsoft Sans Serif"/>
                <a:cs typeface="Microsoft Sans Serif"/>
              </a:rPr>
              <a:t>FORMALIZATE.COM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9529036" y="3224163"/>
            <a:ext cx="720725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-5" dirty="0">
                <a:latin typeface="Microsoft Sans Serif"/>
                <a:cs typeface="Microsoft Sans Serif"/>
              </a:rPr>
              <a:t>VENTANILLA</a:t>
            </a:r>
            <a:r>
              <a:rPr sz="400" spc="5" dirty="0">
                <a:latin typeface="Microsoft Sans Serif"/>
                <a:cs typeface="Microsoft Sans Serif"/>
              </a:rPr>
              <a:t> </a:t>
            </a:r>
            <a:r>
              <a:rPr sz="400" spc="-15" dirty="0">
                <a:latin typeface="Microsoft Sans Serif"/>
                <a:cs typeface="Microsoft Sans Serif"/>
              </a:rPr>
              <a:t>VIRTUAL</a:t>
            </a:r>
            <a:r>
              <a:rPr sz="400" spc="20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MICM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9529036" y="3392603"/>
            <a:ext cx="583565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-15" dirty="0">
                <a:latin typeface="Microsoft Sans Serif"/>
                <a:cs typeface="Microsoft Sans Serif"/>
              </a:rPr>
              <a:t>RETO</a:t>
            </a:r>
            <a:r>
              <a:rPr sz="400" spc="10" dirty="0">
                <a:latin typeface="Microsoft Sans Serif"/>
                <a:cs typeface="Microsoft Sans Serif"/>
              </a:rPr>
              <a:t> </a:t>
            </a:r>
            <a:r>
              <a:rPr sz="400" spc="-5" dirty="0">
                <a:latin typeface="Microsoft Sans Serif"/>
                <a:cs typeface="Microsoft Sans Serif"/>
              </a:rPr>
              <a:t>EMPRENDEDOR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8672091" y="3561045"/>
            <a:ext cx="918844" cy="136576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6300"/>
              </a:lnSpc>
              <a:spcBef>
                <a:spcPts val="85"/>
              </a:spcBef>
            </a:pPr>
            <a:r>
              <a:rPr sz="400" dirty="0">
                <a:latin typeface="Microsoft Sans Serif"/>
                <a:cs typeface="Microsoft Sans Serif"/>
              </a:rPr>
              <a:t>Reconocimiento </a:t>
            </a:r>
            <a:r>
              <a:rPr sz="400" spc="-10" dirty="0">
                <a:latin typeface="Microsoft Sans Serif"/>
                <a:cs typeface="Microsoft Sans Serif"/>
              </a:rPr>
              <a:t>a</a:t>
            </a:r>
            <a:r>
              <a:rPr sz="400" spc="-5" dirty="0">
                <a:latin typeface="Microsoft Sans Serif"/>
                <a:cs typeface="Microsoft Sans Serif"/>
              </a:rPr>
              <a:t> la </a:t>
            </a:r>
            <a:r>
              <a:rPr sz="400" spc="-10" dirty="0">
                <a:latin typeface="Microsoft Sans Serif"/>
                <a:cs typeface="Microsoft Sans Serif"/>
              </a:rPr>
              <a:t>Excelencia</a:t>
            </a:r>
            <a:r>
              <a:rPr sz="400" spc="-5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de </a:t>
            </a:r>
            <a:r>
              <a:rPr sz="400" spc="-10" dirty="0">
                <a:latin typeface="Microsoft Sans Serif"/>
                <a:cs typeface="Microsoft Sans Serif"/>
              </a:rPr>
              <a:t>las </a:t>
            </a:r>
            <a:r>
              <a:rPr sz="400" spc="-95" dirty="0">
                <a:latin typeface="Microsoft Sans Serif"/>
                <a:cs typeface="Microsoft Sans Serif"/>
              </a:rPr>
              <a:t> </a:t>
            </a:r>
            <a:r>
              <a:rPr sz="400" spc="-15" dirty="0">
                <a:latin typeface="Microsoft Sans Serif"/>
                <a:cs typeface="Microsoft Sans Serif"/>
              </a:rPr>
              <a:t>Pymes</a:t>
            </a:r>
            <a:endParaRPr sz="400">
              <a:latin typeface="Microsoft Sans Serif"/>
              <a:cs typeface="Microsoft Sans Serif"/>
            </a:endParaRPr>
          </a:p>
        </p:txBody>
      </p:sp>
      <p:grpSp>
        <p:nvGrpSpPr>
          <p:cNvPr id="112" name="object 112"/>
          <p:cNvGrpSpPr/>
          <p:nvPr/>
        </p:nvGrpSpPr>
        <p:grpSpPr>
          <a:xfrm>
            <a:off x="8115296" y="3914966"/>
            <a:ext cx="426084" cy="219075"/>
            <a:chOff x="8115296" y="3914966"/>
            <a:chExt cx="426084" cy="219075"/>
          </a:xfrm>
        </p:grpSpPr>
        <p:sp>
          <p:nvSpPr>
            <p:cNvPr id="113" name="object 113"/>
            <p:cNvSpPr/>
            <p:nvPr/>
          </p:nvSpPr>
          <p:spPr>
            <a:xfrm>
              <a:off x="8123551" y="3923221"/>
              <a:ext cx="409575" cy="202565"/>
            </a:xfrm>
            <a:custGeom>
              <a:avLst/>
              <a:gdLst/>
              <a:ahLst/>
              <a:cxnLst/>
              <a:rect l="l" t="t" r="r" b="b"/>
              <a:pathLst>
                <a:path w="409575" h="202564">
                  <a:moveTo>
                    <a:pt x="314450" y="202501"/>
                  </a:moveTo>
                  <a:lnTo>
                    <a:pt x="94602" y="202501"/>
                  </a:lnTo>
                  <a:lnTo>
                    <a:pt x="88018" y="201852"/>
                  </a:lnTo>
                  <a:lnTo>
                    <a:pt x="50526" y="189131"/>
                  </a:lnTo>
                  <a:lnTo>
                    <a:pt x="20757" y="163030"/>
                  </a:lnTo>
                  <a:lnTo>
                    <a:pt x="3242" y="127524"/>
                  </a:lnTo>
                  <a:lnTo>
                    <a:pt x="0" y="107898"/>
                  </a:lnTo>
                  <a:lnTo>
                    <a:pt x="0" y="101250"/>
                  </a:lnTo>
                  <a:lnTo>
                    <a:pt x="0" y="94602"/>
                  </a:lnTo>
                  <a:lnTo>
                    <a:pt x="10251" y="56361"/>
                  </a:lnTo>
                  <a:lnTo>
                    <a:pt x="34356" y="24954"/>
                  </a:lnTo>
                  <a:lnTo>
                    <a:pt x="68645" y="5163"/>
                  </a:lnTo>
                  <a:lnTo>
                    <a:pt x="94602" y="0"/>
                  </a:lnTo>
                  <a:lnTo>
                    <a:pt x="314450" y="0"/>
                  </a:lnTo>
                  <a:lnTo>
                    <a:pt x="352691" y="10251"/>
                  </a:lnTo>
                  <a:lnTo>
                    <a:pt x="384098" y="34356"/>
                  </a:lnTo>
                  <a:lnTo>
                    <a:pt x="403889" y="68645"/>
                  </a:lnTo>
                  <a:lnTo>
                    <a:pt x="409052" y="94602"/>
                  </a:lnTo>
                  <a:lnTo>
                    <a:pt x="409052" y="107898"/>
                  </a:lnTo>
                  <a:lnTo>
                    <a:pt x="398801" y="146139"/>
                  </a:lnTo>
                  <a:lnTo>
                    <a:pt x="374696" y="177546"/>
                  </a:lnTo>
                  <a:lnTo>
                    <a:pt x="340407" y="197338"/>
                  </a:lnTo>
                  <a:lnTo>
                    <a:pt x="321034" y="201852"/>
                  </a:lnTo>
                  <a:lnTo>
                    <a:pt x="314450" y="202501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8123551" y="3923221"/>
              <a:ext cx="409575" cy="202565"/>
            </a:xfrm>
            <a:custGeom>
              <a:avLst/>
              <a:gdLst/>
              <a:ahLst/>
              <a:cxnLst/>
              <a:rect l="l" t="t" r="r" b="b"/>
              <a:pathLst>
                <a:path w="409575" h="202564">
                  <a:moveTo>
                    <a:pt x="0" y="101250"/>
                  </a:moveTo>
                  <a:lnTo>
                    <a:pt x="0" y="94602"/>
                  </a:lnTo>
                  <a:lnTo>
                    <a:pt x="648" y="88018"/>
                  </a:lnTo>
                  <a:lnTo>
                    <a:pt x="1945" y="81497"/>
                  </a:lnTo>
                  <a:lnTo>
                    <a:pt x="3242" y="74977"/>
                  </a:lnTo>
                  <a:lnTo>
                    <a:pt x="5163" y="68645"/>
                  </a:lnTo>
                  <a:lnTo>
                    <a:pt x="7707" y="62503"/>
                  </a:lnTo>
                  <a:lnTo>
                    <a:pt x="10251" y="56361"/>
                  </a:lnTo>
                  <a:lnTo>
                    <a:pt x="13370" y="50526"/>
                  </a:lnTo>
                  <a:lnTo>
                    <a:pt x="17063" y="44998"/>
                  </a:lnTo>
                  <a:lnTo>
                    <a:pt x="20757" y="39471"/>
                  </a:lnTo>
                  <a:lnTo>
                    <a:pt x="24954" y="34356"/>
                  </a:lnTo>
                  <a:lnTo>
                    <a:pt x="29655" y="29655"/>
                  </a:lnTo>
                  <a:lnTo>
                    <a:pt x="34356" y="24954"/>
                  </a:lnTo>
                  <a:lnTo>
                    <a:pt x="39471" y="20757"/>
                  </a:lnTo>
                  <a:lnTo>
                    <a:pt x="44998" y="17063"/>
                  </a:lnTo>
                  <a:lnTo>
                    <a:pt x="50526" y="13370"/>
                  </a:lnTo>
                  <a:lnTo>
                    <a:pt x="56361" y="10251"/>
                  </a:lnTo>
                  <a:lnTo>
                    <a:pt x="62503" y="7707"/>
                  </a:lnTo>
                  <a:lnTo>
                    <a:pt x="68645" y="5163"/>
                  </a:lnTo>
                  <a:lnTo>
                    <a:pt x="74977" y="3242"/>
                  </a:lnTo>
                  <a:lnTo>
                    <a:pt x="81497" y="1945"/>
                  </a:lnTo>
                  <a:lnTo>
                    <a:pt x="88018" y="648"/>
                  </a:lnTo>
                  <a:lnTo>
                    <a:pt x="94602" y="0"/>
                  </a:lnTo>
                  <a:lnTo>
                    <a:pt x="101250" y="0"/>
                  </a:lnTo>
                  <a:lnTo>
                    <a:pt x="307802" y="0"/>
                  </a:lnTo>
                  <a:lnTo>
                    <a:pt x="314450" y="0"/>
                  </a:lnTo>
                  <a:lnTo>
                    <a:pt x="321034" y="648"/>
                  </a:lnTo>
                  <a:lnTo>
                    <a:pt x="327555" y="1945"/>
                  </a:lnTo>
                  <a:lnTo>
                    <a:pt x="334075" y="3242"/>
                  </a:lnTo>
                  <a:lnTo>
                    <a:pt x="340407" y="5163"/>
                  </a:lnTo>
                  <a:lnTo>
                    <a:pt x="346549" y="7707"/>
                  </a:lnTo>
                  <a:lnTo>
                    <a:pt x="352691" y="10251"/>
                  </a:lnTo>
                  <a:lnTo>
                    <a:pt x="358526" y="13370"/>
                  </a:lnTo>
                  <a:lnTo>
                    <a:pt x="364054" y="17063"/>
                  </a:lnTo>
                  <a:lnTo>
                    <a:pt x="369581" y="20757"/>
                  </a:lnTo>
                  <a:lnTo>
                    <a:pt x="395682" y="50526"/>
                  </a:lnTo>
                  <a:lnTo>
                    <a:pt x="407107" y="81497"/>
                  </a:lnTo>
                  <a:lnTo>
                    <a:pt x="408404" y="88018"/>
                  </a:lnTo>
                  <a:lnTo>
                    <a:pt x="409052" y="94602"/>
                  </a:lnTo>
                  <a:lnTo>
                    <a:pt x="409052" y="101250"/>
                  </a:lnTo>
                  <a:lnTo>
                    <a:pt x="409052" y="107898"/>
                  </a:lnTo>
                  <a:lnTo>
                    <a:pt x="408404" y="114483"/>
                  </a:lnTo>
                  <a:lnTo>
                    <a:pt x="407107" y="121003"/>
                  </a:lnTo>
                  <a:lnTo>
                    <a:pt x="405810" y="127524"/>
                  </a:lnTo>
                  <a:lnTo>
                    <a:pt x="388295" y="163030"/>
                  </a:lnTo>
                  <a:lnTo>
                    <a:pt x="358526" y="189131"/>
                  </a:lnTo>
                  <a:lnTo>
                    <a:pt x="346549" y="194794"/>
                  </a:lnTo>
                  <a:lnTo>
                    <a:pt x="340407" y="197338"/>
                  </a:lnTo>
                  <a:lnTo>
                    <a:pt x="307802" y="202501"/>
                  </a:lnTo>
                  <a:lnTo>
                    <a:pt x="101250" y="202501"/>
                  </a:lnTo>
                  <a:lnTo>
                    <a:pt x="62503" y="194794"/>
                  </a:lnTo>
                  <a:lnTo>
                    <a:pt x="56361" y="192250"/>
                  </a:lnTo>
                  <a:lnTo>
                    <a:pt x="50526" y="189131"/>
                  </a:lnTo>
                  <a:lnTo>
                    <a:pt x="44998" y="185437"/>
                  </a:lnTo>
                  <a:lnTo>
                    <a:pt x="39471" y="181744"/>
                  </a:lnTo>
                  <a:lnTo>
                    <a:pt x="34356" y="177546"/>
                  </a:lnTo>
                  <a:lnTo>
                    <a:pt x="29655" y="172845"/>
                  </a:lnTo>
                  <a:lnTo>
                    <a:pt x="24954" y="168144"/>
                  </a:lnTo>
                  <a:lnTo>
                    <a:pt x="20757" y="163030"/>
                  </a:lnTo>
                  <a:lnTo>
                    <a:pt x="17063" y="157502"/>
                  </a:lnTo>
                  <a:lnTo>
                    <a:pt x="13370" y="151974"/>
                  </a:lnTo>
                  <a:lnTo>
                    <a:pt x="1945" y="121003"/>
                  </a:lnTo>
                  <a:lnTo>
                    <a:pt x="648" y="114483"/>
                  </a:lnTo>
                  <a:lnTo>
                    <a:pt x="0" y="107898"/>
                  </a:lnTo>
                  <a:lnTo>
                    <a:pt x="0" y="101250"/>
                  </a:lnTo>
                  <a:close/>
                </a:path>
              </a:pathLst>
            </a:custGeom>
            <a:ln w="16200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5" name="object 115"/>
          <p:cNvSpPr txBox="1"/>
          <p:nvPr/>
        </p:nvSpPr>
        <p:spPr>
          <a:xfrm>
            <a:off x="8165083" y="3955071"/>
            <a:ext cx="325120" cy="1057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-30" dirty="0">
                <a:latin typeface="Microsoft Sans Serif"/>
                <a:cs typeface="Microsoft Sans Serif"/>
              </a:rPr>
              <a:t>MESCYT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8761191" y="3794285"/>
            <a:ext cx="1012190" cy="136576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6300"/>
              </a:lnSpc>
              <a:spcBef>
                <a:spcPts val="85"/>
              </a:spcBef>
            </a:pPr>
            <a:r>
              <a:rPr sz="400" dirty="0">
                <a:latin typeface="Microsoft Sans Serif"/>
                <a:cs typeface="Microsoft Sans Serif"/>
              </a:rPr>
              <a:t>Concurso</a:t>
            </a:r>
            <a:r>
              <a:rPr sz="400" spc="20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nacional</a:t>
            </a:r>
            <a:r>
              <a:rPr sz="400" spc="10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de</a:t>
            </a:r>
            <a:r>
              <a:rPr sz="400" spc="5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planes</a:t>
            </a:r>
            <a:r>
              <a:rPr sz="400" spc="30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de</a:t>
            </a:r>
            <a:r>
              <a:rPr sz="400" spc="5" dirty="0">
                <a:latin typeface="Microsoft Sans Serif"/>
                <a:cs typeface="Microsoft Sans Serif"/>
              </a:rPr>
              <a:t> negocios </a:t>
            </a:r>
            <a:r>
              <a:rPr sz="400" spc="-90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de</a:t>
            </a:r>
            <a:r>
              <a:rPr sz="400" spc="5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estudiantes</a:t>
            </a:r>
            <a:r>
              <a:rPr sz="400" spc="35" dirty="0">
                <a:latin typeface="Microsoft Sans Serif"/>
                <a:cs typeface="Microsoft Sans Serif"/>
              </a:rPr>
              <a:t> </a:t>
            </a:r>
            <a:r>
              <a:rPr sz="400" spc="-5" dirty="0">
                <a:latin typeface="Microsoft Sans Serif"/>
                <a:cs typeface="Microsoft Sans Serif"/>
              </a:rPr>
              <a:t>Universitarios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8761191" y="4027527"/>
            <a:ext cx="1038860" cy="20185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6300"/>
              </a:lnSpc>
              <a:spcBef>
                <a:spcPts val="85"/>
              </a:spcBef>
            </a:pPr>
            <a:r>
              <a:rPr sz="400" dirty="0">
                <a:latin typeface="Microsoft Sans Serif"/>
                <a:cs typeface="Microsoft Sans Serif"/>
              </a:rPr>
              <a:t>Vincualción</a:t>
            </a:r>
            <a:r>
              <a:rPr sz="400" spc="5" dirty="0">
                <a:latin typeface="Microsoft Sans Serif"/>
                <a:cs typeface="Microsoft Sans Serif"/>
              </a:rPr>
              <a:t> con</a:t>
            </a:r>
            <a:r>
              <a:rPr sz="400" spc="10" dirty="0">
                <a:latin typeface="Microsoft Sans Serif"/>
                <a:cs typeface="Microsoft Sans Serif"/>
              </a:rPr>
              <a:t> </a:t>
            </a:r>
            <a:r>
              <a:rPr sz="400" spc="-5" dirty="0">
                <a:latin typeface="Microsoft Sans Serif"/>
                <a:cs typeface="Microsoft Sans Serif"/>
              </a:rPr>
              <a:t>CENTRO</a:t>
            </a:r>
            <a:r>
              <a:rPr sz="400" spc="20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DE </a:t>
            </a:r>
            <a:r>
              <a:rPr sz="400" spc="5" dirty="0">
                <a:latin typeface="Microsoft Sans Serif"/>
                <a:cs typeface="Microsoft Sans Serif"/>
              </a:rPr>
              <a:t> </a:t>
            </a:r>
            <a:r>
              <a:rPr sz="400" spc="-5" dirty="0">
                <a:latin typeface="Microsoft Sans Serif"/>
                <a:cs typeface="Microsoft Sans Serif"/>
              </a:rPr>
              <a:t>EMPRENDIMIENTOS</a:t>
            </a:r>
            <a:r>
              <a:rPr sz="400" spc="10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EN</a:t>
            </a:r>
            <a:r>
              <a:rPr sz="400" spc="20" dirty="0">
                <a:latin typeface="Microsoft Sans Serif"/>
                <a:cs typeface="Microsoft Sans Serif"/>
              </a:rPr>
              <a:t> </a:t>
            </a:r>
            <a:r>
              <a:rPr sz="400" spc="-10" dirty="0">
                <a:latin typeface="Microsoft Sans Serif"/>
                <a:cs typeface="Microsoft Sans Serif"/>
              </a:rPr>
              <a:t>UNIVERSIDADES </a:t>
            </a:r>
            <a:r>
              <a:rPr sz="400" spc="-95" dirty="0">
                <a:latin typeface="Microsoft Sans Serif"/>
                <a:cs typeface="Microsoft Sans Serif"/>
              </a:rPr>
              <a:t> </a:t>
            </a:r>
            <a:r>
              <a:rPr sz="400" spc="-5" dirty="0">
                <a:latin typeface="Microsoft Sans Serif"/>
                <a:cs typeface="Microsoft Sans Serif"/>
              </a:rPr>
              <a:t>DEL</a:t>
            </a:r>
            <a:r>
              <a:rPr sz="400" spc="30" dirty="0">
                <a:latin typeface="Microsoft Sans Serif"/>
                <a:cs typeface="Microsoft Sans Serif"/>
              </a:rPr>
              <a:t> </a:t>
            </a:r>
            <a:r>
              <a:rPr sz="400" spc="-30" dirty="0">
                <a:latin typeface="Microsoft Sans Serif"/>
                <a:cs typeface="Microsoft Sans Serif"/>
              </a:rPr>
              <a:t>PAÍS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10039340" y="4059967"/>
            <a:ext cx="1009015" cy="136576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6300"/>
              </a:lnSpc>
              <a:spcBef>
                <a:spcPts val="85"/>
              </a:spcBef>
            </a:pPr>
            <a:r>
              <a:rPr sz="400" spc="10" dirty="0">
                <a:latin typeface="Microsoft Sans Serif"/>
                <a:cs typeface="Microsoft Sans Serif"/>
              </a:rPr>
              <a:t>FORMACIÓN </a:t>
            </a:r>
            <a:r>
              <a:rPr sz="400" spc="15" dirty="0">
                <a:latin typeface="Microsoft Sans Serif"/>
                <a:cs typeface="Microsoft Sans Serif"/>
              </a:rPr>
              <a:t>A </a:t>
            </a:r>
            <a:r>
              <a:rPr sz="400" dirty="0">
                <a:latin typeface="Microsoft Sans Serif"/>
                <a:cs typeface="Microsoft Sans Serif"/>
              </a:rPr>
              <a:t>DOCENTES</a:t>
            </a:r>
            <a:r>
              <a:rPr sz="400" spc="5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DE </a:t>
            </a:r>
            <a:r>
              <a:rPr sz="400" spc="5" dirty="0">
                <a:latin typeface="Microsoft Sans Serif"/>
                <a:cs typeface="Microsoft Sans Serif"/>
              </a:rPr>
              <a:t> </a:t>
            </a:r>
            <a:r>
              <a:rPr sz="400" spc="-10" dirty="0">
                <a:latin typeface="Microsoft Sans Serif"/>
                <a:cs typeface="Microsoft Sans Serif"/>
              </a:rPr>
              <a:t>UNIVERSIDADES</a:t>
            </a:r>
            <a:r>
              <a:rPr sz="400" spc="-5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EN</a:t>
            </a:r>
            <a:r>
              <a:rPr sz="400" dirty="0">
                <a:latin typeface="Microsoft Sans Serif"/>
                <a:cs typeface="Microsoft Sans Serif"/>
              </a:rPr>
              <a:t> EMPRENDIMIENTO</a:t>
            </a:r>
            <a:endParaRPr sz="400">
              <a:latin typeface="Microsoft Sans Serif"/>
              <a:cs typeface="Microsoft Sans Serif"/>
            </a:endParaRPr>
          </a:p>
        </p:txBody>
      </p:sp>
      <p:grpSp>
        <p:nvGrpSpPr>
          <p:cNvPr id="119" name="object 119"/>
          <p:cNvGrpSpPr/>
          <p:nvPr/>
        </p:nvGrpSpPr>
        <p:grpSpPr>
          <a:xfrm>
            <a:off x="8115296" y="4329648"/>
            <a:ext cx="368935" cy="219075"/>
            <a:chOff x="8115296" y="4329648"/>
            <a:chExt cx="368935" cy="219075"/>
          </a:xfrm>
        </p:grpSpPr>
        <p:sp>
          <p:nvSpPr>
            <p:cNvPr id="120" name="object 120"/>
            <p:cNvSpPr/>
            <p:nvPr/>
          </p:nvSpPr>
          <p:spPr>
            <a:xfrm>
              <a:off x="8123551" y="4337903"/>
              <a:ext cx="352425" cy="202565"/>
            </a:xfrm>
            <a:custGeom>
              <a:avLst/>
              <a:gdLst/>
              <a:ahLst/>
              <a:cxnLst/>
              <a:rect l="l" t="t" r="r" b="b"/>
              <a:pathLst>
                <a:path w="352425" h="202564">
                  <a:moveTo>
                    <a:pt x="257750" y="202501"/>
                  </a:moveTo>
                  <a:lnTo>
                    <a:pt x="94602" y="202501"/>
                  </a:lnTo>
                  <a:lnTo>
                    <a:pt x="88018" y="201852"/>
                  </a:lnTo>
                  <a:lnTo>
                    <a:pt x="50526" y="189131"/>
                  </a:lnTo>
                  <a:lnTo>
                    <a:pt x="20757" y="163030"/>
                  </a:lnTo>
                  <a:lnTo>
                    <a:pt x="3242" y="127524"/>
                  </a:lnTo>
                  <a:lnTo>
                    <a:pt x="0" y="107898"/>
                  </a:lnTo>
                  <a:lnTo>
                    <a:pt x="0" y="101250"/>
                  </a:lnTo>
                  <a:lnTo>
                    <a:pt x="0" y="94602"/>
                  </a:lnTo>
                  <a:lnTo>
                    <a:pt x="10251" y="56361"/>
                  </a:lnTo>
                  <a:lnTo>
                    <a:pt x="34356" y="24954"/>
                  </a:lnTo>
                  <a:lnTo>
                    <a:pt x="68645" y="5163"/>
                  </a:lnTo>
                  <a:lnTo>
                    <a:pt x="94602" y="0"/>
                  </a:lnTo>
                  <a:lnTo>
                    <a:pt x="257750" y="0"/>
                  </a:lnTo>
                  <a:lnTo>
                    <a:pt x="295990" y="10251"/>
                  </a:lnTo>
                  <a:lnTo>
                    <a:pt x="327397" y="34356"/>
                  </a:lnTo>
                  <a:lnTo>
                    <a:pt x="347189" y="68645"/>
                  </a:lnTo>
                  <a:lnTo>
                    <a:pt x="352352" y="94602"/>
                  </a:lnTo>
                  <a:lnTo>
                    <a:pt x="352352" y="107898"/>
                  </a:lnTo>
                  <a:lnTo>
                    <a:pt x="342101" y="146139"/>
                  </a:lnTo>
                  <a:lnTo>
                    <a:pt x="317995" y="177546"/>
                  </a:lnTo>
                  <a:lnTo>
                    <a:pt x="283706" y="197338"/>
                  </a:lnTo>
                  <a:lnTo>
                    <a:pt x="264334" y="201852"/>
                  </a:lnTo>
                  <a:lnTo>
                    <a:pt x="257750" y="202501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8123551" y="4337903"/>
              <a:ext cx="352425" cy="202565"/>
            </a:xfrm>
            <a:custGeom>
              <a:avLst/>
              <a:gdLst/>
              <a:ahLst/>
              <a:cxnLst/>
              <a:rect l="l" t="t" r="r" b="b"/>
              <a:pathLst>
                <a:path w="352425" h="202564">
                  <a:moveTo>
                    <a:pt x="0" y="101250"/>
                  </a:moveTo>
                  <a:lnTo>
                    <a:pt x="0" y="94602"/>
                  </a:lnTo>
                  <a:lnTo>
                    <a:pt x="648" y="88018"/>
                  </a:lnTo>
                  <a:lnTo>
                    <a:pt x="1945" y="81497"/>
                  </a:lnTo>
                  <a:lnTo>
                    <a:pt x="3242" y="74977"/>
                  </a:lnTo>
                  <a:lnTo>
                    <a:pt x="5163" y="68645"/>
                  </a:lnTo>
                  <a:lnTo>
                    <a:pt x="7707" y="62503"/>
                  </a:lnTo>
                  <a:lnTo>
                    <a:pt x="10251" y="56361"/>
                  </a:lnTo>
                  <a:lnTo>
                    <a:pt x="13370" y="50526"/>
                  </a:lnTo>
                  <a:lnTo>
                    <a:pt x="17063" y="44998"/>
                  </a:lnTo>
                  <a:lnTo>
                    <a:pt x="20757" y="39471"/>
                  </a:lnTo>
                  <a:lnTo>
                    <a:pt x="24954" y="34356"/>
                  </a:lnTo>
                  <a:lnTo>
                    <a:pt x="29655" y="29655"/>
                  </a:lnTo>
                  <a:lnTo>
                    <a:pt x="34356" y="24954"/>
                  </a:lnTo>
                  <a:lnTo>
                    <a:pt x="39471" y="20757"/>
                  </a:lnTo>
                  <a:lnTo>
                    <a:pt x="44998" y="17063"/>
                  </a:lnTo>
                  <a:lnTo>
                    <a:pt x="50526" y="13370"/>
                  </a:lnTo>
                  <a:lnTo>
                    <a:pt x="56361" y="10251"/>
                  </a:lnTo>
                  <a:lnTo>
                    <a:pt x="62503" y="7707"/>
                  </a:lnTo>
                  <a:lnTo>
                    <a:pt x="68645" y="5163"/>
                  </a:lnTo>
                  <a:lnTo>
                    <a:pt x="74977" y="3242"/>
                  </a:lnTo>
                  <a:lnTo>
                    <a:pt x="81497" y="1945"/>
                  </a:lnTo>
                  <a:lnTo>
                    <a:pt x="88018" y="648"/>
                  </a:lnTo>
                  <a:lnTo>
                    <a:pt x="94602" y="0"/>
                  </a:lnTo>
                  <a:lnTo>
                    <a:pt x="101250" y="0"/>
                  </a:lnTo>
                  <a:lnTo>
                    <a:pt x="251101" y="0"/>
                  </a:lnTo>
                  <a:lnTo>
                    <a:pt x="257750" y="0"/>
                  </a:lnTo>
                  <a:lnTo>
                    <a:pt x="264334" y="648"/>
                  </a:lnTo>
                  <a:lnTo>
                    <a:pt x="270854" y="1945"/>
                  </a:lnTo>
                  <a:lnTo>
                    <a:pt x="277375" y="3242"/>
                  </a:lnTo>
                  <a:lnTo>
                    <a:pt x="307353" y="17063"/>
                  </a:lnTo>
                  <a:lnTo>
                    <a:pt x="312881" y="20757"/>
                  </a:lnTo>
                  <a:lnTo>
                    <a:pt x="335288" y="44998"/>
                  </a:lnTo>
                  <a:lnTo>
                    <a:pt x="338982" y="50526"/>
                  </a:lnTo>
                  <a:lnTo>
                    <a:pt x="342101" y="56361"/>
                  </a:lnTo>
                  <a:lnTo>
                    <a:pt x="344645" y="62503"/>
                  </a:lnTo>
                  <a:lnTo>
                    <a:pt x="347189" y="68645"/>
                  </a:lnTo>
                  <a:lnTo>
                    <a:pt x="349110" y="74977"/>
                  </a:lnTo>
                  <a:lnTo>
                    <a:pt x="350407" y="81497"/>
                  </a:lnTo>
                  <a:lnTo>
                    <a:pt x="351704" y="88018"/>
                  </a:lnTo>
                  <a:lnTo>
                    <a:pt x="352352" y="94602"/>
                  </a:lnTo>
                  <a:lnTo>
                    <a:pt x="352352" y="101250"/>
                  </a:lnTo>
                  <a:lnTo>
                    <a:pt x="352352" y="107898"/>
                  </a:lnTo>
                  <a:lnTo>
                    <a:pt x="351704" y="114483"/>
                  </a:lnTo>
                  <a:lnTo>
                    <a:pt x="350407" y="121003"/>
                  </a:lnTo>
                  <a:lnTo>
                    <a:pt x="349110" y="127524"/>
                  </a:lnTo>
                  <a:lnTo>
                    <a:pt x="347189" y="133855"/>
                  </a:lnTo>
                  <a:lnTo>
                    <a:pt x="344645" y="139997"/>
                  </a:lnTo>
                  <a:lnTo>
                    <a:pt x="342101" y="146139"/>
                  </a:lnTo>
                  <a:lnTo>
                    <a:pt x="317995" y="177546"/>
                  </a:lnTo>
                  <a:lnTo>
                    <a:pt x="283706" y="197338"/>
                  </a:lnTo>
                  <a:lnTo>
                    <a:pt x="251101" y="202501"/>
                  </a:lnTo>
                  <a:lnTo>
                    <a:pt x="101250" y="202501"/>
                  </a:lnTo>
                  <a:lnTo>
                    <a:pt x="62503" y="194794"/>
                  </a:lnTo>
                  <a:lnTo>
                    <a:pt x="56361" y="192250"/>
                  </a:lnTo>
                  <a:lnTo>
                    <a:pt x="50526" y="189131"/>
                  </a:lnTo>
                  <a:lnTo>
                    <a:pt x="44998" y="185437"/>
                  </a:lnTo>
                  <a:lnTo>
                    <a:pt x="39471" y="181744"/>
                  </a:lnTo>
                  <a:lnTo>
                    <a:pt x="34356" y="177546"/>
                  </a:lnTo>
                  <a:lnTo>
                    <a:pt x="29655" y="172845"/>
                  </a:lnTo>
                  <a:lnTo>
                    <a:pt x="24954" y="168144"/>
                  </a:lnTo>
                  <a:lnTo>
                    <a:pt x="20757" y="163030"/>
                  </a:lnTo>
                  <a:lnTo>
                    <a:pt x="17063" y="157502"/>
                  </a:lnTo>
                  <a:lnTo>
                    <a:pt x="13370" y="151974"/>
                  </a:lnTo>
                  <a:lnTo>
                    <a:pt x="1945" y="121003"/>
                  </a:lnTo>
                  <a:lnTo>
                    <a:pt x="648" y="114483"/>
                  </a:lnTo>
                  <a:lnTo>
                    <a:pt x="0" y="107898"/>
                  </a:lnTo>
                  <a:lnTo>
                    <a:pt x="0" y="101250"/>
                  </a:lnTo>
                  <a:close/>
                </a:path>
              </a:pathLst>
            </a:custGeom>
            <a:ln w="16200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2" name="object 122"/>
          <p:cNvSpPr txBox="1"/>
          <p:nvPr/>
        </p:nvSpPr>
        <p:spPr>
          <a:xfrm>
            <a:off x="8165083" y="4369754"/>
            <a:ext cx="268605" cy="1057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35" dirty="0">
                <a:latin typeface="Microsoft Sans Serif"/>
                <a:cs typeface="Microsoft Sans Serif"/>
              </a:rPr>
              <a:t>O</a:t>
            </a:r>
            <a:r>
              <a:rPr sz="600" spc="40" dirty="0">
                <a:latin typeface="Microsoft Sans Serif"/>
                <a:cs typeface="Microsoft Sans Serif"/>
              </a:rPr>
              <a:t>N</a:t>
            </a:r>
            <a:r>
              <a:rPr sz="600" spc="10" dirty="0">
                <a:latin typeface="Microsoft Sans Serif"/>
                <a:cs typeface="Microsoft Sans Serif"/>
              </a:rPr>
              <a:t>A</a:t>
            </a:r>
            <a:r>
              <a:rPr sz="600" spc="-55" dirty="0">
                <a:latin typeface="Microsoft Sans Serif"/>
                <a:cs typeface="Microsoft Sans Serif"/>
              </a:rPr>
              <a:t>P</a:t>
            </a:r>
            <a:r>
              <a:rPr sz="600" spc="-10" dirty="0">
                <a:latin typeface="Microsoft Sans Serif"/>
                <a:cs typeface="Microsoft Sans Serif"/>
              </a:rPr>
              <a:t>I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8704491" y="4325568"/>
            <a:ext cx="1039494" cy="20185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6300"/>
              </a:lnSpc>
              <a:spcBef>
                <a:spcPts val="85"/>
              </a:spcBef>
            </a:pPr>
            <a:r>
              <a:rPr sz="400" spc="15" dirty="0">
                <a:latin typeface="Microsoft Sans Serif"/>
                <a:cs typeface="Microsoft Sans Serif"/>
              </a:rPr>
              <a:t>Apyo</a:t>
            </a:r>
            <a:r>
              <a:rPr sz="400" spc="20" dirty="0">
                <a:latin typeface="Microsoft Sans Serif"/>
                <a:cs typeface="Microsoft Sans Serif"/>
              </a:rPr>
              <a:t> </a:t>
            </a:r>
            <a:r>
              <a:rPr sz="400" spc="-10" dirty="0">
                <a:latin typeface="Microsoft Sans Serif"/>
                <a:cs typeface="Microsoft Sans Serif"/>
              </a:rPr>
              <a:t>a</a:t>
            </a:r>
            <a:r>
              <a:rPr sz="400" spc="15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emprendedores</a:t>
            </a:r>
            <a:r>
              <a:rPr sz="400" spc="25" dirty="0">
                <a:latin typeface="Microsoft Sans Serif"/>
                <a:cs typeface="Microsoft Sans Serif"/>
              </a:rPr>
              <a:t> </a:t>
            </a:r>
            <a:r>
              <a:rPr sz="400" spc="-10" dirty="0">
                <a:latin typeface="Microsoft Sans Serif"/>
                <a:cs typeface="Microsoft Sans Serif"/>
              </a:rPr>
              <a:t>UNIVERSIDADES, </a:t>
            </a:r>
            <a:r>
              <a:rPr sz="400" spc="-5" dirty="0">
                <a:latin typeface="Microsoft Sans Serif"/>
                <a:cs typeface="Microsoft Sans Serif"/>
              </a:rPr>
              <a:t> CENTRO</a:t>
            </a:r>
            <a:r>
              <a:rPr sz="400" spc="25" dirty="0">
                <a:latin typeface="Microsoft Sans Serif"/>
                <a:cs typeface="Microsoft Sans Serif"/>
              </a:rPr>
              <a:t> </a:t>
            </a:r>
            <a:r>
              <a:rPr sz="400" spc="-20" dirty="0">
                <a:latin typeface="Microsoft Sans Serif"/>
                <a:cs typeface="Microsoft Sans Serif"/>
              </a:rPr>
              <a:t>PYMES</a:t>
            </a:r>
            <a:r>
              <a:rPr sz="400" spc="10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para</a:t>
            </a:r>
            <a:r>
              <a:rPr sz="400" spc="25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registro</a:t>
            </a:r>
            <a:r>
              <a:rPr sz="400" spc="30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de</a:t>
            </a:r>
            <a:r>
              <a:rPr sz="400" spc="10" dirty="0">
                <a:latin typeface="Microsoft Sans Serif"/>
                <a:cs typeface="Microsoft Sans Serif"/>
              </a:rPr>
              <a:t> </a:t>
            </a:r>
            <a:r>
              <a:rPr sz="400" spc="-10" dirty="0">
                <a:latin typeface="Microsoft Sans Serif"/>
                <a:cs typeface="Microsoft Sans Serif"/>
              </a:rPr>
              <a:t>marcas</a:t>
            </a:r>
            <a:r>
              <a:rPr sz="400" spc="35" dirty="0">
                <a:latin typeface="Microsoft Sans Serif"/>
                <a:cs typeface="Microsoft Sans Serif"/>
              </a:rPr>
              <a:t> </a:t>
            </a:r>
            <a:r>
              <a:rPr sz="400" spc="-5" dirty="0">
                <a:latin typeface="Microsoft Sans Serif"/>
                <a:cs typeface="Microsoft Sans Serif"/>
              </a:rPr>
              <a:t>y </a:t>
            </a:r>
            <a:r>
              <a:rPr sz="400" dirty="0">
                <a:latin typeface="Microsoft Sans Serif"/>
                <a:cs typeface="Microsoft Sans Serif"/>
              </a:rPr>
              <a:t> patentes.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9982639" y="4325568"/>
            <a:ext cx="1056005" cy="20185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6300"/>
              </a:lnSpc>
              <a:spcBef>
                <a:spcPts val="85"/>
              </a:spcBef>
            </a:pPr>
            <a:r>
              <a:rPr sz="400" dirty="0">
                <a:latin typeface="Microsoft Sans Serif"/>
                <a:cs typeface="Microsoft Sans Serif"/>
              </a:rPr>
              <a:t>CONCURSO</a:t>
            </a:r>
            <a:r>
              <a:rPr sz="400" spc="20" dirty="0">
                <a:latin typeface="Microsoft Sans Serif"/>
                <a:cs typeface="Microsoft Sans Serif"/>
              </a:rPr>
              <a:t> </a:t>
            </a:r>
            <a:r>
              <a:rPr sz="400" spc="-10" dirty="0">
                <a:latin typeface="Microsoft Sans Serif"/>
                <a:cs typeface="Microsoft Sans Serif"/>
              </a:rPr>
              <a:t>PROPIEDAD</a:t>
            </a:r>
            <a:r>
              <a:rPr sz="400" spc="30" dirty="0">
                <a:latin typeface="Microsoft Sans Serif"/>
                <a:cs typeface="Microsoft Sans Serif"/>
              </a:rPr>
              <a:t> </a:t>
            </a:r>
            <a:r>
              <a:rPr sz="400" spc="-10" dirty="0">
                <a:latin typeface="Microsoft Sans Serif"/>
                <a:cs typeface="Microsoft Sans Serif"/>
              </a:rPr>
              <a:t>INTELECTUAL</a:t>
            </a:r>
            <a:r>
              <a:rPr sz="400" spc="65" dirty="0">
                <a:latin typeface="Microsoft Sans Serif"/>
                <a:cs typeface="Microsoft Sans Serif"/>
              </a:rPr>
              <a:t> </a:t>
            </a:r>
            <a:r>
              <a:rPr sz="400" spc="-30" dirty="0">
                <a:latin typeface="Microsoft Sans Serif"/>
                <a:cs typeface="Microsoft Sans Serif"/>
              </a:rPr>
              <a:t>Y </a:t>
            </a:r>
            <a:r>
              <a:rPr sz="400" spc="-95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CONCURSO </a:t>
            </a:r>
            <a:r>
              <a:rPr sz="400" spc="-15" dirty="0">
                <a:latin typeface="Microsoft Sans Serif"/>
                <a:cs typeface="Microsoft Sans Serif"/>
              </a:rPr>
              <a:t>RETO</a:t>
            </a:r>
            <a:r>
              <a:rPr sz="400" spc="-10" dirty="0">
                <a:latin typeface="Microsoft Sans Serif"/>
                <a:cs typeface="Microsoft Sans Serif"/>
              </a:rPr>
              <a:t> ZAPOTE</a:t>
            </a:r>
            <a:r>
              <a:rPr sz="400" spc="-5" dirty="0">
                <a:latin typeface="Microsoft Sans Serif"/>
                <a:cs typeface="Microsoft Sans Serif"/>
              </a:rPr>
              <a:t> </a:t>
            </a:r>
            <a:r>
              <a:rPr sz="400" spc="20" dirty="0">
                <a:latin typeface="Microsoft Sans Serif"/>
                <a:cs typeface="Microsoft Sans Serif"/>
              </a:rPr>
              <a:t>CON </a:t>
            </a:r>
            <a:r>
              <a:rPr sz="400" spc="25" dirty="0">
                <a:latin typeface="Microsoft Sans Serif"/>
                <a:cs typeface="Microsoft Sans Serif"/>
              </a:rPr>
              <a:t> </a:t>
            </a:r>
            <a:r>
              <a:rPr sz="400" spc="-5" dirty="0">
                <a:latin typeface="Microsoft Sans Serif"/>
                <a:cs typeface="Microsoft Sans Serif"/>
              </a:rPr>
              <a:t>EMPRENDEDORES</a:t>
            </a:r>
            <a:r>
              <a:rPr sz="400" dirty="0">
                <a:latin typeface="Microsoft Sans Serif"/>
                <a:cs typeface="Microsoft Sans Serif"/>
              </a:rPr>
              <a:t> DE</a:t>
            </a:r>
            <a:r>
              <a:rPr sz="400" spc="20" dirty="0">
                <a:latin typeface="Microsoft Sans Serif"/>
                <a:cs typeface="Microsoft Sans Serif"/>
              </a:rPr>
              <a:t> </a:t>
            </a:r>
            <a:r>
              <a:rPr sz="400" spc="-10" dirty="0">
                <a:latin typeface="Microsoft Sans Serif"/>
                <a:cs typeface="Microsoft Sans Serif"/>
              </a:rPr>
              <a:t>UNIVERSIDADES</a:t>
            </a:r>
            <a:endParaRPr sz="400">
              <a:latin typeface="Microsoft Sans Serif"/>
              <a:cs typeface="Microsoft Sans Serif"/>
            </a:endParaRPr>
          </a:p>
        </p:txBody>
      </p:sp>
      <p:grpSp>
        <p:nvGrpSpPr>
          <p:cNvPr id="125" name="object 125"/>
          <p:cNvGrpSpPr/>
          <p:nvPr/>
        </p:nvGrpSpPr>
        <p:grpSpPr>
          <a:xfrm>
            <a:off x="8115296" y="4607805"/>
            <a:ext cx="676910" cy="219075"/>
            <a:chOff x="8115296" y="4607805"/>
            <a:chExt cx="676910" cy="219075"/>
          </a:xfrm>
        </p:grpSpPr>
        <p:sp>
          <p:nvSpPr>
            <p:cNvPr id="126" name="object 126"/>
            <p:cNvSpPr/>
            <p:nvPr/>
          </p:nvSpPr>
          <p:spPr>
            <a:xfrm>
              <a:off x="8123551" y="4616060"/>
              <a:ext cx="660400" cy="202565"/>
            </a:xfrm>
            <a:custGeom>
              <a:avLst/>
              <a:gdLst/>
              <a:ahLst/>
              <a:cxnLst/>
              <a:rect l="l" t="t" r="r" b="b"/>
              <a:pathLst>
                <a:path w="660400" h="202564">
                  <a:moveTo>
                    <a:pt x="565552" y="202501"/>
                  </a:moveTo>
                  <a:lnTo>
                    <a:pt x="94602" y="202501"/>
                  </a:lnTo>
                  <a:lnTo>
                    <a:pt x="88018" y="201852"/>
                  </a:lnTo>
                  <a:lnTo>
                    <a:pt x="50526" y="189131"/>
                  </a:lnTo>
                  <a:lnTo>
                    <a:pt x="20757" y="163030"/>
                  </a:lnTo>
                  <a:lnTo>
                    <a:pt x="3242" y="127524"/>
                  </a:lnTo>
                  <a:lnTo>
                    <a:pt x="0" y="107898"/>
                  </a:lnTo>
                  <a:lnTo>
                    <a:pt x="0" y="101250"/>
                  </a:lnTo>
                  <a:lnTo>
                    <a:pt x="0" y="94602"/>
                  </a:lnTo>
                  <a:lnTo>
                    <a:pt x="10251" y="56361"/>
                  </a:lnTo>
                  <a:lnTo>
                    <a:pt x="34356" y="24954"/>
                  </a:lnTo>
                  <a:lnTo>
                    <a:pt x="68645" y="5163"/>
                  </a:lnTo>
                  <a:lnTo>
                    <a:pt x="94602" y="0"/>
                  </a:lnTo>
                  <a:lnTo>
                    <a:pt x="565552" y="0"/>
                  </a:lnTo>
                  <a:lnTo>
                    <a:pt x="603793" y="10251"/>
                  </a:lnTo>
                  <a:lnTo>
                    <a:pt x="635200" y="34356"/>
                  </a:lnTo>
                  <a:lnTo>
                    <a:pt x="654991" y="68645"/>
                  </a:lnTo>
                  <a:lnTo>
                    <a:pt x="660154" y="94602"/>
                  </a:lnTo>
                  <a:lnTo>
                    <a:pt x="660154" y="107898"/>
                  </a:lnTo>
                  <a:lnTo>
                    <a:pt x="649903" y="146139"/>
                  </a:lnTo>
                  <a:lnTo>
                    <a:pt x="625798" y="177546"/>
                  </a:lnTo>
                  <a:lnTo>
                    <a:pt x="591508" y="197338"/>
                  </a:lnTo>
                  <a:lnTo>
                    <a:pt x="572136" y="201852"/>
                  </a:lnTo>
                  <a:lnTo>
                    <a:pt x="565552" y="202501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127"/>
            <p:cNvSpPr/>
            <p:nvPr/>
          </p:nvSpPr>
          <p:spPr>
            <a:xfrm>
              <a:off x="8123551" y="4616060"/>
              <a:ext cx="660400" cy="202565"/>
            </a:xfrm>
            <a:custGeom>
              <a:avLst/>
              <a:gdLst/>
              <a:ahLst/>
              <a:cxnLst/>
              <a:rect l="l" t="t" r="r" b="b"/>
              <a:pathLst>
                <a:path w="660400" h="202564">
                  <a:moveTo>
                    <a:pt x="0" y="101250"/>
                  </a:moveTo>
                  <a:lnTo>
                    <a:pt x="0" y="94602"/>
                  </a:lnTo>
                  <a:lnTo>
                    <a:pt x="648" y="88018"/>
                  </a:lnTo>
                  <a:lnTo>
                    <a:pt x="1945" y="81497"/>
                  </a:lnTo>
                  <a:lnTo>
                    <a:pt x="3242" y="74977"/>
                  </a:lnTo>
                  <a:lnTo>
                    <a:pt x="5163" y="68645"/>
                  </a:lnTo>
                  <a:lnTo>
                    <a:pt x="7707" y="62503"/>
                  </a:lnTo>
                  <a:lnTo>
                    <a:pt x="10251" y="56361"/>
                  </a:lnTo>
                  <a:lnTo>
                    <a:pt x="13370" y="50526"/>
                  </a:lnTo>
                  <a:lnTo>
                    <a:pt x="17063" y="44998"/>
                  </a:lnTo>
                  <a:lnTo>
                    <a:pt x="20757" y="39471"/>
                  </a:lnTo>
                  <a:lnTo>
                    <a:pt x="24954" y="34356"/>
                  </a:lnTo>
                  <a:lnTo>
                    <a:pt x="29655" y="29655"/>
                  </a:lnTo>
                  <a:lnTo>
                    <a:pt x="34356" y="24954"/>
                  </a:lnTo>
                  <a:lnTo>
                    <a:pt x="39471" y="20757"/>
                  </a:lnTo>
                  <a:lnTo>
                    <a:pt x="44998" y="17063"/>
                  </a:lnTo>
                  <a:lnTo>
                    <a:pt x="50526" y="13370"/>
                  </a:lnTo>
                  <a:lnTo>
                    <a:pt x="56361" y="10251"/>
                  </a:lnTo>
                  <a:lnTo>
                    <a:pt x="62503" y="7707"/>
                  </a:lnTo>
                  <a:lnTo>
                    <a:pt x="68645" y="5163"/>
                  </a:lnTo>
                  <a:lnTo>
                    <a:pt x="74977" y="3242"/>
                  </a:lnTo>
                  <a:lnTo>
                    <a:pt x="81497" y="1945"/>
                  </a:lnTo>
                  <a:lnTo>
                    <a:pt x="88018" y="648"/>
                  </a:lnTo>
                  <a:lnTo>
                    <a:pt x="94602" y="0"/>
                  </a:lnTo>
                  <a:lnTo>
                    <a:pt x="101250" y="0"/>
                  </a:lnTo>
                  <a:lnTo>
                    <a:pt x="558904" y="0"/>
                  </a:lnTo>
                  <a:lnTo>
                    <a:pt x="565552" y="0"/>
                  </a:lnTo>
                  <a:lnTo>
                    <a:pt x="572136" y="648"/>
                  </a:lnTo>
                  <a:lnTo>
                    <a:pt x="578657" y="1945"/>
                  </a:lnTo>
                  <a:lnTo>
                    <a:pt x="585177" y="3242"/>
                  </a:lnTo>
                  <a:lnTo>
                    <a:pt x="615155" y="17063"/>
                  </a:lnTo>
                  <a:lnTo>
                    <a:pt x="620683" y="20757"/>
                  </a:lnTo>
                  <a:lnTo>
                    <a:pt x="643090" y="44998"/>
                  </a:lnTo>
                  <a:lnTo>
                    <a:pt x="646784" y="50526"/>
                  </a:lnTo>
                  <a:lnTo>
                    <a:pt x="649903" y="56361"/>
                  </a:lnTo>
                  <a:lnTo>
                    <a:pt x="652447" y="62503"/>
                  </a:lnTo>
                  <a:lnTo>
                    <a:pt x="654991" y="68645"/>
                  </a:lnTo>
                  <a:lnTo>
                    <a:pt x="660154" y="101250"/>
                  </a:lnTo>
                  <a:lnTo>
                    <a:pt x="660154" y="107898"/>
                  </a:lnTo>
                  <a:lnTo>
                    <a:pt x="649903" y="146139"/>
                  </a:lnTo>
                  <a:lnTo>
                    <a:pt x="625798" y="177546"/>
                  </a:lnTo>
                  <a:lnTo>
                    <a:pt x="591508" y="197338"/>
                  </a:lnTo>
                  <a:lnTo>
                    <a:pt x="558904" y="202501"/>
                  </a:lnTo>
                  <a:lnTo>
                    <a:pt x="101250" y="202501"/>
                  </a:lnTo>
                  <a:lnTo>
                    <a:pt x="62503" y="194794"/>
                  </a:lnTo>
                  <a:lnTo>
                    <a:pt x="56361" y="192250"/>
                  </a:lnTo>
                  <a:lnTo>
                    <a:pt x="50526" y="189131"/>
                  </a:lnTo>
                  <a:lnTo>
                    <a:pt x="44998" y="185437"/>
                  </a:lnTo>
                  <a:lnTo>
                    <a:pt x="39471" y="181744"/>
                  </a:lnTo>
                  <a:lnTo>
                    <a:pt x="34356" y="177546"/>
                  </a:lnTo>
                  <a:lnTo>
                    <a:pt x="29655" y="172845"/>
                  </a:lnTo>
                  <a:lnTo>
                    <a:pt x="24954" y="168144"/>
                  </a:lnTo>
                  <a:lnTo>
                    <a:pt x="20757" y="163030"/>
                  </a:lnTo>
                  <a:lnTo>
                    <a:pt x="17063" y="157502"/>
                  </a:lnTo>
                  <a:lnTo>
                    <a:pt x="13370" y="151974"/>
                  </a:lnTo>
                  <a:lnTo>
                    <a:pt x="1945" y="121003"/>
                  </a:lnTo>
                  <a:lnTo>
                    <a:pt x="648" y="114483"/>
                  </a:lnTo>
                  <a:lnTo>
                    <a:pt x="0" y="107898"/>
                  </a:lnTo>
                  <a:lnTo>
                    <a:pt x="0" y="101250"/>
                  </a:lnTo>
                  <a:close/>
                </a:path>
              </a:pathLst>
            </a:custGeom>
            <a:ln w="16200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8" name="object 128"/>
          <p:cNvSpPr txBox="1"/>
          <p:nvPr/>
        </p:nvSpPr>
        <p:spPr>
          <a:xfrm>
            <a:off x="8165083" y="4647910"/>
            <a:ext cx="576580" cy="1057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-20" dirty="0">
                <a:latin typeface="Microsoft Sans Serif"/>
                <a:cs typeface="Microsoft Sans Serif"/>
              </a:rPr>
              <a:t>PROINDUSTRIA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9012293" y="4636165"/>
            <a:ext cx="808355" cy="136576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6300"/>
              </a:lnSpc>
              <a:spcBef>
                <a:spcPts val="85"/>
              </a:spcBef>
            </a:pPr>
            <a:r>
              <a:rPr sz="400" dirty="0">
                <a:latin typeface="Microsoft Sans Serif"/>
                <a:cs typeface="Microsoft Sans Serif"/>
              </a:rPr>
              <a:t>Capacitación </a:t>
            </a:r>
            <a:r>
              <a:rPr sz="400" spc="-10" dirty="0">
                <a:latin typeface="Microsoft Sans Serif"/>
                <a:cs typeface="Microsoft Sans Serif"/>
              </a:rPr>
              <a:t>a</a:t>
            </a:r>
            <a:r>
              <a:rPr sz="400" spc="15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Emprendedores</a:t>
            </a:r>
            <a:r>
              <a:rPr sz="400" spc="25" dirty="0">
                <a:latin typeface="Microsoft Sans Serif"/>
                <a:cs typeface="Microsoft Sans Serif"/>
              </a:rPr>
              <a:t> </a:t>
            </a:r>
            <a:r>
              <a:rPr sz="400" spc="-5" dirty="0">
                <a:latin typeface="Microsoft Sans Serif"/>
                <a:cs typeface="Microsoft Sans Serif"/>
              </a:rPr>
              <a:t>y </a:t>
            </a:r>
            <a:r>
              <a:rPr sz="400" spc="-90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fortalecimiento</a:t>
            </a:r>
            <a:endParaRPr sz="400">
              <a:latin typeface="Microsoft Sans Serif"/>
              <a:cs typeface="Microsoft Sans Serif"/>
            </a:endParaRPr>
          </a:p>
        </p:txBody>
      </p:sp>
      <p:grpSp>
        <p:nvGrpSpPr>
          <p:cNvPr id="130" name="object 130"/>
          <p:cNvGrpSpPr/>
          <p:nvPr/>
        </p:nvGrpSpPr>
        <p:grpSpPr>
          <a:xfrm>
            <a:off x="8115296" y="4885920"/>
            <a:ext cx="368935" cy="219075"/>
            <a:chOff x="8115296" y="4885920"/>
            <a:chExt cx="368935" cy="219075"/>
          </a:xfrm>
        </p:grpSpPr>
        <p:sp>
          <p:nvSpPr>
            <p:cNvPr id="131" name="object 131"/>
            <p:cNvSpPr/>
            <p:nvPr/>
          </p:nvSpPr>
          <p:spPr>
            <a:xfrm>
              <a:off x="8123551" y="4894175"/>
              <a:ext cx="352425" cy="202565"/>
            </a:xfrm>
            <a:custGeom>
              <a:avLst/>
              <a:gdLst/>
              <a:ahLst/>
              <a:cxnLst/>
              <a:rect l="l" t="t" r="r" b="b"/>
              <a:pathLst>
                <a:path w="352425" h="202564">
                  <a:moveTo>
                    <a:pt x="257750" y="202501"/>
                  </a:moveTo>
                  <a:lnTo>
                    <a:pt x="94602" y="202501"/>
                  </a:lnTo>
                  <a:lnTo>
                    <a:pt x="88018" y="201852"/>
                  </a:lnTo>
                  <a:lnTo>
                    <a:pt x="50526" y="189131"/>
                  </a:lnTo>
                  <a:lnTo>
                    <a:pt x="20757" y="163030"/>
                  </a:lnTo>
                  <a:lnTo>
                    <a:pt x="3242" y="127524"/>
                  </a:lnTo>
                  <a:lnTo>
                    <a:pt x="0" y="107898"/>
                  </a:lnTo>
                  <a:lnTo>
                    <a:pt x="0" y="101250"/>
                  </a:lnTo>
                  <a:lnTo>
                    <a:pt x="0" y="94602"/>
                  </a:lnTo>
                  <a:lnTo>
                    <a:pt x="10251" y="56361"/>
                  </a:lnTo>
                  <a:lnTo>
                    <a:pt x="34356" y="24954"/>
                  </a:lnTo>
                  <a:lnTo>
                    <a:pt x="68645" y="5163"/>
                  </a:lnTo>
                  <a:lnTo>
                    <a:pt x="94602" y="0"/>
                  </a:lnTo>
                  <a:lnTo>
                    <a:pt x="257750" y="0"/>
                  </a:lnTo>
                  <a:lnTo>
                    <a:pt x="295990" y="10251"/>
                  </a:lnTo>
                  <a:lnTo>
                    <a:pt x="327397" y="34356"/>
                  </a:lnTo>
                  <a:lnTo>
                    <a:pt x="347189" y="68645"/>
                  </a:lnTo>
                  <a:lnTo>
                    <a:pt x="352352" y="94602"/>
                  </a:lnTo>
                  <a:lnTo>
                    <a:pt x="352352" y="107898"/>
                  </a:lnTo>
                  <a:lnTo>
                    <a:pt x="342101" y="146139"/>
                  </a:lnTo>
                  <a:lnTo>
                    <a:pt x="317995" y="177546"/>
                  </a:lnTo>
                  <a:lnTo>
                    <a:pt x="283706" y="197338"/>
                  </a:lnTo>
                  <a:lnTo>
                    <a:pt x="264334" y="201852"/>
                  </a:lnTo>
                  <a:lnTo>
                    <a:pt x="257750" y="202501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132"/>
            <p:cNvSpPr/>
            <p:nvPr/>
          </p:nvSpPr>
          <p:spPr>
            <a:xfrm>
              <a:off x="8123551" y="4894175"/>
              <a:ext cx="352425" cy="202565"/>
            </a:xfrm>
            <a:custGeom>
              <a:avLst/>
              <a:gdLst/>
              <a:ahLst/>
              <a:cxnLst/>
              <a:rect l="l" t="t" r="r" b="b"/>
              <a:pathLst>
                <a:path w="352425" h="202564">
                  <a:moveTo>
                    <a:pt x="0" y="101250"/>
                  </a:moveTo>
                  <a:lnTo>
                    <a:pt x="0" y="94602"/>
                  </a:lnTo>
                  <a:lnTo>
                    <a:pt x="648" y="88018"/>
                  </a:lnTo>
                  <a:lnTo>
                    <a:pt x="1945" y="81497"/>
                  </a:lnTo>
                  <a:lnTo>
                    <a:pt x="3242" y="74977"/>
                  </a:lnTo>
                  <a:lnTo>
                    <a:pt x="5163" y="68645"/>
                  </a:lnTo>
                  <a:lnTo>
                    <a:pt x="7707" y="62503"/>
                  </a:lnTo>
                  <a:lnTo>
                    <a:pt x="10251" y="56361"/>
                  </a:lnTo>
                  <a:lnTo>
                    <a:pt x="13370" y="50526"/>
                  </a:lnTo>
                  <a:lnTo>
                    <a:pt x="17063" y="44998"/>
                  </a:lnTo>
                  <a:lnTo>
                    <a:pt x="20757" y="39471"/>
                  </a:lnTo>
                  <a:lnTo>
                    <a:pt x="24954" y="34356"/>
                  </a:lnTo>
                  <a:lnTo>
                    <a:pt x="29655" y="29655"/>
                  </a:lnTo>
                  <a:lnTo>
                    <a:pt x="34356" y="24954"/>
                  </a:lnTo>
                  <a:lnTo>
                    <a:pt x="39471" y="20757"/>
                  </a:lnTo>
                  <a:lnTo>
                    <a:pt x="44998" y="17063"/>
                  </a:lnTo>
                  <a:lnTo>
                    <a:pt x="50526" y="13370"/>
                  </a:lnTo>
                  <a:lnTo>
                    <a:pt x="56361" y="10251"/>
                  </a:lnTo>
                  <a:lnTo>
                    <a:pt x="62503" y="7707"/>
                  </a:lnTo>
                  <a:lnTo>
                    <a:pt x="68645" y="5163"/>
                  </a:lnTo>
                  <a:lnTo>
                    <a:pt x="74977" y="3242"/>
                  </a:lnTo>
                  <a:lnTo>
                    <a:pt x="81497" y="1945"/>
                  </a:lnTo>
                  <a:lnTo>
                    <a:pt x="88018" y="648"/>
                  </a:lnTo>
                  <a:lnTo>
                    <a:pt x="94602" y="0"/>
                  </a:lnTo>
                  <a:lnTo>
                    <a:pt x="101250" y="0"/>
                  </a:lnTo>
                  <a:lnTo>
                    <a:pt x="251101" y="0"/>
                  </a:lnTo>
                  <a:lnTo>
                    <a:pt x="257750" y="0"/>
                  </a:lnTo>
                  <a:lnTo>
                    <a:pt x="264334" y="648"/>
                  </a:lnTo>
                  <a:lnTo>
                    <a:pt x="270854" y="1945"/>
                  </a:lnTo>
                  <a:lnTo>
                    <a:pt x="277375" y="3242"/>
                  </a:lnTo>
                  <a:lnTo>
                    <a:pt x="307353" y="17063"/>
                  </a:lnTo>
                  <a:lnTo>
                    <a:pt x="312881" y="20757"/>
                  </a:lnTo>
                  <a:lnTo>
                    <a:pt x="335288" y="44998"/>
                  </a:lnTo>
                  <a:lnTo>
                    <a:pt x="338982" y="50526"/>
                  </a:lnTo>
                  <a:lnTo>
                    <a:pt x="342101" y="56361"/>
                  </a:lnTo>
                  <a:lnTo>
                    <a:pt x="344645" y="62503"/>
                  </a:lnTo>
                  <a:lnTo>
                    <a:pt x="347189" y="68645"/>
                  </a:lnTo>
                  <a:lnTo>
                    <a:pt x="349110" y="74977"/>
                  </a:lnTo>
                  <a:lnTo>
                    <a:pt x="350407" y="81497"/>
                  </a:lnTo>
                  <a:lnTo>
                    <a:pt x="351704" y="88018"/>
                  </a:lnTo>
                  <a:lnTo>
                    <a:pt x="352352" y="94602"/>
                  </a:lnTo>
                  <a:lnTo>
                    <a:pt x="352352" y="101250"/>
                  </a:lnTo>
                  <a:lnTo>
                    <a:pt x="352352" y="107898"/>
                  </a:lnTo>
                  <a:lnTo>
                    <a:pt x="351704" y="114483"/>
                  </a:lnTo>
                  <a:lnTo>
                    <a:pt x="350407" y="121003"/>
                  </a:lnTo>
                  <a:lnTo>
                    <a:pt x="349110" y="127524"/>
                  </a:lnTo>
                  <a:lnTo>
                    <a:pt x="347189" y="133855"/>
                  </a:lnTo>
                  <a:lnTo>
                    <a:pt x="344645" y="139997"/>
                  </a:lnTo>
                  <a:lnTo>
                    <a:pt x="342101" y="146139"/>
                  </a:lnTo>
                  <a:lnTo>
                    <a:pt x="317995" y="177546"/>
                  </a:lnTo>
                  <a:lnTo>
                    <a:pt x="283706" y="197338"/>
                  </a:lnTo>
                  <a:lnTo>
                    <a:pt x="251101" y="202501"/>
                  </a:lnTo>
                  <a:lnTo>
                    <a:pt x="101250" y="202501"/>
                  </a:lnTo>
                  <a:lnTo>
                    <a:pt x="62503" y="194794"/>
                  </a:lnTo>
                  <a:lnTo>
                    <a:pt x="56361" y="192250"/>
                  </a:lnTo>
                  <a:lnTo>
                    <a:pt x="50526" y="189131"/>
                  </a:lnTo>
                  <a:lnTo>
                    <a:pt x="44998" y="185437"/>
                  </a:lnTo>
                  <a:lnTo>
                    <a:pt x="39471" y="181744"/>
                  </a:lnTo>
                  <a:lnTo>
                    <a:pt x="34356" y="177546"/>
                  </a:lnTo>
                  <a:lnTo>
                    <a:pt x="29655" y="172845"/>
                  </a:lnTo>
                  <a:lnTo>
                    <a:pt x="24954" y="168144"/>
                  </a:lnTo>
                  <a:lnTo>
                    <a:pt x="20757" y="163030"/>
                  </a:lnTo>
                  <a:lnTo>
                    <a:pt x="17063" y="157502"/>
                  </a:lnTo>
                  <a:lnTo>
                    <a:pt x="13370" y="151974"/>
                  </a:lnTo>
                  <a:lnTo>
                    <a:pt x="1945" y="121003"/>
                  </a:lnTo>
                  <a:lnTo>
                    <a:pt x="648" y="114483"/>
                  </a:lnTo>
                  <a:lnTo>
                    <a:pt x="0" y="107898"/>
                  </a:lnTo>
                  <a:lnTo>
                    <a:pt x="0" y="101250"/>
                  </a:lnTo>
                  <a:close/>
                </a:path>
              </a:pathLst>
            </a:custGeom>
            <a:ln w="16200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3" name="object 133"/>
          <p:cNvSpPr txBox="1"/>
          <p:nvPr/>
        </p:nvSpPr>
        <p:spPr>
          <a:xfrm>
            <a:off x="8165083" y="4926026"/>
            <a:ext cx="269240" cy="1057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-25" dirty="0">
                <a:latin typeface="Microsoft Sans Serif"/>
                <a:cs typeface="Microsoft Sans Serif"/>
              </a:rPr>
              <a:t>C</a:t>
            </a:r>
            <a:r>
              <a:rPr sz="600" spc="-55" dirty="0">
                <a:latin typeface="Microsoft Sans Serif"/>
                <a:cs typeface="Microsoft Sans Serif"/>
              </a:rPr>
              <a:t>E</a:t>
            </a:r>
            <a:r>
              <a:rPr sz="600" spc="-15" dirty="0">
                <a:latin typeface="Microsoft Sans Serif"/>
                <a:cs typeface="Microsoft Sans Serif"/>
              </a:rPr>
              <a:t>I-</a:t>
            </a:r>
            <a:r>
              <a:rPr sz="600" spc="-85" dirty="0">
                <a:latin typeface="Microsoft Sans Serif"/>
                <a:cs typeface="Microsoft Sans Serif"/>
              </a:rPr>
              <a:t>R</a:t>
            </a:r>
            <a:r>
              <a:rPr sz="600" spc="15" dirty="0">
                <a:latin typeface="Microsoft Sans Serif"/>
                <a:cs typeface="Microsoft Sans Serif"/>
              </a:rPr>
              <a:t>D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8704491" y="4881921"/>
            <a:ext cx="1033144" cy="20185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6300"/>
              </a:lnSpc>
              <a:spcBef>
                <a:spcPts val="85"/>
              </a:spcBef>
            </a:pPr>
            <a:r>
              <a:rPr sz="400" spc="15" dirty="0">
                <a:latin typeface="Microsoft Sans Serif"/>
                <a:cs typeface="Microsoft Sans Serif"/>
              </a:rPr>
              <a:t>Apoyo</a:t>
            </a:r>
            <a:r>
              <a:rPr sz="400" spc="25" dirty="0">
                <a:latin typeface="Microsoft Sans Serif"/>
                <a:cs typeface="Microsoft Sans Serif"/>
              </a:rPr>
              <a:t> </a:t>
            </a:r>
            <a:r>
              <a:rPr sz="400" spc="-10" dirty="0">
                <a:latin typeface="Microsoft Sans Serif"/>
                <a:cs typeface="Microsoft Sans Serif"/>
              </a:rPr>
              <a:t>a</a:t>
            </a:r>
            <a:r>
              <a:rPr sz="400" spc="20" dirty="0">
                <a:latin typeface="Microsoft Sans Serif"/>
                <a:cs typeface="Microsoft Sans Serif"/>
              </a:rPr>
              <a:t> </a:t>
            </a:r>
            <a:r>
              <a:rPr sz="400" spc="-10" dirty="0">
                <a:latin typeface="Microsoft Sans Serif"/>
                <a:cs typeface="Microsoft Sans Serif"/>
              </a:rPr>
              <a:t>las</a:t>
            </a:r>
            <a:r>
              <a:rPr sz="400" spc="30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entidades</a:t>
            </a:r>
            <a:r>
              <a:rPr sz="400" spc="30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de</a:t>
            </a:r>
            <a:r>
              <a:rPr sz="400" spc="5" dirty="0">
                <a:latin typeface="Microsoft Sans Serif"/>
                <a:cs typeface="Microsoft Sans Serif"/>
              </a:rPr>
              <a:t> emprendimiento </a:t>
            </a:r>
            <a:r>
              <a:rPr sz="400" spc="-90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para capacitaciones</a:t>
            </a:r>
            <a:r>
              <a:rPr sz="400" spc="5" dirty="0">
                <a:latin typeface="Microsoft Sans Serif"/>
                <a:cs typeface="Microsoft Sans Serif"/>
              </a:rPr>
              <a:t> </a:t>
            </a:r>
            <a:r>
              <a:rPr sz="400" spc="-5" dirty="0">
                <a:latin typeface="Microsoft Sans Serif"/>
                <a:cs typeface="Microsoft Sans Serif"/>
              </a:rPr>
              <a:t>y </a:t>
            </a:r>
            <a:r>
              <a:rPr sz="400" spc="5" dirty="0">
                <a:latin typeface="Microsoft Sans Serif"/>
                <a:cs typeface="Microsoft Sans Serif"/>
              </a:rPr>
              <a:t>formacion </a:t>
            </a:r>
            <a:r>
              <a:rPr sz="400" spc="15" dirty="0">
                <a:latin typeface="Microsoft Sans Serif"/>
                <a:cs typeface="Microsoft Sans Serif"/>
              </a:rPr>
              <a:t>de </a:t>
            </a:r>
            <a:r>
              <a:rPr sz="400" spc="20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emprendedores</a:t>
            </a:r>
            <a:endParaRPr sz="400">
              <a:latin typeface="Microsoft Sans Serif"/>
              <a:cs typeface="Microsoft Sans Serif"/>
            </a:endParaRPr>
          </a:p>
        </p:txBody>
      </p:sp>
      <p:grpSp>
        <p:nvGrpSpPr>
          <p:cNvPr id="135" name="object 135"/>
          <p:cNvGrpSpPr/>
          <p:nvPr/>
        </p:nvGrpSpPr>
        <p:grpSpPr>
          <a:xfrm>
            <a:off x="8115296" y="5164157"/>
            <a:ext cx="450215" cy="219075"/>
            <a:chOff x="8115296" y="5164157"/>
            <a:chExt cx="450215" cy="219075"/>
          </a:xfrm>
        </p:grpSpPr>
        <p:sp>
          <p:nvSpPr>
            <p:cNvPr id="136" name="object 136"/>
            <p:cNvSpPr/>
            <p:nvPr/>
          </p:nvSpPr>
          <p:spPr>
            <a:xfrm>
              <a:off x="8123551" y="5172412"/>
              <a:ext cx="433705" cy="202565"/>
            </a:xfrm>
            <a:custGeom>
              <a:avLst/>
              <a:gdLst/>
              <a:ahLst/>
              <a:cxnLst/>
              <a:rect l="l" t="t" r="r" b="b"/>
              <a:pathLst>
                <a:path w="433704" h="202564">
                  <a:moveTo>
                    <a:pt x="338750" y="202501"/>
                  </a:moveTo>
                  <a:lnTo>
                    <a:pt x="94602" y="202501"/>
                  </a:lnTo>
                  <a:lnTo>
                    <a:pt x="88018" y="201852"/>
                  </a:lnTo>
                  <a:lnTo>
                    <a:pt x="50526" y="189131"/>
                  </a:lnTo>
                  <a:lnTo>
                    <a:pt x="20757" y="163030"/>
                  </a:lnTo>
                  <a:lnTo>
                    <a:pt x="3242" y="127524"/>
                  </a:lnTo>
                  <a:lnTo>
                    <a:pt x="0" y="107898"/>
                  </a:lnTo>
                  <a:lnTo>
                    <a:pt x="0" y="101250"/>
                  </a:lnTo>
                  <a:lnTo>
                    <a:pt x="0" y="94602"/>
                  </a:lnTo>
                  <a:lnTo>
                    <a:pt x="10251" y="56361"/>
                  </a:lnTo>
                  <a:lnTo>
                    <a:pt x="34356" y="24954"/>
                  </a:lnTo>
                  <a:lnTo>
                    <a:pt x="68645" y="5163"/>
                  </a:lnTo>
                  <a:lnTo>
                    <a:pt x="94602" y="0"/>
                  </a:lnTo>
                  <a:lnTo>
                    <a:pt x="338750" y="0"/>
                  </a:lnTo>
                  <a:lnTo>
                    <a:pt x="376991" y="10251"/>
                  </a:lnTo>
                  <a:lnTo>
                    <a:pt x="408398" y="34356"/>
                  </a:lnTo>
                  <a:lnTo>
                    <a:pt x="428190" y="68645"/>
                  </a:lnTo>
                  <a:lnTo>
                    <a:pt x="433353" y="94602"/>
                  </a:lnTo>
                  <a:lnTo>
                    <a:pt x="433353" y="107898"/>
                  </a:lnTo>
                  <a:lnTo>
                    <a:pt x="423101" y="146139"/>
                  </a:lnTo>
                  <a:lnTo>
                    <a:pt x="398996" y="177546"/>
                  </a:lnTo>
                  <a:lnTo>
                    <a:pt x="364707" y="197338"/>
                  </a:lnTo>
                  <a:lnTo>
                    <a:pt x="345334" y="201852"/>
                  </a:lnTo>
                  <a:lnTo>
                    <a:pt x="338750" y="202501"/>
                  </a:lnTo>
                  <a:close/>
                </a:path>
              </a:pathLst>
            </a:custGeom>
            <a:solidFill>
              <a:srgbClr val="FFE8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137"/>
            <p:cNvSpPr/>
            <p:nvPr/>
          </p:nvSpPr>
          <p:spPr>
            <a:xfrm>
              <a:off x="8123551" y="5172412"/>
              <a:ext cx="433705" cy="202565"/>
            </a:xfrm>
            <a:custGeom>
              <a:avLst/>
              <a:gdLst/>
              <a:ahLst/>
              <a:cxnLst/>
              <a:rect l="l" t="t" r="r" b="b"/>
              <a:pathLst>
                <a:path w="433704" h="202564">
                  <a:moveTo>
                    <a:pt x="0" y="101250"/>
                  </a:moveTo>
                  <a:lnTo>
                    <a:pt x="0" y="94602"/>
                  </a:lnTo>
                  <a:lnTo>
                    <a:pt x="648" y="88018"/>
                  </a:lnTo>
                  <a:lnTo>
                    <a:pt x="1945" y="81497"/>
                  </a:lnTo>
                  <a:lnTo>
                    <a:pt x="3242" y="74977"/>
                  </a:lnTo>
                  <a:lnTo>
                    <a:pt x="5163" y="68645"/>
                  </a:lnTo>
                  <a:lnTo>
                    <a:pt x="7707" y="62503"/>
                  </a:lnTo>
                  <a:lnTo>
                    <a:pt x="10251" y="56361"/>
                  </a:lnTo>
                  <a:lnTo>
                    <a:pt x="13370" y="50526"/>
                  </a:lnTo>
                  <a:lnTo>
                    <a:pt x="17063" y="44998"/>
                  </a:lnTo>
                  <a:lnTo>
                    <a:pt x="20757" y="39471"/>
                  </a:lnTo>
                  <a:lnTo>
                    <a:pt x="24954" y="34356"/>
                  </a:lnTo>
                  <a:lnTo>
                    <a:pt x="29655" y="29655"/>
                  </a:lnTo>
                  <a:lnTo>
                    <a:pt x="34356" y="24954"/>
                  </a:lnTo>
                  <a:lnTo>
                    <a:pt x="39471" y="20757"/>
                  </a:lnTo>
                  <a:lnTo>
                    <a:pt x="44998" y="17063"/>
                  </a:lnTo>
                  <a:lnTo>
                    <a:pt x="50526" y="13370"/>
                  </a:lnTo>
                  <a:lnTo>
                    <a:pt x="56361" y="10251"/>
                  </a:lnTo>
                  <a:lnTo>
                    <a:pt x="62503" y="7707"/>
                  </a:lnTo>
                  <a:lnTo>
                    <a:pt x="68645" y="5163"/>
                  </a:lnTo>
                  <a:lnTo>
                    <a:pt x="74977" y="3242"/>
                  </a:lnTo>
                  <a:lnTo>
                    <a:pt x="81497" y="1945"/>
                  </a:lnTo>
                  <a:lnTo>
                    <a:pt x="88018" y="648"/>
                  </a:lnTo>
                  <a:lnTo>
                    <a:pt x="94602" y="0"/>
                  </a:lnTo>
                  <a:lnTo>
                    <a:pt x="101250" y="0"/>
                  </a:lnTo>
                  <a:lnTo>
                    <a:pt x="332102" y="0"/>
                  </a:lnTo>
                  <a:lnTo>
                    <a:pt x="338750" y="0"/>
                  </a:lnTo>
                  <a:lnTo>
                    <a:pt x="345334" y="648"/>
                  </a:lnTo>
                  <a:lnTo>
                    <a:pt x="351855" y="1945"/>
                  </a:lnTo>
                  <a:lnTo>
                    <a:pt x="358375" y="3242"/>
                  </a:lnTo>
                  <a:lnTo>
                    <a:pt x="388354" y="17063"/>
                  </a:lnTo>
                  <a:lnTo>
                    <a:pt x="393882" y="20757"/>
                  </a:lnTo>
                  <a:lnTo>
                    <a:pt x="419982" y="50526"/>
                  </a:lnTo>
                  <a:lnTo>
                    <a:pt x="425645" y="62503"/>
                  </a:lnTo>
                  <a:lnTo>
                    <a:pt x="428190" y="68645"/>
                  </a:lnTo>
                  <a:lnTo>
                    <a:pt x="430110" y="74977"/>
                  </a:lnTo>
                  <a:lnTo>
                    <a:pt x="431407" y="81497"/>
                  </a:lnTo>
                  <a:lnTo>
                    <a:pt x="432704" y="88018"/>
                  </a:lnTo>
                  <a:lnTo>
                    <a:pt x="433353" y="94602"/>
                  </a:lnTo>
                  <a:lnTo>
                    <a:pt x="433353" y="101250"/>
                  </a:lnTo>
                  <a:lnTo>
                    <a:pt x="433353" y="107898"/>
                  </a:lnTo>
                  <a:lnTo>
                    <a:pt x="432704" y="114483"/>
                  </a:lnTo>
                  <a:lnTo>
                    <a:pt x="431407" y="121003"/>
                  </a:lnTo>
                  <a:lnTo>
                    <a:pt x="430110" y="127524"/>
                  </a:lnTo>
                  <a:lnTo>
                    <a:pt x="428190" y="133855"/>
                  </a:lnTo>
                  <a:lnTo>
                    <a:pt x="425645" y="139997"/>
                  </a:lnTo>
                  <a:lnTo>
                    <a:pt x="423101" y="146139"/>
                  </a:lnTo>
                  <a:lnTo>
                    <a:pt x="398996" y="177546"/>
                  </a:lnTo>
                  <a:lnTo>
                    <a:pt x="364707" y="197338"/>
                  </a:lnTo>
                  <a:lnTo>
                    <a:pt x="332102" y="202501"/>
                  </a:lnTo>
                  <a:lnTo>
                    <a:pt x="101250" y="202501"/>
                  </a:lnTo>
                  <a:lnTo>
                    <a:pt x="62503" y="194794"/>
                  </a:lnTo>
                  <a:lnTo>
                    <a:pt x="56361" y="192250"/>
                  </a:lnTo>
                  <a:lnTo>
                    <a:pt x="50526" y="189131"/>
                  </a:lnTo>
                  <a:lnTo>
                    <a:pt x="44998" y="185437"/>
                  </a:lnTo>
                  <a:lnTo>
                    <a:pt x="39471" y="181744"/>
                  </a:lnTo>
                  <a:lnTo>
                    <a:pt x="34356" y="177546"/>
                  </a:lnTo>
                  <a:lnTo>
                    <a:pt x="29655" y="172845"/>
                  </a:lnTo>
                  <a:lnTo>
                    <a:pt x="24954" y="168144"/>
                  </a:lnTo>
                  <a:lnTo>
                    <a:pt x="20757" y="163030"/>
                  </a:lnTo>
                  <a:lnTo>
                    <a:pt x="17063" y="157502"/>
                  </a:lnTo>
                  <a:lnTo>
                    <a:pt x="13370" y="151974"/>
                  </a:lnTo>
                  <a:lnTo>
                    <a:pt x="1945" y="121003"/>
                  </a:lnTo>
                  <a:lnTo>
                    <a:pt x="648" y="114483"/>
                  </a:lnTo>
                  <a:lnTo>
                    <a:pt x="0" y="107898"/>
                  </a:lnTo>
                  <a:lnTo>
                    <a:pt x="0" y="101250"/>
                  </a:lnTo>
                  <a:close/>
                </a:path>
              </a:pathLst>
            </a:custGeom>
            <a:ln w="16200">
              <a:solidFill>
                <a:srgbClr val="FFE8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8" name="object 138"/>
          <p:cNvSpPr txBox="1"/>
          <p:nvPr/>
        </p:nvSpPr>
        <p:spPr>
          <a:xfrm>
            <a:off x="8165083" y="5204262"/>
            <a:ext cx="349250" cy="1057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-15" dirty="0">
                <a:latin typeface="Microsoft Sans Serif"/>
                <a:cs typeface="Microsoft Sans Serif"/>
              </a:rPr>
              <a:t>INFOTEP</a:t>
            </a:r>
            <a:endParaRPr sz="600">
              <a:latin typeface="Microsoft Sans Serif"/>
              <a:cs typeface="Microsoft Sans Serif"/>
            </a:endParaRPr>
          </a:p>
        </p:txBody>
      </p:sp>
      <p:grpSp>
        <p:nvGrpSpPr>
          <p:cNvPr id="139" name="object 139"/>
          <p:cNvGrpSpPr/>
          <p:nvPr/>
        </p:nvGrpSpPr>
        <p:grpSpPr>
          <a:xfrm>
            <a:off x="6458023" y="6121139"/>
            <a:ext cx="1531620" cy="288290"/>
            <a:chOff x="6458023" y="6121139"/>
            <a:chExt cx="1531620" cy="288290"/>
          </a:xfrm>
        </p:grpSpPr>
        <p:sp>
          <p:nvSpPr>
            <p:cNvPr id="140" name="object 140"/>
            <p:cNvSpPr/>
            <p:nvPr/>
          </p:nvSpPr>
          <p:spPr>
            <a:xfrm>
              <a:off x="6466278" y="6129394"/>
              <a:ext cx="1515110" cy="271780"/>
            </a:xfrm>
            <a:custGeom>
              <a:avLst/>
              <a:gdLst/>
              <a:ahLst/>
              <a:cxnLst/>
              <a:rect l="l" t="t" r="r" b="b"/>
              <a:pathLst>
                <a:path w="1515109" h="271779">
                  <a:moveTo>
                    <a:pt x="1381060" y="271351"/>
                  </a:moveTo>
                  <a:lnTo>
                    <a:pt x="133650" y="271351"/>
                  </a:lnTo>
                  <a:lnTo>
                    <a:pt x="127085" y="271191"/>
                  </a:lnTo>
                  <a:lnTo>
                    <a:pt x="88632" y="263542"/>
                  </a:lnTo>
                  <a:lnTo>
                    <a:pt x="54028" y="245046"/>
                  </a:lnTo>
                  <a:lnTo>
                    <a:pt x="26305" y="217323"/>
                  </a:lnTo>
                  <a:lnTo>
                    <a:pt x="7809" y="182719"/>
                  </a:lnTo>
                  <a:lnTo>
                    <a:pt x="160" y="144266"/>
                  </a:lnTo>
                  <a:lnTo>
                    <a:pt x="0" y="137701"/>
                  </a:lnTo>
                  <a:lnTo>
                    <a:pt x="0" y="133650"/>
                  </a:lnTo>
                  <a:lnTo>
                    <a:pt x="5753" y="94853"/>
                  </a:lnTo>
                  <a:lnTo>
                    <a:pt x="22524" y="59398"/>
                  </a:lnTo>
                  <a:lnTo>
                    <a:pt x="48862" y="30336"/>
                  </a:lnTo>
                  <a:lnTo>
                    <a:pt x="82504" y="10173"/>
                  </a:lnTo>
                  <a:lnTo>
                    <a:pt x="120550" y="642"/>
                  </a:lnTo>
                  <a:lnTo>
                    <a:pt x="133650" y="0"/>
                  </a:lnTo>
                  <a:lnTo>
                    <a:pt x="1381060" y="0"/>
                  </a:lnTo>
                  <a:lnTo>
                    <a:pt x="1419857" y="5753"/>
                  </a:lnTo>
                  <a:lnTo>
                    <a:pt x="1455312" y="22524"/>
                  </a:lnTo>
                  <a:lnTo>
                    <a:pt x="1484374" y="48862"/>
                  </a:lnTo>
                  <a:lnTo>
                    <a:pt x="1504537" y="82504"/>
                  </a:lnTo>
                  <a:lnTo>
                    <a:pt x="1514068" y="120550"/>
                  </a:lnTo>
                  <a:lnTo>
                    <a:pt x="1514711" y="133650"/>
                  </a:lnTo>
                  <a:lnTo>
                    <a:pt x="1514711" y="137701"/>
                  </a:lnTo>
                  <a:lnTo>
                    <a:pt x="1508957" y="176498"/>
                  </a:lnTo>
                  <a:lnTo>
                    <a:pt x="1492186" y="211953"/>
                  </a:lnTo>
                  <a:lnTo>
                    <a:pt x="1465848" y="241015"/>
                  </a:lnTo>
                  <a:lnTo>
                    <a:pt x="1432205" y="261178"/>
                  </a:lnTo>
                  <a:lnTo>
                    <a:pt x="1394160" y="270709"/>
                  </a:lnTo>
                  <a:lnTo>
                    <a:pt x="1381060" y="271351"/>
                  </a:lnTo>
                  <a:close/>
                </a:path>
              </a:pathLst>
            </a:custGeom>
            <a:solidFill>
              <a:srgbClr val="00AA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6466278" y="6129394"/>
              <a:ext cx="1515110" cy="271780"/>
            </a:xfrm>
            <a:custGeom>
              <a:avLst/>
              <a:gdLst/>
              <a:ahLst/>
              <a:cxnLst/>
              <a:rect l="l" t="t" r="r" b="b"/>
              <a:pathLst>
                <a:path w="1515109" h="271779">
                  <a:moveTo>
                    <a:pt x="0" y="137701"/>
                  </a:moveTo>
                  <a:lnTo>
                    <a:pt x="0" y="133650"/>
                  </a:lnTo>
                  <a:lnTo>
                    <a:pt x="160" y="127085"/>
                  </a:lnTo>
                  <a:lnTo>
                    <a:pt x="7809" y="88632"/>
                  </a:lnTo>
                  <a:lnTo>
                    <a:pt x="26305" y="54028"/>
                  </a:lnTo>
                  <a:lnTo>
                    <a:pt x="54028" y="26305"/>
                  </a:lnTo>
                  <a:lnTo>
                    <a:pt x="88632" y="7809"/>
                  </a:lnTo>
                  <a:lnTo>
                    <a:pt x="127085" y="160"/>
                  </a:lnTo>
                  <a:lnTo>
                    <a:pt x="133650" y="0"/>
                  </a:lnTo>
                  <a:lnTo>
                    <a:pt x="1381060" y="0"/>
                  </a:lnTo>
                  <a:lnTo>
                    <a:pt x="1419857" y="5753"/>
                  </a:lnTo>
                  <a:lnTo>
                    <a:pt x="1455312" y="22524"/>
                  </a:lnTo>
                  <a:lnTo>
                    <a:pt x="1484374" y="48862"/>
                  </a:lnTo>
                  <a:lnTo>
                    <a:pt x="1504537" y="82504"/>
                  </a:lnTo>
                  <a:lnTo>
                    <a:pt x="1514068" y="120550"/>
                  </a:lnTo>
                  <a:lnTo>
                    <a:pt x="1514711" y="133650"/>
                  </a:lnTo>
                  <a:lnTo>
                    <a:pt x="1514711" y="137701"/>
                  </a:lnTo>
                  <a:lnTo>
                    <a:pt x="1508957" y="176498"/>
                  </a:lnTo>
                  <a:lnTo>
                    <a:pt x="1492186" y="211953"/>
                  </a:lnTo>
                  <a:lnTo>
                    <a:pt x="1465848" y="241015"/>
                  </a:lnTo>
                  <a:lnTo>
                    <a:pt x="1432205" y="261178"/>
                  </a:lnTo>
                  <a:lnTo>
                    <a:pt x="1394160" y="270709"/>
                  </a:lnTo>
                  <a:lnTo>
                    <a:pt x="1381060" y="271351"/>
                  </a:lnTo>
                  <a:lnTo>
                    <a:pt x="133650" y="271351"/>
                  </a:lnTo>
                  <a:lnTo>
                    <a:pt x="94853" y="265598"/>
                  </a:lnTo>
                  <a:lnTo>
                    <a:pt x="59398" y="248827"/>
                  </a:lnTo>
                  <a:lnTo>
                    <a:pt x="30336" y="222489"/>
                  </a:lnTo>
                  <a:lnTo>
                    <a:pt x="10173" y="188846"/>
                  </a:lnTo>
                  <a:lnTo>
                    <a:pt x="642" y="150801"/>
                  </a:lnTo>
                  <a:lnTo>
                    <a:pt x="0" y="137701"/>
                  </a:lnTo>
                  <a:close/>
                </a:path>
              </a:pathLst>
            </a:custGeom>
            <a:ln w="16200">
              <a:solidFill>
                <a:srgbClr val="00A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2" name="object 142"/>
          <p:cNvSpPr txBox="1"/>
          <p:nvPr/>
        </p:nvSpPr>
        <p:spPr>
          <a:xfrm>
            <a:off x="6524833" y="6178253"/>
            <a:ext cx="1397635" cy="144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50" b="1" i="1" spc="-40" dirty="0">
                <a:latin typeface="Arial"/>
                <a:cs typeface="Arial"/>
              </a:rPr>
              <a:t>CENTROS</a:t>
            </a:r>
            <a:r>
              <a:rPr sz="850" b="1" i="1" spc="-5" dirty="0">
                <a:latin typeface="Arial"/>
                <a:cs typeface="Arial"/>
              </a:rPr>
              <a:t> </a:t>
            </a:r>
            <a:r>
              <a:rPr sz="850" b="1" i="1" spc="-20" dirty="0">
                <a:latin typeface="Arial"/>
                <a:cs typeface="Arial"/>
              </a:rPr>
              <a:t>DE</a:t>
            </a:r>
            <a:r>
              <a:rPr sz="850" b="1" i="1" spc="-5" dirty="0">
                <a:latin typeface="Arial"/>
                <a:cs typeface="Arial"/>
              </a:rPr>
              <a:t> FORMACIÓN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143" name="object 143"/>
          <p:cNvGrpSpPr/>
          <p:nvPr/>
        </p:nvGrpSpPr>
        <p:grpSpPr>
          <a:xfrm>
            <a:off x="8188196" y="5980684"/>
            <a:ext cx="1219835" cy="312420"/>
            <a:chOff x="8188196" y="5980684"/>
            <a:chExt cx="1219835" cy="312420"/>
          </a:xfrm>
        </p:grpSpPr>
        <p:sp>
          <p:nvSpPr>
            <p:cNvPr id="144" name="object 144"/>
            <p:cNvSpPr/>
            <p:nvPr/>
          </p:nvSpPr>
          <p:spPr>
            <a:xfrm>
              <a:off x="8196451" y="5988939"/>
              <a:ext cx="1203325" cy="295910"/>
            </a:xfrm>
            <a:custGeom>
              <a:avLst/>
              <a:gdLst/>
              <a:ahLst/>
              <a:cxnLst/>
              <a:rect l="l" t="t" r="r" b="b"/>
              <a:pathLst>
                <a:path w="1203325" h="295910">
                  <a:moveTo>
                    <a:pt x="1072447" y="295652"/>
                  </a:moveTo>
                  <a:lnTo>
                    <a:pt x="130410" y="295652"/>
                  </a:lnTo>
                  <a:lnTo>
                    <a:pt x="124004" y="295495"/>
                  </a:lnTo>
                  <a:lnTo>
                    <a:pt x="86483" y="288032"/>
                  </a:lnTo>
                  <a:lnTo>
                    <a:pt x="52718" y="269984"/>
                  </a:lnTo>
                  <a:lnTo>
                    <a:pt x="25667" y="242933"/>
                  </a:lnTo>
                  <a:lnTo>
                    <a:pt x="7619" y="209168"/>
                  </a:lnTo>
                  <a:lnTo>
                    <a:pt x="156" y="171647"/>
                  </a:lnTo>
                  <a:lnTo>
                    <a:pt x="0" y="165241"/>
                  </a:lnTo>
                  <a:lnTo>
                    <a:pt x="0" y="130410"/>
                  </a:lnTo>
                  <a:lnTo>
                    <a:pt x="5613" y="92554"/>
                  </a:lnTo>
                  <a:lnTo>
                    <a:pt x="21978" y="57958"/>
                  </a:lnTo>
                  <a:lnTo>
                    <a:pt x="47678" y="29600"/>
                  </a:lnTo>
                  <a:lnTo>
                    <a:pt x="80504" y="9926"/>
                  </a:lnTo>
                  <a:lnTo>
                    <a:pt x="117628" y="626"/>
                  </a:lnTo>
                  <a:lnTo>
                    <a:pt x="130410" y="0"/>
                  </a:lnTo>
                  <a:lnTo>
                    <a:pt x="1072447" y="0"/>
                  </a:lnTo>
                  <a:lnTo>
                    <a:pt x="1110304" y="5613"/>
                  </a:lnTo>
                  <a:lnTo>
                    <a:pt x="1144900" y="21978"/>
                  </a:lnTo>
                  <a:lnTo>
                    <a:pt x="1173257" y="47678"/>
                  </a:lnTo>
                  <a:lnTo>
                    <a:pt x="1192931" y="80504"/>
                  </a:lnTo>
                  <a:lnTo>
                    <a:pt x="1202232" y="117628"/>
                  </a:lnTo>
                  <a:lnTo>
                    <a:pt x="1202858" y="130410"/>
                  </a:lnTo>
                  <a:lnTo>
                    <a:pt x="1202858" y="165241"/>
                  </a:lnTo>
                  <a:lnTo>
                    <a:pt x="1197244" y="203097"/>
                  </a:lnTo>
                  <a:lnTo>
                    <a:pt x="1180880" y="237693"/>
                  </a:lnTo>
                  <a:lnTo>
                    <a:pt x="1155180" y="266051"/>
                  </a:lnTo>
                  <a:lnTo>
                    <a:pt x="1122353" y="285725"/>
                  </a:lnTo>
                  <a:lnTo>
                    <a:pt x="1085230" y="295025"/>
                  </a:lnTo>
                  <a:lnTo>
                    <a:pt x="1072447" y="295652"/>
                  </a:lnTo>
                  <a:close/>
                </a:path>
              </a:pathLst>
            </a:custGeom>
            <a:solidFill>
              <a:srgbClr val="EB5E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45"/>
            <p:cNvSpPr/>
            <p:nvPr/>
          </p:nvSpPr>
          <p:spPr>
            <a:xfrm>
              <a:off x="8196451" y="5988939"/>
              <a:ext cx="1203325" cy="295910"/>
            </a:xfrm>
            <a:custGeom>
              <a:avLst/>
              <a:gdLst/>
              <a:ahLst/>
              <a:cxnLst/>
              <a:rect l="l" t="t" r="r" b="b"/>
              <a:pathLst>
                <a:path w="1203325" h="295910">
                  <a:moveTo>
                    <a:pt x="0" y="165241"/>
                  </a:moveTo>
                  <a:lnTo>
                    <a:pt x="0" y="130410"/>
                  </a:lnTo>
                  <a:lnTo>
                    <a:pt x="156" y="124004"/>
                  </a:lnTo>
                  <a:lnTo>
                    <a:pt x="7619" y="86483"/>
                  </a:lnTo>
                  <a:lnTo>
                    <a:pt x="25667" y="52718"/>
                  </a:lnTo>
                  <a:lnTo>
                    <a:pt x="52718" y="25667"/>
                  </a:lnTo>
                  <a:lnTo>
                    <a:pt x="86483" y="7619"/>
                  </a:lnTo>
                  <a:lnTo>
                    <a:pt x="124004" y="156"/>
                  </a:lnTo>
                  <a:lnTo>
                    <a:pt x="130410" y="0"/>
                  </a:lnTo>
                  <a:lnTo>
                    <a:pt x="1072447" y="0"/>
                  </a:lnTo>
                  <a:lnTo>
                    <a:pt x="1110304" y="5613"/>
                  </a:lnTo>
                  <a:lnTo>
                    <a:pt x="1144900" y="21978"/>
                  </a:lnTo>
                  <a:lnTo>
                    <a:pt x="1173257" y="47678"/>
                  </a:lnTo>
                  <a:lnTo>
                    <a:pt x="1192931" y="80504"/>
                  </a:lnTo>
                  <a:lnTo>
                    <a:pt x="1202232" y="117628"/>
                  </a:lnTo>
                  <a:lnTo>
                    <a:pt x="1202858" y="130410"/>
                  </a:lnTo>
                  <a:lnTo>
                    <a:pt x="1202858" y="165241"/>
                  </a:lnTo>
                  <a:lnTo>
                    <a:pt x="1197244" y="203097"/>
                  </a:lnTo>
                  <a:lnTo>
                    <a:pt x="1180880" y="237693"/>
                  </a:lnTo>
                  <a:lnTo>
                    <a:pt x="1155180" y="266051"/>
                  </a:lnTo>
                  <a:lnTo>
                    <a:pt x="1122353" y="285725"/>
                  </a:lnTo>
                  <a:lnTo>
                    <a:pt x="1085230" y="295025"/>
                  </a:lnTo>
                  <a:lnTo>
                    <a:pt x="1072447" y="295652"/>
                  </a:lnTo>
                  <a:lnTo>
                    <a:pt x="130410" y="295652"/>
                  </a:lnTo>
                  <a:lnTo>
                    <a:pt x="92554" y="290038"/>
                  </a:lnTo>
                  <a:lnTo>
                    <a:pt x="57958" y="273673"/>
                  </a:lnTo>
                  <a:lnTo>
                    <a:pt x="29600" y="247973"/>
                  </a:lnTo>
                  <a:lnTo>
                    <a:pt x="9926" y="215147"/>
                  </a:lnTo>
                  <a:lnTo>
                    <a:pt x="626" y="178023"/>
                  </a:lnTo>
                  <a:lnTo>
                    <a:pt x="0" y="165241"/>
                  </a:lnTo>
                  <a:close/>
                </a:path>
              </a:pathLst>
            </a:custGeom>
            <a:ln w="16200">
              <a:solidFill>
                <a:srgbClr val="EB5E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6" name="object 146"/>
          <p:cNvSpPr txBox="1"/>
          <p:nvPr/>
        </p:nvSpPr>
        <p:spPr>
          <a:xfrm>
            <a:off x="8237983" y="6020789"/>
            <a:ext cx="1117600" cy="1935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1899"/>
              </a:lnSpc>
              <a:spcBef>
                <a:spcPts val="90"/>
              </a:spcBef>
            </a:pPr>
            <a:r>
              <a:rPr sz="600" spc="-5" dirty="0">
                <a:latin typeface="Microsoft Sans Serif"/>
                <a:cs typeface="Microsoft Sans Serif"/>
              </a:rPr>
              <a:t>Centros </a:t>
            </a:r>
            <a:r>
              <a:rPr sz="600" spc="20" dirty="0">
                <a:latin typeface="Microsoft Sans Serif"/>
                <a:cs typeface="Microsoft Sans Serif"/>
              </a:rPr>
              <a:t>de </a:t>
            </a:r>
            <a:r>
              <a:rPr sz="600" spc="15" dirty="0">
                <a:latin typeface="Microsoft Sans Serif"/>
                <a:cs typeface="Microsoft Sans Serif"/>
              </a:rPr>
              <a:t>emprendimiento </a:t>
            </a:r>
            <a:r>
              <a:rPr sz="600" spc="5" dirty="0">
                <a:latin typeface="Microsoft Sans Serif"/>
                <a:cs typeface="Microsoft Sans Serif"/>
              </a:rPr>
              <a:t>en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-25" dirty="0">
                <a:latin typeface="Microsoft Sans Serif"/>
                <a:cs typeface="Microsoft Sans Serif"/>
              </a:rPr>
              <a:t>UNIVERSIDADES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9627937" y="6087979"/>
            <a:ext cx="382270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-15" dirty="0">
                <a:latin typeface="Microsoft Sans Serif"/>
                <a:cs typeface="Microsoft Sans Serif"/>
              </a:rPr>
              <a:t>V</a:t>
            </a:r>
            <a:r>
              <a:rPr sz="400" spc="-20" dirty="0">
                <a:latin typeface="Microsoft Sans Serif"/>
                <a:cs typeface="Microsoft Sans Serif"/>
              </a:rPr>
              <a:t>I</a:t>
            </a:r>
            <a:r>
              <a:rPr sz="400" spc="25" dirty="0">
                <a:latin typeface="Microsoft Sans Serif"/>
                <a:cs typeface="Microsoft Sans Serif"/>
              </a:rPr>
              <a:t>N</a:t>
            </a:r>
            <a:r>
              <a:rPr sz="400" spc="-5" dirty="0">
                <a:latin typeface="Microsoft Sans Serif"/>
                <a:cs typeface="Microsoft Sans Serif"/>
              </a:rPr>
              <a:t>CUL</a:t>
            </a:r>
            <a:r>
              <a:rPr sz="400" spc="15" dirty="0">
                <a:latin typeface="Microsoft Sans Serif"/>
                <a:cs typeface="Microsoft Sans Serif"/>
              </a:rPr>
              <a:t>A</a:t>
            </a:r>
            <a:r>
              <a:rPr sz="400" spc="-5" dirty="0">
                <a:latin typeface="Microsoft Sans Serif"/>
                <a:cs typeface="Microsoft Sans Serif"/>
              </a:rPr>
              <a:t>C</a:t>
            </a:r>
            <a:r>
              <a:rPr sz="400" spc="-20" dirty="0">
                <a:latin typeface="Microsoft Sans Serif"/>
                <a:cs typeface="Microsoft Sans Serif"/>
              </a:rPr>
              <a:t>I</a:t>
            </a:r>
            <a:r>
              <a:rPr sz="400" spc="35" dirty="0">
                <a:latin typeface="Microsoft Sans Serif"/>
                <a:cs typeface="Microsoft Sans Serif"/>
              </a:rPr>
              <a:t>Ó</a:t>
            </a:r>
            <a:r>
              <a:rPr sz="400" spc="30" dirty="0">
                <a:latin typeface="Microsoft Sans Serif"/>
                <a:cs typeface="Microsoft Sans Serif"/>
              </a:rPr>
              <a:t>N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10762676" y="4960734"/>
            <a:ext cx="426720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-5" dirty="0">
                <a:latin typeface="Microsoft Sans Serif"/>
                <a:cs typeface="Microsoft Sans Serif"/>
              </a:rPr>
              <a:t>Startup</a:t>
            </a:r>
            <a:r>
              <a:rPr sz="400" spc="-10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Weekend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10762676" y="5129175"/>
            <a:ext cx="296545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-5" dirty="0">
                <a:latin typeface="Microsoft Sans Serif"/>
                <a:cs typeface="Microsoft Sans Serif"/>
              </a:rPr>
              <a:t>Startup</a:t>
            </a:r>
            <a:r>
              <a:rPr sz="400" spc="-10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Lab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10249982" y="5276597"/>
            <a:ext cx="960755" cy="184666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525145">
              <a:lnSpc>
                <a:spcPct val="100000"/>
              </a:lnSpc>
              <a:spcBef>
                <a:spcPts val="280"/>
              </a:spcBef>
            </a:pPr>
            <a:r>
              <a:rPr sz="400" dirty="0">
                <a:latin typeface="Microsoft Sans Serif"/>
                <a:cs typeface="Microsoft Sans Serif"/>
              </a:rPr>
              <a:t>Impulsate</a:t>
            </a:r>
            <a:r>
              <a:rPr sz="400" spc="-15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Popular</a:t>
            </a:r>
            <a:endParaRPr sz="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400" spc="-5" dirty="0">
                <a:latin typeface="Microsoft Sans Serif"/>
                <a:cs typeface="Microsoft Sans Serif"/>
              </a:rPr>
              <a:t>Concursos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10762676" y="5466057"/>
            <a:ext cx="193040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45" dirty="0">
                <a:latin typeface="Microsoft Sans Serif"/>
                <a:cs typeface="Microsoft Sans Serif"/>
              </a:rPr>
              <a:t>M</a:t>
            </a:r>
            <a:r>
              <a:rPr sz="400" spc="-5" dirty="0">
                <a:latin typeface="Microsoft Sans Serif"/>
                <a:cs typeface="Microsoft Sans Serif"/>
              </a:rPr>
              <a:t>e</a:t>
            </a:r>
            <a:r>
              <a:rPr sz="400" spc="-15" dirty="0">
                <a:latin typeface="Microsoft Sans Serif"/>
                <a:cs typeface="Microsoft Sans Serif"/>
              </a:rPr>
              <a:t>scy</a:t>
            </a:r>
            <a:r>
              <a:rPr sz="400" spc="25" dirty="0">
                <a:latin typeface="Microsoft Sans Serif"/>
                <a:cs typeface="Microsoft Sans Serif"/>
              </a:rPr>
              <a:t>t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10762676" y="5634497"/>
            <a:ext cx="781050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-5" dirty="0">
                <a:latin typeface="Microsoft Sans Serif"/>
                <a:cs typeface="Microsoft Sans Serif"/>
              </a:rPr>
              <a:t>Preaceleracion</a:t>
            </a:r>
            <a:r>
              <a:rPr sz="400" spc="-10" dirty="0">
                <a:latin typeface="Microsoft Sans Serif"/>
                <a:cs typeface="Microsoft Sans Serif"/>
              </a:rPr>
              <a:t> </a:t>
            </a:r>
            <a:r>
              <a:rPr sz="400" spc="-5" dirty="0">
                <a:latin typeface="Microsoft Sans Serif"/>
                <a:cs typeface="Microsoft Sans Serif"/>
              </a:rPr>
              <a:t>Cree </a:t>
            </a:r>
            <a:r>
              <a:rPr sz="400" spc="-10" dirty="0">
                <a:latin typeface="Microsoft Sans Serif"/>
                <a:cs typeface="Microsoft Sans Serif"/>
              </a:rPr>
              <a:t>Banreservas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10762676" y="5802938"/>
            <a:ext cx="518795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5" dirty="0">
                <a:latin typeface="Microsoft Sans Serif"/>
                <a:cs typeface="Microsoft Sans Serif"/>
              </a:rPr>
              <a:t>EO</a:t>
            </a:r>
            <a:r>
              <a:rPr sz="400" dirty="0">
                <a:latin typeface="Microsoft Sans Serif"/>
                <a:cs typeface="Microsoft Sans Serif"/>
              </a:rPr>
              <a:t> </a:t>
            </a:r>
            <a:r>
              <a:rPr sz="400" spc="-20" dirty="0">
                <a:latin typeface="Microsoft Sans Serif"/>
                <a:cs typeface="Microsoft Sans Serif"/>
              </a:rPr>
              <a:t>ENTREPRENEUR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10993528" y="5971379"/>
            <a:ext cx="164465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-45" dirty="0">
                <a:latin typeface="Microsoft Sans Serif"/>
                <a:cs typeface="Microsoft Sans Serif"/>
              </a:rPr>
              <a:t>P</a:t>
            </a:r>
            <a:r>
              <a:rPr sz="400" spc="-5" dirty="0">
                <a:latin typeface="Microsoft Sans Serif"/>
                <a:cs typeface="Microsoft Sans Serif"/>
              </a:rPr>
              <a:t>h</a:t>
            </a:r>
            <a:r>
              <a:rPr sz="400" spc="-15" dirty="0">
                <a:latin typeface="Microsoft Sans Serif"/>
                <a:cs typeface="Microsoft Sans Serif"/>
              </a:rPr>
              <a:t>y</a:t>
            </a:r>
            <a:r>
              <a:rPr sz="400" spc="-5" dirty="0">
                <a:latin typeface="Microsoft Sans Serif"/>
                <a:cs typeface="Microsoft Sans Serif"/>
              </a:rPr>
              <a:t>e</a:t>
            </a:r>
            <a:r>
              <a:rPr sz="400" spc="5" dirty="0">
                <a:latin typeface="Microsoft Sans Serif"/>
                <a:cs typeface="Microsoft Sans Serif"/>
              </a:rPr>
              <a:t>h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10249982" y="6139820"/>
            <a:ext cx="1045844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  <a:tabLst>
                <a:tab pos="755650" algn="l"/>
              </a:tabLst>
            </a:pPr>
            <a:r>
              <a:rPr sz="400" spc="-5" dirty="0">
                <a:latin typeface="Microsoft Sans Serif"/>
                <a:cs typeface="Microsoft Sans Serif"/>
              </a:rPr>
              <a:t>Espacios</a:t>
            </a:r>
            <a:r>
              <a:rPr sz="400" spc="50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de</a:t>
            </a:r>
            <a:r>
              <a:rPr sz="400" spc="30" dirty="0">
                <a:latin typeface="Microsoft Sans Serif"/>
                <a:cs typeface="Microsoft Sans Serif"/>
              </a:rPr>
              <a:t> </a:t>
            </a:r>
            <a:r>
              <a:rPr sz="400" spc="-5" dirty="0">
                <a:latin typeface="Microsoft Sans Serif"/>
                <a:cs typeface="Microsoft Sans Serif"/>
              </a:rPr>
              <a:t>Trabajo	</a:t>
            </a:r>
            <a:r>
              <a:rPr sz="400" spc="-10" dirty="0">
                <a:latin typeface="Microsoft Sans Serif"/>
                <a:cs typeface="Microsoft Sans Serif"/>
              </a:rPr>
              <a:t>Chez </a:t>
            </a:r>
            <a:r>
              <a:rPr sz="400" spc="-5" dirty="0">
                <a:latin typeface="Microsoft Sans Serif"/>
                <a:cs typeface="Microsoft Sans Serif"/>
              </a:rPr>
              <a:t>Space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10993528" y="6308260"/>
            <a:ext cx="290195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-5" dirty="0">
                <a:latin typeface="Microsoft Sans Serif"/>
                <a:cs typeface="Microsoft Sans Serif"/>
              </a:rPr>
              <a:t>HU</a:t>
            </a:r>
            <a:r>
              <a:rPr sz="400" spc="-10" dirty="0">
                <a:latin typeface="Microsoft Sans Serif"/>
                <a:cs typeface="Microsoft Sans Serif"/>
              </a:rPr>
              <a:t>B</a:t>
            </a:r>
            <a:r>
              <a:rPr sz="400" spc="15" dirty="0">
                <a:latin typeface="Microsoft Sans Serif"/>
                <a:cs typeface="Microsoft Sans Serif"/>
              </a:rPr>
              <a:t> </a:t>
            </a:r>
            <a:r>
              <a:rPr sz="400" spc="-50" dirty="0">
                <a:latin typeface="Microsoft Sans Serif"/>
                <a:cs typeface="Microsoft Sans Serif"/>
              </a:rPr>
              <a:t>S</a:t>
            </a:r>
            <a:r>
              <a:rPr sz="400" spc="30" dirty="0">
                <a:latin typeface="Microsoft Sans Serif"/>
                <a:cs typeface="Microsoft Sans Serif"/>
              </a:rPr>
              <a:t>p</a:t>
            </a:r>
            <a:r>
              <a:rPr sz="400" spc="-5" dirty="0">
                <a:latin typeface="Microsoft Sans Serif"/>
                <a:cs typeface="Microsoft Sans Serif"/>
              </a:rPr>
              <a:t>a</a:t>
            </a:r>
            <a:r>
              <a:rPr sz="400" spc="-15" dirty="0">
                <a:latin typeface="Microsoft Sans Serif"/>
                <a:cs typeface="Microsoft Sans Serif"/>
              </a:rPr>
              <a:t>c</a:t>
            </a:r>
            <a:r>
              <a:rPr sz="400" spc="5" dirty="0">
                <a:latin typeface="Microsoft Sans Serif"/>
                <a:cs typeface="Microsoft Sans Serif"/>
              </a:rPr>
              <a:t>e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57" name="object 157"/>
          <p:cNvSpPr txBox="1"/>
          <p:nvPr/>
        </p:nvSpPr>
        <p:spPr>
          <a:xfrm>
            <a:off x="11147429" y="6476701"/>
            <a:ext cx="337185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-5" dirty="0">
                <a:latin typeface="Microsoft Sans Serif"/>
                <a:cs typeface="Microsoft Sans Serif"/>
              </a:rPr>
              <a:t>Startup</a:t>
            </a:r>
            <a:r>
              <a:rPr sz="400" spc="-15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Gring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58" name="object 158"/>
          <p:cNvSpPr txBox="1"/>
          <p:nvPr/>
        </p:nvSpPr>
        <p:spPr>
          <a:xfrm>
            <a:off x="10249982" y="6539841"/>
            <a:ext cx="1288415" cy="184666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sz="400" dirty="0">
                <a:latin typeface="Microsoft Sans Serif"/>
                <a:cs typeface="Microsoft Sans Serif"/>
              </a:rPr>
              <a:t>Actividades</a:t>
            </a:r>
            <a:r>
              <a:rPr sz="400" spc="25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de</a:t>
            </a:r>
            <a:r>
              <a:rPr sz="400" spc="5" dirty="0">
                <a:latin typeface="Microsoft Sans Serif"/>
                <a:cs typeface="Microsoft Sans Serif"/>
              </a:rPr>
              <a:t> Networking</a:t>
            </a:r>
            <a:endParaRPr sz="400">
              <a:latin typeface="Microsoft Sans Serif"/>
              <a:cs typeface="Microsoft Sans Serif"/>
            </a:endParaRPr>
          </a:p>
          <a:p>
            <a:pPr marL="909955">
              <a:lnSpc>
                <a:spcPct val="100000"/>
              </a:lnSpc>
              <a:spcBef>
                <a:spcPts val="180"/>
              </a:spcBef>
            </a:pPr>
            <a:r>
              <a:rPr sz="400" spc="-5" dirty="0">
                <a:latin typeface="Microsoft Sans Serif"/>
                <a:cs typeface="Microsoft Sans Serif"/>
              </a:rPr>
              <a:t>Founders</a:t>
            </a:r>
            <a:r>
              <a:rPr sz="400" spc="5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Nigth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59" name="object 159"/>
          <p:cNvSpPr txBox="1"/>
          <p:nvPr/>
        </p:nvSpPr>
        <p:spPr>
          <a:xfrm>
            <a:off x="10249982" y="7014424"/>
            <a:ext cx="638175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dirty="0">
                <a:latin typeface="Microsoft Sans Serif"/>
                <a:cs typeface="Microsoft Sans Serif"/>
              </a:rPr>
              <a:t>Actividades</a:t>
            </a:r>
            <a:r>
              <a:rPr sz="400" spc="30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de</a:t>
            </a:r>
            <a:r>
              <a:rPr sz="400" spc="10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Formación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60" name="object 160"/>
          <p:cNvSpPr txBox="1"/>
          <p:nvPr/>
        </p:nvSpPr>
        <p:spPr>
          <a:xfrm>
            <a:off x="11127178" y="6813583"/>
            <a:ext cx="208279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-20" dirty="0">
                <a:latin typeface="Microsoft Sans Serif"/>
                <a:cs typeface="Microsoft Sans Serif"/>
              </a:rPr>
              <a:t>I</a:t>
            </a:r>
            <a:r>
              <a:rPr sz="400" spc="-5" dirty="0">
                <a:latin typeface="Microsoft Sans Serif"/>
                <a:cs typeface="Microsoft Sans Serif"/>
              </a:rPr>
              <a:t>nn</a:t>
            </a:r>
            <a:r>
              <a:rPr sz="400" spc="25" dirty="0">
                <a:latin typeface="Microsoft Sans Serif"/>
                <a:cs typeface="Microsoft Sans Serif"/>
              </a:rPr>
              <a:t>o</a:t>
            </a:r>
            <a:r>
              <a:rPr sz="400" spc="-15" dirty="0">
                <a:latin typeface="Microsoft Sans Serif"/>
                <a:cs typeface="Microsoft Sans Serif"/>
              </a:rPr>
              <a:t>v</a:t>
            </a:r>
            <a:r>
              <a:rPr sz="400" spc="-5" dirty="0">
                <a:latin typeface="Microsoft Sans Serif"/>
                <a:cs typeface="Microsoft Sans Serif"/>
              </a:rPr>
              <a:t>a</a:t>
            </a:r>
            <a:r>
              <a:rPr sz="400" spc="10" dirty="0">
                <a:latin typeface="Microsoft Sans Serif"/>
                <a:cs typeface="Microsoft Sans Serif"/>
              </a:rPr>
              <a:t>t</a:t>
            </a:r>
            <a:r>
              <a:rPr sz="400" spc="5" dirty="0">
                <a:latin typeface="Microsoft Sans Serif"/>
                <a:cs typeface="Microsoft Sans Serif"/>
              </a:rPr>
              <a:t>i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61" name="object 161"/>
          <p:cNvSpPr txBox="1"/>
          <p:nvPr/>
        </p:nvSpPr>
        <p:spPr>
          <a:xfrm>
            <a:off x="11127178" y="6982023"/>
            <a:ext cx="939165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5" dirty="0">
                <a:latin typeface="Microsoft Sans Serif"/>
                <a:cs typeface="Microsoft Sans Serif"/>
              </a:rPr>
              <a:t>ONAPI </a:t>
            </a:r>
            <a:r>
              <a:rPr sz="400" dirty="0">
                <a:latin typeface="Microsoft Sans Serif"/>
                <a:cs typeface="Microsoft Sans Serif"/>
              </a:rPr>
              <a:t>-</a:t>
            </a:r>
            <a:r>
              <a:rPr sz="400" spc="15" dirty="0">
                <a:latin typeface="Microsoft Sans Serif"/>
                <a:cs typeface="Microsoft Sans Serif"/>
              </a:rPr>
              <a:t> </a:t>
            </a:r>
            <a:r>
              <a:rPr sz="400" spc="-10" dirty="0">
                <a:latin typeface="Microsoft Sans Serif"/>
                <a:cs typeface="Microsoft Sans Serif"/>
              </a:rPr>
              <a:t>Charlas</a:t>
            </a:r>
            <a:r>
              <a:rPr sz="400" spc="40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de </a:t>
            </a:r>
            <a:r>
              <a:rPr sz="400" dirty="0">
                <a:latin typeface="Microsoft Sans Serif"/>
                <a:cs typeface="Microsoft Sans Serif"/>
              </a:rPr>
              <a:t>registro</a:t>
            </a:r>
            <a:r>
              <a:rPr sz="400" spc="30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de </a:t>
            </a:r>
            <a:r>
              <a:rPr sz="400" spc="-10" dirty="0">
                <a:latin typeface="Microsoft Sans Serif"/>
                <a:cs typeface="Microsoft Sans Serif"/>
              </a:rPr>
              <a:t>marcas</a:t>
            </a:r>
            <a:endParaRPr sz="400">
              <a:latin typeface="Microsoft Sans Serif"/>
              <a:cs typeface="Microsoft Sans Serif"/>
            </a:endParaRPr>
          </a:p>
        </p:txBody>
      </p:sp>
      <p:sp>
        <p:nvSpPr>
          <p:cNvPr id="162" name="object 162"/>
          <p:cNvSpPr txBox="1"/>
          <p:nvPr/>
        </p:nvSpPr>
        <p:spPr>
          <a:xfrm>
            <a:off x="11127178" y="7150464"/>
            <a:ext cx="913765" cy="136576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6300"/>
              </a:lnSpc>
              <a:spcBef>
                <a:spcPts val="85"/>
              </a:spcBef>
            </a:pPr>
            <a:r>
              <a:rPr sz="400" spc="-15" dirty="0">
                <a:latin typeface="Microsoft Sans Serif"/>
                <a:cs typeface="Microsoft Sans Serif"/>
              </a:rPr>
              <a:t>PACE,</a:t>
            </a:r>
            <a:r>
              <a:rPr sz="400" spc="-10" dirty="0">
                <a:latin typeface="Microsoft Sans Serif"/>
                <a:cs typeface="Microsoft Sans Serif"/>
              </a:rPr>
              <a:t> </a:t>
            </a:r>
            <a:r>
              <a:rPr sz="400" spc="15" dirty="0">
                <a:latin typeface="Microsoft Sans Serif"/>
                <a:cs typeface="Microsoft Sans Serif"/>
              </a:rPr>
              <a:t>Metodologia de </a:t>
            </a:r>
            <a:r>
              <a:rPr sz="400" spc="-10" dirty="0">
                <a:latin typeface="Microsoft Sans Serif"/>
                <a:cs typeface="Microsoft Sans Serif"/>
              </a:rPr>
              <a:t>enseñanza </a:t>
            </a:r>
            <a:r>
              <a:rPr sz="400" spc="15" dirty="0">
                <a:latin typeface="Microsoft Sans Serif"/>
                <a:cs typeface="Microsoft Sans Serif"/>
              </a:rPr>
              <a:t>de </a:t>
            </a:r>
            <a:r>
              <a:rPr sz="400" spc="-95" dirty="0">
                <a:latin typeface="Microsoft Sans Serif"/>
                <a:cs typeface="Microsoft Sans Serif"/>
              </a:rPr>
              <a:t> </a:t>
            </a:r>
            <a:r>
              <a:rPr sz="400" spc="5" dirty="0">
                <a:latin typeface="Microsoft Sans Serif"/>
                <a:cs typeface="Microsoft Sans Serif"/>
              </a:rPr>
              <a:t>emprendimiento</a:t>
            </a:r>
            <a:endParaRPr sz="400">
              <a:latin typeface="Microsoft Sans Serif"/>
              <a:cs typeface="Microsoft Sans Serif"/>
            </a:endParaRPr>
          </a:p>
        </p:txBody>
      </p:sp>
      <p:grpSp>
        <p:nvGrpSpPr>
          <p:cNvPr id="163" name="object 163"/>
          <p:cNvGrpSpPr/>
          <p:nvPr/>
        </p:nvGrpSpPr>
        <p:grpSpPr>
          <a:xfrm>
            <a:off x="8188351" y="7368055"/>
            <a:ext cx="749300" cy="219075"/>
            <a:chOff x="8188351" y="7368055"/>
            <a:chExt cx="749300" cy="219075"/>
          </a:xfrm>
        </p:grpSpPr>
        <p:sp>
          <p:nvSpPr>
            <p:cNvPr id="164" name="object 164"/>
            <p:cNvSpPr/>
            <p:nvPr/>
          </p:nvSpPr>
          <p:spPr>
            <a:xfrm>
              <a:off x="8196451" y="7376155"/>
              <a:ext cx="733425" cy="202565"/>
            </a:xfrm>
            <a:custGeom>
              <a:avLst/>
              <a:gdLst/>
              <a:ahLst/>
              <a:cxnLst/>
              <a:rect l="l" t="t" r="r" b="b"/>
              <a:pathLst>
                <a:path w="733425" h="202565">
                  <a:moveTo>
                    <a:pt x="638452" y="202501"/>
                  </a:moveTo>
                  <a:lnTo>
                    <a:pt x="94602" y="202501"/>
                  </a:lnTo>
                  <a:lnTo>
                    <a:pt x="88018" y="201852"/>
                  </a:lnTo>
                  <a:lnTo>
                    <a:pt x="50526" y="189131"/>
                  </a:lnTo>
                  <a:lnTo>
                    <a:pt x="20757" y="163030"/>
                  </a:lnTo>
                  <a:lnTo>
                    <a:pt x="3242" y="127524"/>
                  </a:lnTo>
                  <a:lnTo>
                    <a:pt x="0" y="107898"/>
                  </a:lnTo>
                  <a:lnTo>
                    <a:pt x="0" y="101250"/>
                  </a:lnTo>
                  <a:lnTo>
                    <a:pt x="0" y="94602"/>
                  </a:lnTo>
                  <a:lnTo>
                    <a:pt x="10251" y="56361"/>
                  </a:lnTo>
                  <a:lnTo>
                    <a:pt x="34356" y="24954"/>
                  </a:lnTo>
                  <a:lnTo>
                    <a:pt x="68645" y="5163"/>
                  </a:lnTo>
                  <a:lnTo>
                    <a:pt x="94602" y="0"/>
                  </a:lnTo>
                  <a:lnTo>
                    <a:pt x="638452" y="0"/>
                  </a:lnTo>
                  <a:lnTo>
                    <a:pt x="676693" y="10251"/>
                  </a:lnTo>
                  <a:lnTo>
                    <a:pt x="708100" y="34356"/>
                  </a:lnTo>
                  <a:lnTo>
                    <a:pt x="727892" y="68645"/>
                  </a:lnTo>
                  <a:lnTo>
                    <a:pt x="733055" y="94602"/>
                  </a:lnTo>
                  <a:lnTo>
                    <a:pt x="733055" y="107898"/>
                  </a:lnTo>
                  <a:lnTo>
                    <a:pt x="722803" y="146139"/>
                  </a:lnTo>
                  <a:lnTo>
                    <a:pt x="698698" y="177546"/>
                  </a:lnTo>
                  <a:lnTo>
                    <a:pt x="664409" y="197338"/>
                  </a:lnTo>
                  <a:lnTo>
                    <a:pt x="645037" y="201852"/>
                  </a:lnTo>
                  <a:lnTo>
                    <a:pt x="638452" y="202501"/>
                  </a:lnTo>
                  <a:close/>
                </a:path>
              </a:pathLst>
            </a:custGeom>
            <a:solidFill>
              <a:srgbClr val="EB5E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65"/>
            <p:cNvSpPr/>
            <p:nvPr/>
          </p:nvSpPr>
          <p:spPr>
            <a:xfrm>
              <a:off x="8196451" y="7376155"/>
              <a:ext cx="733425" cy="202565"/>
            </a:xfrm>
            <a:custGeom>
              <a:avLst/>
              <a:gdLst/>
              <a:ahLst/>
              <a:cxnLst/>
              <a:rect l="l" t="t" r="r" b="b"/>
              <a:pathLst>
                <a:path w="733425" h="202565">
                  <a:moveTo>
                    <a:pt x="0" y="101250"/>
                  </a:moveTo>
                  <a:lnTo>
                    <a:pt x="0" y="94602"/>
                  </a:lnTo>
                  <a:lnTo>
                    <a:pt x="648" y="88018"/>
                  </a:lnTo>
                  <a:lnTo>
                    <a:pt x="1945" y="81497"/>
                  </a:lnTo>
                  <a:lnTo>
                    <a:pt x="3242" y="74977"/>
                  </a:lnTo>
                  <a:lnTo>
                    <a:pt x="5163" y="68645"/>
                  </a:lnTo>
                  <a:lnTo>
                    <a:pt x="7707" y="62503"/>
                  </a:lnTo>
                  <a:lnTo>
                    <a:pt x="10251" y="56361"/>
                  </a:lnTo>
                  <a:lnTo>
                    <a:pt x="13370" y="50526"/>
                  </a:lnTo>
                  <a:lnTo>
                    <a:pt x="17063" y="44998"/>
                  </a:lnTo>
                  <a:lnTo>
                    <a:pt x="20757" y="39471"/>
                  </a:lnTo>
                  <a:lnTo>
                    <a:pt x="24954" y="34356"/>
                  </a:lnTo>
                  <a:lnTo>
                    <a:pt x="29655" y="29655"/>
                  </a:lnTo>
                  <a:lnTo>
                    <a:pt x="34356" y="24954"/>
                  </a:lnTo>
                  <a:lnTo>
                    <a:pt x="39471" y="20757"/>
                  </a:lnTo>
                  <a:lnTo>
                    <a:pt x="44998" y="17063"/>
                  </a:lnTo>
                  <a:lnTo>
                    <a:pt x="50526" y="13370"/>
                  </a:lnTo>
                  <a:lnTo>
                    <a:pt x="56361" y="10251"/>
                  </a:lnTo>
                  <a:lnTo>
                    <a:pt x="62503" y="7707"/>
                  </a:lnTo>
                  <a:lnTo>
                    <a:pt x="68645" y="5163"/>
                  </a:lnTo>
                  <a:lnTo>
                    <a:pt x="74977" y="3242"/>
                  </a:lnTo>
                  <a:lnTo>
                    <a:pt x="81497" y="1945"/>
                  </a:lnTo>
                  <a:lnTo>
                    <a:pt x="88018" y="648"/>
                  </a:lnTo>
                  <a:lnTo>
                    <a:pt x="94602" y="0"/>
                  </a:lnTo>
                  <a:lnTo>
                    <a:pt x="101250" y="0"/>
                  </a:lnTo>
                  <a:lnTo>
                    <a:pt x="631804" y="0"/>
                  </a:lnTo>
                  <a:lnTo>
                    <a:pt x="638452" y="0"/>
                  </a:lnTo>
                  <a:lnTo>
                    <a:pt x="645037" y="648"/>
                  </a:lnTo>
                  <a:lnTo>
                    <a:pt x="682528" y="13370"/>
                  </a:lnTo>
                  <a:lnTo>
                    <a:pt x="712297" y="39471"/>
                  </a:lnTo>
                  <a:lnTo>
                    <a:pt x="715991" y="44998"/>
                  </a:lnTo>
                  <a:lnTo>
                    <a:pt x="719684" y="50526"/>
                  </a:lnTo>
                  <a:lnTo>
                    <a:pt x="722803" y="56361"/>
                  </a:lnTo>
                  <a:lnTo>
                    <a:pt x="725348" y="62503"/>
                  </a:lnTo>
                  <a:lnTo>
                    <a:pt x="727892" y="68645"/>
                  </a:lnTo>
                  <a:lnTo>
                    <a:pt x="729812" y="74977"/>
                  </a:lnTo>
                  <a:lnTo>
                    <a:pt x="731109" y="81497"/>
                  </a:lnTo>
                  <a:lnTo>
                    <a:pt x="732406" y="88018"/>
                  </a:lnTo>
                  <a:lnTo>
                    <a:pt x="733055" y="94602"/>
                  </a:lnTo>
                  <a:lnTo>
                    <a:pt x="733055" y="101250"/>
                  </a:lnTo>
                  <a:lnTo>
                    <a:pt x="733055" y="107898"/>
                  </a:lnTo>
                  <a:lnTo>
                    <a:pt x="732406" y="114483"/>
                  </a:lnTo>
                  <a:lnTo>
                    <a:pt x="731109" y="121003"/>
                  </a:lnTo>
                  <a:lnTo>
                    <a:pt x="729812" y="127524"/>
                  </a:lnTo>
                  <a:lnTo>
                    <a:pt x="712297" y="163030"/>
                  </a:lnTo>
                  <a:lnTo>
                    <a:pt x="682528" y="189131"/>
                  </a:lnTo>
                  <a:lnTo>
                    <a:pt x="645037" y="201852"/>
                  </a:lnTo>
                  <a:lnTo>
                    <a:pt x="631804" y="202501"/>
                  </a:lnTo>
                  <a:lnTo>
                    <a:pt x="101250" y="202501"/>
                  </a:lnTo>
                  <a:lnTo>
                    <a:pt x="62503" y="194794"/>
                  </a:lnTo>
                  <a:lnTo>
                    <a:pt x="56361" y="192250"/>
                  </a:lnTo>
                  <a:lnTo>
                    <a:pt x="50526" y="189131"/>
                  </a:lnTo>
                  <a:lnTo>
                    <a:pt x="44998" y="185437"/>
                  </a:lnTo>
                  <a:lnTo>
                    <a:pt x="39471" y="181744"/>
                  </a:lnTo>
                  <a:lnTo>
                    <a:pt x="34356" y="177546"/>
                  </a:lnTo>
                  <a:lnTo>
                    <a:pt x="29655" y="172845"/>
                  </a:lnTo>
                  <a:lnTo>
                    <a:pt x="24954" y="168144"/>
                  </a:lnTo>
                  <a:lnTo>
                    <a:pt x="20757" y="163030"/>
                  </a:lnTo>
                  <a:lnTo>
                    <a:pt x="17063" y="157502"/>
                  </a:lnTo>
                  <a:lnTo>
                    <a:pt x="13370" y="151974"/>
                  </a:lnTo>
                  <a:lnTo>
                    <a:pt x="1945" y="121003"/>
                  </a:lnTo>
                  <a:lnTo>
                    <a:pt x="648" y="114483"/>
                  </a:lnTo>
                  <a:lnTo>
                    <a:pt x="0" y="107898"/>
                  </a:lnTo>
                  <a:lnTo>
                    <a:pt x="0" y="101250"/>
                  </a:lnTo>
                  <a:close/>
                </a:path>
              </a:pathLst>
            </a:custGeom>
            <a:ln w="16200">
              <a:solidFill>
                <a:srgbClr val="EB5E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6" name="object 166"/>
          <p:cNvSpPr txBox="1"/>
          <p:nvPr/>
        </p:nvSpPr>
        <p:spPr>
          <a:xfrm>
            <a:off x="8237983" y="7408005"/>
            <a:ext cx="650240" cy="1057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spc="15" dirty="0">
                <a:latin typeface="Microsoft Sans Serif"/>
                <a:cs typeface="Microsoft Sans Serif"/>
              </a:rPr>
              <a:t>UNIMOOC</a:t>
            </a:r>
            <a:r>
              <a:rPr sz="600" spc="-40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-</a:t>
            </a:r>
            <a:r>
              <a:rPr sz="600" spc="-40" dirty="0">
                <a:latin typeface="Microsoft Sans Serif"/>
                <a:cs typeface="Microsoft Sans Serif"/>
              </a:rPr>
              <a:t> </a:t>
            </a:r>
            <a:r>
              <a:rPr sz="600" spc="-20" dirty="0">
                <a:latin typeface="Microsoft Sans Serif"/>
                <a:cs typeface="Microsoft Sans Serif"/>
              </a:rPr>
              <a:t>CIDE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167" name="object 167"/>
          <p:cNvSpPr txBox="1"/>
          <p:nvPr/>
        </p:nvSpPr>
        <p:spPr>
          <a:xfrm>
            <a:off x="9158094" y="7428660"/>
            <a:ext cx="1094105" cy="7630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400" spc="-15" dirty="0">
                <a:latin typeface="Microsoft Sans Serif"/>
                <a:cs typeface="Microsoft Sans Serif"/>
              </a:rPr>
              <a:t>CURSOS</a:t>
            </a:r>
            <a:r>
              <a:rPr sz="400" spc="-5" dirty="0">
                <a:latin typeface="Microsoft Sans Serif"/>
                <a:cs typeface="Microsoft Sans Serif"/>
              </a:rPr>
              <a:t> </a:t>
            </a:r>
            <a:r>
              <a:rPr sz="400" spc="-15" dirty="0">
                <a:latin typeface="Microsoft Sans Serif"/>
                <a:cs typeface="Microsoft Sans Serif"/>
              </a:rPr>
              <a:t>VIRTUALES</a:t>
            </a:r>
            <a:r>
              <a:rPr sz="400" spc="-5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DE</a:t>
            </a:r>
            <a:r>
              <a:rPr sz="400" spc="15" dirty="0">
                <a:latin typeface="Microsoft Sans Serif"/>
                <a:cs typeface="Microsoft Sans Serif"/>
              </a:rPr>
              <a:t> </a:t>
            </a:r>
            <a:r>
              <a:rPr sz="400" dirty="0">
                <a:latin typeface="Microsoft Sans Serif"/>
                <a:cs typeface="Microsoft Sans Serif"/>
              </a:rPr>
              <a:t>EMPRENDIMIENTO</a:t>
            </a:r>
            <a:endParaRPr sz="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326</Words>
  <Application>Microsoft Office PowerPoint</Application>
  <PresentationFormat>Personalizado</PresentationFormat>
  <Paragraphs>91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2022-10-31T19:22:28Z</dcterms:created>
  <dcterms:modified xsi:type="dcterms:W3CDTF">2022-10-31T19:22:32Z</dcterms:modified>
</cp:coreProperties>
</file>