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62" r:id="rId1"/>
  </p:sldMasterIdLst>
  <p:sldIdLst>
    <p:sldId id="264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5143D86-7509-4F97-9720-13267783DDD4}" type="datetimeFigureOut">
              <a:rPr lang="en-US" smtClean="0"/>
              <a:t>5/11/2022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CA9CFD6-33DD-4F8B-80BE-9A274B64307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5798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43D86-7509-4F97-9720-13267783DDD4}" type="datetimeFigureOut">
              <a:rPr lang="en-US" smtClean="0"/>
              <a:t>5/11/2022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9CFD6-33DD-4F8B-80BE-9A274B64307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885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43D86-7509-4F97-9720-13267783DDD4}" type="datetimeFigureOut">
              <a:rPr lang="en-US" smtClean="0"/>
              <a:t>5/11/2022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9CFD6-33DD-4F8B-80BE-9A274B64307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09781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43D86-7509-4F97-9720-13267783DDD4}" type="datetimeFigureOut">
              <a:rPr lang="en-US" smtClean="0"/>
              <a:t>5/11/2022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9CFD6-33DD-4F8B-80BE-9A274B64307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248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43D86-7509-4F97-9720-13267783DDD4}" type="datetimeFigureOut">
              <a:rPr lang="en-US" smtClean="0"/>
              <a:t>5/11/2022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9CFD6-33DD-4F8B-80BE-9A274B64307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4068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43D86-7509-4F97-9720-13267783DDD4}" type="datetimeFigureOut">
              <a:rPr lang="en-US" smtClean="0"/>
              <a:t>5/11/2022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9CFD6-33DD-4F8B-80BE-9A274B64307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58570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43D86-7509-4F97-9720-13267783DDD4}" type="datetimeFigureOut">
              <a:rPr lang="en-US" smtClean="0"/>
              <a:t>5/11/2022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9CFD6-33DD-4F8B-80BE-9A274B64307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44797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43D86-7509-4F97-9720-13267783DDD4}" type="datetimeFigureOut">
              <a:rPr lang="en-US" smtClean="0"/>
              <a:t>5/11/2022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9CFD6-33DD-4F8B-80BE-9A274B64307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82346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43D86-7509-4F97-9720-13267783DDD4}" type="datetimeFigureOut">
              <a:rPr lang="en-US" smtClean="0"/>
              <a:t>5/11/2022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9CFD6-33DD-4F8B-80BE-9A274B64307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753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43D86-7509-4F97-9720-13267783DDD4}" type="datetimeFigureOut">
              <a:rPr lang="en-US" smtClean="0"/>
              <a:t>5/11/2022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9CFD6-33DD-4F8B-80BE-9A274B64307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446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43D86-7509-4F97-9720-13267783DDD4}" type="datetimeFigureOut">
              <a:rPr lang="en-US" smtClean="0"/>
              <a:t>5/11/2022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9CFD6-33DD-4F8B-80BE-9A274B64307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8357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43D86-7509-4F97-9720-13267783DDD4}" type="datetimeFigureOut">
              <a:rPr lang="en-US" smtClean="0"/>
              <a:t>5/11/2022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9CFD6-33DD-4F8B-80BE-9A274B64307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756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43D86-7509-4F97-9720-13267783DDD4}" type="datetimeFigureOut">
              <a:rPr lang="en-US" smtClean="0"/>
              <a:t>5/11/2022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9CFD6-33DD-4F8B-80BE-9A274B64307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0179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43D86-7509-4F97-9720-13267783DDD4}" type="datetimeFigureOut">
              <a:rPr lang="en-US" smtClean="0"/>
              <a:t>5/11/2022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9CFD6-33DD-4F8B-80BE-9A274B64307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4996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43D86-7509-4F97-9720-13267783DDD4}" type="datetimeFigureOut">
              <a:rPr lang="en-US" smtClean="0"/>
              <a:t>5/11/2022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9CFD6-33DD-4F8B-80BE-9A274B64307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645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43D86-7509-4F97-9720-13267783DDD4}" type="datetimeFigureOut">
              <a:rPr lang="en-US" smtClean="0"/>
              <a:t>5/11/2022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9CFD6-33DD-4F8B-80BE-9A274B64307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4765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43D86-7509-4F97-9720-13267783DDD4}" type="datetimeFigureOut">
              <a:rPr lang="en-US" smtClean="0"/>
              <a:t>5/11/2022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9CFD6-33DD-4F8B-80BE-9A274B64307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200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5143D86-7509-4F97-9720-13267783DDD4}" type="datetimeFigureOut">
              <a:rPr lang="en-US" smtClean="0"/>
              <a:t>5/11/2022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CA9CFD6-33DD-4F8B-80BE-9A274B64307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789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257006" y="501674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MX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s-MX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s-MX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Mapa Semántico Sobre Medicina Ocupacional. </a:t>
            </a:r>
            <a:endParaRPr lang="es-MX" dirty="0"/>
          </a:p>
        </p:txBody>
      </p:sp>
      <p:sp>
        <p:nvSpPr>
          <p:cNvPr id="5" name="CuadroTexto 4"/>
          <p:cNvSpPr txBox="1"/>
          <p:nvPr/>
        </p:nvSpPr>
        <p:spPr>
          <a:xfrm>
            <a:off x="4942101" y="3177565"/>
            <a:ext cx="2090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Medicina ocupacional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593772" y="4245349"/>
            <a:ext cx="342246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b="1" dirty="0">
                <a:latin typeface="Arial" panose="020B0604020202020204" pitchFamily="34" charset="0"/>
                <a:cs typeface="Arial" panose="020B0604020202020204" pitchFamily="34" charset="0"/>
              </a:rPr>
              <a:t>Objetivo 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proveer de seguridad protección y atención a lo empleados en el desempeño de su trabajo, 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mantener al trabajador en el mejor nivel de salud.  Para ello actúa en tres líneas fundamentales</a:t>
            </a:r>
            <a:endParaRPr lang="es-MX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dirty="0"/>
          </a:p>
        </p:txBody>
      </p:sp>
      <p:sp>
        <p:nvSpPr>
          <p:cNvPr id="13" name="CuadroTexto 12"/>
          <p:cNvSpPr txBox="1"/>
          <p:nvPr/>
        </p:nvSpPr>
        <p:spPr>
          <a:xfrm>
            <a:off x="4556747" y="5511047"/>
            <a:ext cx="2475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Medicina preventiva laboral. 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Medicina curativa laboral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Medicina reparadora laboral</a:t>
            </a:r>
            <a:endParaRPr lang="es-MX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lecha a la derecha con muesca 14"/>
          <p:cNvSpPr/>
          <p:nvPr/>
        </p:nvSpPr>
        <p:spPr>
          <a:xfrm rot="5400000">
            <a:off x="5945394" y="5106311"/>
            <a:ext cx="447156" cy="280776"/>
          </a:xfrm>
          <a:prstGeom prst="notch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Rectángulo 15"/>
          <p:cNvSpPr/>
          <p:nvPr/>
        </p:nvSpPr>
        <p:spPr>
          <a:xfrm>
            <a:off x="9054668" y="3895465"/>
            <a:ext cx="99111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Definición</a:t>
            </a:r>
            <a:br>
              <a:rPr lang="es-ES" dirty="0"/>
            </a:b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s-MX" dirty="0"/>
          </a:p>
        </p:txBody>
      </p:sp>
      <p:sp>
        <p:nvSpPr>
          <p:cNvPr id="17" name="CuadroTexto 16"/>
          <p:cNvSpPr txBox="1"/>
          <p:nvPr/>
        </p:nvSpPr>
        <p:spPr>
          <a:xfrm>
            <a:off x="1299863" y="3068977"/>
            <a:ext cx="2161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Funciones de la medicina laboral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</a:p>
        </p:txBody>
      </p:sp>
      <p:sp>
        <p:nvSpPr>
          <p:cNvPr id="18" name="Flecha a la derecha con muesca 17"/>
          <p:cNvSpPr/>
          <p:nvPr/>
        </p:nvSpPr>
        <p:spPr>
          <a:xfrm rot="5400000">
            <a:off x="1916781" y="3645995"/>
            <a:ext cx="490102" cy="296151"/>
          </a:xfrm>
          <a:prstGeom prst="notch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CuadroTexto 18"/>
          <p:cNvSpPr txBox="1"/>
          <p:nvPr/>
        </p:nvSpPr>
        <p:spPr>
          <a:xfrm>
            <a:off x="898222" y="4021718"/>
            <a:ext cx="32735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Funciones de carácter médico.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Funciones de carácter fisiológico. 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Funciones de carácter técnico.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Funciones de carácter asesor.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Funciones de carácter formativo. 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Funciones de investigación y relaciones. 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Funciones administrativas</a:t>
            </a:r>
            <a:endParaRPr lang="es-MX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4793671" y="2468332"/>
            <a:ext cx="2838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Enfermedad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trabajo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Artículo 475 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de la ley federal del trabajo</a:t>
            </a:r>
            <a:endParaRPr lang="es-MX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Flecha a la derecha con muesca 21"/>
          <p:cNvSpPr/>
          <p:nvPr/>
        </p:nvSpPr>
        <p:spPr>
          <a:xfrm rot="16200000">
            <a:off x="5881036" y="2117395"/>
            <a:ext cx="347190" cy="248577"/>
          </a:xfrm>
          <a:prstGeom prst="notch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CuadroTexto 22"/>
          <p:cNvSpPr txBox="1"/>
          <p:nvPr/>
        </p:nvSpPr>
        <p:spPr>
          <a:xfrm>
            <a:off x="4535768" y="1210430"/>
            <a:ext cx="33723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Es todo estado patológico derivado de la acción continuada de una causa que tenga su origen o motivo en el trabajo o en el medio en que el trabajador se vea obligado a prestar sus servicios.</a:t>
            </a:r>
            <a:endParaRPr lang="es-MX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Conector curvado 24"/>
          <p:cNvCxnSpPr>
            <a:stCxn id="5" idx="1"/>
          </p:cNvCxnSpPr>
          <p:nvPr/>
        </p:nvCxnSpPr>
        <p:spPr>
          <a:xfrm rot="10800000">
            <a:off x="3235341" y="1478951"/>
            <a:ext cx="1706760" cy="2021781"/>
          </a:xfrm>
          <a:prstGeom prst="curved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CuadroTexto 25"/>
          <p:cNvSpPr txBox="1"/>
          <p:nvPr/>
        </p:nvSpPr>
        <p:spPr>
          <a:xfrm>
            <a:off x="1183474" y="1037173"/>
            <a:ext cx="2731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Agentes que pueden producir enfermedades de trabajo</a:t>
            </a:r>
          </a:p>
        </p:txBody>
      </p:sp>
      <p:cxnSp>
        <p:nvCxnSpPr>
          <p:cNvPr id="28" name="Conector curvado 27"/>
          <p:cNvCxnSpPr/>
          <p:nvPr/>
        </p:nvCxnSpPr>
        <p:spPr>
          <a:xfrm flipV="1">
            <a:off x="6693033" y="1529988"/>
            <a:ext cx="2388199" cy="2019032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CuadroTexto 29"/>
          <p:cNvSpPr txBox="1"/>
          <p:nvPr/>
        </p:nvSpPr>
        <p:spPr>
          <a:xfrm>
            <a:off x="8964090" y="942375"/>
            <a:ext cx="24837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latin typeface="Arial" panose="020B0604020202020204" pitchFamily="34" charset="0"/>
                <a:cs typeface="Arial" panose="020B0604020202020204" pitchFamily="34" charset="0"/>
              </a:rPr>
              <a:t>Para prevenir las enfermedades de trabajo: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dirty="0"/>
          </a:p>
        </p:txBody>
      </p:sp>
      <p:cxnSp>
        <p:nvCxnSpPr>
          <p:cNvPr id="32" name="Conector curvado 31"/>
          <p:cNvCxnSpPr>
            <a:endCxn id="16" idx="1"/>
          </p:cNvCxnSpPr>
          <p:nvPr/>
        </p:nvCxnSpPr>
        <p:spPr>
          <a:xfrm>
            <a:off x="6604641" y="3639456"/>
            <a:ext cx="2450027" cy="642602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Conector curvado 33"/>
          <p:cNvCxnSpPr>
            <a:stCxn id="5" idx="2"/>
          </p:cNvCxnSpPr>
          <p:nvPr/>
        </p:nvCxnSpPr>
        <p:spPr>
          <a:xfrm rot="16200000" flipH="1">
            <a:off x="5801993" y="4009033"/>
            <a:ext cx="411729" cy="41454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Conector curvado 35"/>
          <p:cNvCxnSpPr>
            <a:stCxn id="5" idx="1"/>
          </p:cNvCxnSpPr>
          <p:nvPr/>
        </p:nvCxnSpPr>
        <p:spPr>
          <a:xfrm rot="10800000" flipV="1">
            <a:off x="3410549" y="3500731"/>
            <a:ext cx="1531552" cy="672990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Conector curvado 40"/>
          <p:cNvCxnSpPr>
            <a:stCxn id="5" idx="0"/>
          </p:cNvCxnSpPr>
          <p:nvPr/>
        </p:nvCxnSpPr>
        <p:spPr>
          <a:xfrm rot="16200000" flipV="1">
            <a:off x="5827231" y="3017665"/>
            <a:ext cx="315585" cy="4215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9" name="CuadroTexto 48"/>
          <p:cNvSpPr txBox="1"/>
          <p:nvPr/>
        </p:nvSpPr>
        <p:spPr>
          <a:xfrm>
            <a:off x="8588545" y="1669750"/>
            <a:ext cx="312488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Conocer las características de cada contaminante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Vigilar el tiempo máximo que pueden estar expuestos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Informar al patrón de las condiciones anormales de su estación de trabajo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Vigilar y participar para mantener limpio y ordenado el lugar de trabajo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Usar adecuadamente el EPP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Someterse a exámenes médicos iniciales y periódicos</a:t>
            </a:r>
            <a:r>
              <a:rPr lang="es-ES" dirty="0"/>
              <a:t>.</a:t>
            </a:r>
          </a:p>
        </p:txBody>
      </p:sp>
      <p:sp>
        <p:nvSpPr>
          <p:cNvPr id="50" name="Flecha a la derecha con muesca 49"/>
          <p:cNvSpPr/>
          <p:nvPr/>
        </p:nvSpPr>
        <p:spPr>
          <a:xfrm rot="5400000">
            <a:off x="9929703" y="1352368"/>
            <a:ext cx="442565" cy="210406"/>
          </a:xfrm>
          <a:prstGeom prst="notch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3" name="CuadroTexto 52"/>
          <p:cNvSpPr txBox="1"/>
          <p:nvPr/>
        </p:nvSpPr>
        <p:spPr>
          <a:xfrm>
            <a:off x="8466971" y="4613116"/>
            <a:ext cx="25540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Es una rama de la medicina del trabajo que puede definirse, como </a:t>
            </a:r>
            <a:r>
              <a:rPr lang="es-ES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“los servicios de medicina del trabajo en los lugares de empleo”. </a:t>
            </a:r>
            <a:endParaRPr lang="es-MX" sz="1200" dirty="0"/>
          </a:p>
        </p:txBody>
      </p:sp>
      <p:sp>
        <p:nvSpPr>
          <p:cNvPr id="54" name="Flecha a la derecha con muesca 53"/>
          <p:cNvSpPr/>
          <p:nvPr/>
        </p:nvSpPr>
        <p:spPr>
          <a:xfrm rot="5400000" flipV="1">
            <a:off x="9358466" y="4185792"/>
            <a:ext cx="442565" cy="313505"/>
          </a:xfrm>
          <a:prstGeom prst="notch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5" name="CuadroTexto 54"/>
          <p:cNvSpPr txBox="1"/>
          <p:nvPr/>
        </p:nvSpPr>
        <p:spPr>
          <a:xfrm>
            <a:off x="1562587" y="1846317"/>
            <a:ext cx="15866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Físicos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Químicos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Biológicos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Psicológicos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Ergonómicos</a:t>
            </a:r>
          </a:p>
        </p:txBody>
      </p:sp>
      <p:sp>
        <p:nvSpPr>
          <p:cNvPr id="57" name="Flecha a la derecha con muesca 56"/>
          <p:cNvSpPr/>
          <p:nvPr/>
        </p:nvSpPr>
        <p:spPr>
          <a:xfrm rot="5400000">
            <a:off x="1920708" y="1591887"/>
            <a:ext cx="366866" cy="180771"/>
          </a:xfrm>
          <a:prstGeom prst="notch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499741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238</Words>
  <Application>Microsoft Office PowerPoint</Application>
  <PresentationFormat>Panorámica</PresentationFormat>
  <Paragraphs>32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Garamond</vt:lpstr>
      <vt:lpstr>Times New Roman</vt:lpstr>
      <vt:lpstr>Orgánico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2022-05-11T07:43:51Z</dcterms:created>
  <dcterms:modified xsi:type="dcterms:W3CDTF">2022-05-11T07:44:00Z</dcterms:modified>
</cp:coreProperties>
</file>