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399" y="7772399"/>
                </a:moveTo>
                <a:lnTo>
                  <a:pt x="0" y="7772399"/>
                </a:lnTo>
                <a:lnTo>
                  <a:pt x="0" y="0"/>
                </a:lnTo>
                <a:lnTo>
                  <a:pt x="10058399" y="0"/>
                </a:lnTo>
                <a:lnTo>
                  <a:pt x="10058399" y="7772399"/>
                </a:lnTo>
                <a:close/>
              </a:path>
            </a:pathLst>
          </a:custGeom>
          <a:solidFill>
            <a:srgbClr val="F0F5F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5897" y="963525"/>
            <a:ext cx="9423298" cy="610826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203301" y="3824552"/>
            <a:ext cx="66040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114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1200" spc="-75" dirty="0">
                <a:solidFill>
                  <a:srgbClr val="FFFFFF"/>
                </a:solidFill>
                <a:latin typeface="Microsoft Sans Serif"/>
                <a:cs typeface="Microsoft Sans Serif"/>
              </a:rPr>
              <a:t>L</a:t>
            </a:r>
            <a:r>
              <a:rPr sz="12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2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sz="12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G</a:t>
            </a:r>
            <a:r>
              <a:rPr sz="1200" spc="-45" dirty="0">
                <a:solidFill>
                  <a:srgbClr val="FFFFFF"/>
                </a:solidFill>
                <a:latin typeface="Microsoft Sans Serif"/>
                <a:cs typeface="Microsoft Sans Serif"/>
              </a:rPr>
              <a:t>U</a:t>
            </a:r>
            <a:r>
              <a:rPr sz="12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40095" y="2846796"/>
            <a:ext cx="2211070" cy="473075"/>
            <a:chOff x="1040095" y="2846796"/>
            <a:chExt cx="2211070" cy="473075"/>
          </a:xfrm>
        </p:grpSpPr>
        <p:sp>
          <p:nvSpPr>
            <p:cNvPr id="6" name="object 6"/>
            <p:cNvSpPr/>
            <p:nvPr/>
          </p:nvSpPr>
          <p:spPr>
            <a:xfrm>
              <a:off x="1051760" y="2858462"/>
              <a:ext cx="2187575" cy="449580"/>
            </a:xfrm>
            <a:custGeom>
              <a:avLst/>
              <a:gdLst/>
              <a:ahLst/>
              <a:cxnLst/>
              <a:rect l="l" t="t" r="r" b="b"/>
              <a:pathLst>
                <a:path w="2187575" h="449579">
                  <a:moveTo>
                    <a:pt x="1999459" y="449120"/>
                  </a:moveTo>
                  <a:lnTo>
                    <a:pt x="187813" y="449120"/>
                  </a:lnTo>
                  <a:lnTo>
                    <a:pt x="178587" y="448894"/>
                  </a:lnTo>
                  <a:lnTo>
                    <a:pt x="133293" y="441034"/>
                  </a:lnTo>
                  <a:lnTo>
                    <a:pt x="91267" y="422406"/>
                  </a:lnTo>
                  <a:lnTo>
                    <a:pt x="55009" y="394110"/>
                  </a:lnTo>
                  <a:lnTo>
                    <a:pt x="26713" y="357852"/>
                  </a:lnTo>
                  <a:lnTo>
                    <a:pt x="8085" y="315826"/>
                  </a:lnTo>
                  <a:lnTo>
                    <a:pt x="225" y="270533"/>
                  </a:lnTo>
                  <a:lnTo>
                    <a:pt x="0" y="261306"/>
                  </a:lnTo>
                  <a:lnTo>
                    <a:pt x="0" y="187813"/>
                  </a:lnTo>
                  <a:lnTo>
                    <a:pt x="5630" y="142167"/>
                  </a:lnTo>
                  <a:lnTo>
                    <a:pt x="22174" y="99277"/>
                  </a:lnTo>
                  <a:lnTo>
                    <a:pt x="48644" y="61693"/>
                  </a:lnTo>
                  <a:lnTo>
                    <a:pt x="83470" y="31652"/>
                  </a:lnTo>
                  <a:lnTo>
                    <a:pt x="124551" y="10973"/>
                  </a:lnTo>
                  <a:lnTo>
                    <a:pt x="169404" y="902"/>
                  </a:lnTo>
                  <a:lnTo>
                    <a:pt x="187813" y="0"/>
                  </a:lnTo>
                  <a:lnTo>
                    <a:pt x="1999459" y="0"/>
                  </a:lnTo>
                  <a:lnTo>
                    <a:pt x="2045105" y="5630"/>
                  </a:lnTo>
                  <a:lnTo>
                    <a:pt x="2087994" y="22174"/>
                  </a:lnTo>
                  <a:lnTo>
                    <a:pt x="2125579" y="48644"/>
                  </a:lnTo>
                  <a:lnTo>
                    <a:pt x="2155620" y="83470"/>
                  </a:lnTo>
                  <a:lnTo>
                    <a:pt x="2176299" y="124551"/>
                  </a:lnTo>
                  <a:lnTo>
                    <a:pt x="2186371" y="169404"/>
                  </a:lnTo>
                  <a:lnTo>
                    <a:pt x="2187273" y="187813"/>
                  </a:lnTo>
                  <a:lnTo>
                    <a:pt x="2187273" y="261306"/>
                  </a:lnTo>
                  <a:lnTo>
                    <a:pt x="2181643" y="306952"/>
                  </a:lnTo>
                  <a:lnTo>
                    <a:pt x="2165098" y="349842"/>
                  </a:lnTo>
                  <a:lnTo>
                    <a:pt x="2138628" y="387426"/>
                  </a:lnTo>
                  <a:lnTo>
                    <a:pt x="2103802" y="417467"/>
                  </a:lnTo>
                  <a:lnTo>
                    <a:pt x="2062721" y="438146"/>
                  </a:lnTo>
                  <a:lnTo>
                    <a:pt x="2017868" y="448217"/>
                  </a:lnTo>
                  <a:lnTo>
                    <a:pt x="1999459" y="4491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51760" y="2858462"/>
              <a:ext cx="2187575" cy="449580"/>
            </a:xfrm>
            <a:custGeom>
              <a:avLst/>
              <a:gdLst/>
              <a:ahLst/>
              <a:cxnLst/>
              <a:rect l="l" t="t" r="r" b="b"/>
              <a:pathLst>
                <a:path w="2187575" h="449579">
                  <a:moveTo>
                    <a:pt x="0" y="261306"/>
                  </a:moveTo>
                  <a:lnTo>
                    <a:pt x="0" y="187813"/>
                  </a:lnTo>
                  <a:lnTo>
                    <a:pt x="225" y="178587"/>
                  </a:lnTo>
                  <a:lnTo>
                    <a:pt x="8085" y="133293"/>
                  </a:lnTo>
                  <a:lnTo>
                    <a:pt x="26713" y="91267"/>
                  </a:lnTo>
                  <a:lnTo>
                    <a:pt x="55009" y="55009"/>
                  </a:lnTo>
                  <a:lnTo>
                    <a:pt x="91267" y="26713"/>
                  </a:lnTo>
                  <a:lnTo>
                    <a:pt x="133293" y="8085"/>
                  </a:lnTo>
                  <a:lnTo>
                    <a:pt x="178587" y="225"/>
                  </a:lnTo>
                  <a:lnTo>
                    <a:pt x="187813" y="0"/>
                  </a:lnTo>
                  <a:lnTo>
                    <a:pt x="1999459" y="0"/>
                  </a:lnTo>
                  <a:lnTo>
                    <a:pt x="2045105" y="5630"/>
                  </a:lnTo>
                  <a:lnTo>
                    <a:pt x="2087994" y="22174"/>
                  </a:lnTo>
                  <a:lnTo>
                    <a:pt x="2125579" y="48644"/>
                  </a:lnTo>
                  <a:lnTo>
                    <a:pt x="2155620" y="83470"/>
                  </a:lnTo>
                  <a:lnTo>
                    <a:pt x="2176299" y="124551"/>
                  </a:lnTo>
                  <a:lnTo>
                    <a:pt x="2186371" y="169404"/>
                  </a:lnTo>
                  <a:lnTo>
                    <a:pt x="2187273" y="187813"/>
                  </a:lnTo>
                  <a:lnTo>
                    <a:pt x="2187273" y="261306"/>
                  </a:lnTo>
                  <a:lnTo>
                    <a:pt x="2181643" y="306952"/>
                  </a:lnTo>
                  <a:lnTo>
                    <a:pt x="2165098" y="349842"/>
                  </a:lnTo>
                  <a:lnTo>
                    <a:pt x="2138628" y="387426"/>
                  </a:lnTo>
                  <a:lnTo>
                    <a:pt x="2103802" y="417467"/>
                  </a:lnTo>
                  <a:lnTo>
                    <a:pt x="2062721" y="438146"/>
                  </a:lnTo>
                  <a:lnTo>
                    <a:pt x="2017868" y="448217"/>
                  </a:lnTo>
                  <a:lnTo>
                    <a:pt x="1999459" y="449120"/>
                  </a:lnTo>
                  <a:lnTo>
                    <a:pt x="187813" y="449120"/>
                  </a:lnTo>
                  <a:lnTo>
                    <a:pt x="142167" y="443489"/>
                  </a:lnTo>
                  <a:lnTo>
                    <a:pt x="99277" y="426945"/>
                  </a:lnTo>
                  <a:lnTo>
                    <a:pt x="61693" y="400475"/>
                  </a:lnTo>
                  <a:lnTo>
                    <a:pt x="31652" y="365649"/>
                  </a:lnTo>
                  <a:lnTo>
                    <a:pt x="10973" y="324568"/>
                  </a:lnTo>
                  <a:lnTo>
                    <a:pt x="902" y="279715"/>
                  </a:lnTo>
                  <a:lnTo>
                    <a:pt x="0" y="261306"/>
                  </a:lnTo>
                  <a:close/>
                </a:path>
              </a:pathLst>
            </a:custGeom>
            <a:ln w="2333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128283" y="2921587"/>
            <a:ext cx="2032000" cy="2927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600"/>
              </a:lnSpc>
              <a:spcBef>
                <a:spcPts val="85"/>
              </a:spcBef>
            </a:pPr>
            <a:r>
              <a:rPr sz="850" b="1" spc="-5" dirty="0">
                <a:solidFill>
                  <a:srgbClr val="3C464D"/>
                </a:solidFill>
                <a:latin typeface="Arial"/>
                <a:cs typeface="Arial"/>
              </a:rPr>
              <a:t>Conocida</a:t>
            </a:r>
            <a:r>
              <a:rPr sz="850" b="1" spc="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3C464D"/>
                </a:solidFill>
                <a:latin typeface="Arial"/>
                <a:cs typeface="Arial"/>
              </a:rPr>
              <a:t>como</a:t>
            </a:r>
            <a:r>
              <a:rPr sz="850" b="1" spc="5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5" dirty="0">
                <a:solidFill>
                  <a:srgbClr val="3C464D"/>
                </a:solidFill>
                <a:latin typeface="Arial"/>
                <a:cs typeface="Arial"/>
              </a:rPr>
              <a:t>el</a:t>
            </a:r>
            <a:r>
              <a:rPr sz="850" b="1" spc="3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5" dirty="0">
                <a:solidFill>
                  <a:srgbClr val="3C464D"/>
                </a:solidFill>
                <a:latin typeface="Arial"/>
                <a:cs typeface="Arial"/>
              </a:rPr>
              <a:t>disolvente</a:t>
            </a:r>
            <a:r>
              <a:rPr sz="850" b="1" spc="3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20" dirty="0">
                <a:solidFill>
                  <a:srgbClr val="3C464D"/>
                </a:solidFill>
                <a:latin typeface="Arial"/>
                <a:cs typeface="Arial"/>
              </a:rPr>
              <a:t>universal </a:t>
            </a:r>
            <a:r>
              <a:rPr sz="850" b="1" spc="-2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20" dirty="0">
                <a:solidFill>
                  <a:srgbClr val="3C464D"/>
                </a:solidFill>
                <a:latin typeface="Arial"/>
                <a:cs typeface="Arial"/>
              </a:rPr>
              <a:t>y</a:t>
            </a:r>
            <a:r>
              <a:rPr sz="850" b="1" spc="4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10" dirty="0">
                <a:solidFill>
                  <a:srgbClr val="3C464D"/>
                </a:solidFill>
                <a:latin typeface="Arial"/>
                <a:cs typeface="Arial"/>
              </a:rPr>
              <a:t>da</a:t>
            </a:r>
            <a:r>
              <a:rPr sz="850" b="1" spc="3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5" dirty="0">
                <a:solidFill>
                  <a:srgbClr val="3C464D"/>
                </a:solidFill>
                <a:latin typeface="Arial"/>
                <a:cs typeface="Arial"/>
              </a:rPr>
              <a:t>gran</a:t>
            </a:r>
            <a:r>
              <a:rPr sz="850" b="1" spc="3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5" dirty="0">
                <a:solidFill>
                  <a:srgbClr val="3C464D"/>
                </a:solidFill>
                <a:latin typeface="Arial"/>
                <a:cs typeface="Arial"/>
              </a:rPr>
              <a:t>importancia</a:t>
            </a:r>
            <a:r>
              <a:rPr sz="850" b="1" spc="3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3C464D"/>
                </a:solidFill>
                <a:latin typeface="Arial"/>
                <a:cs typeface="Arial"/>
              </a:rPr>
              <a:t>para</a:t>
            </a:r>
            <a:r>
              <a:rPr sz="850" b="1" spc="2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10" dirty="0">
                <a:solidFill>
                  <a:srgbClr val="3C464D"/>
                </a:solidFill>
                <a:latin typeface="Arial"/>
                <a:cs typeface="Arial"/>
              </a:rPr>
              <a:t>la</a:t>
            </a:r>
            <a:r>
              <a:rPr sz="850" b="1" spc="3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3C464D"/>
                </a:solidFill>
                <a:latin typeface="Arial"/>
                <a:cs typeface="Arial"/>
              </a:rPr>
              <a:t>vida</a:t>
            </a:r>
            <a:endParaRPr sz="8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36501" y="5003871"/>
            <a:ext cx="995044" cy="1587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50" b="1" spc="-20" dirty="0">
                <a:solidFill>
                  <a:srgbClr val="3C464D"/>
                </a:solidFill>
                <a:latin typeface="Arial"/>
                <a:cs typeface="Arial"/>
              </a:rPr>
              <a:t>En</a:t>
            </a:r>
            <a:r>
              <a:rPr sz="850" b="1" spc="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10" dirty="0">
                <a:solidFill>
                  <a:srgbClr val="3C464D"/>
                </a:solidFill>
                <a:latin typeface="Arial"/>
                <a:cs typeface="Arial"/>
              </a:rPr>
              <a:t>la</a:t>
            </a:r>
            <a:r>
              <a:rPr sz="850" b="1" spc="1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25" dirty="0">
                <a:solidFill>
                  <a:srgbClr val="3C464D"/>
                </a:solidFill>
                <a:latin typeface="Arial"/>
                <a:cs typeface="Arial"/>
              </a:rPr>
              <a:t>salud</a:t>
            </a:r>
            <a:r>
              <a:rPr sz="850" b="1" spc="2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10" dirty="0">
                <a:solidFill>
                  <a:srgbClr val="3C464D"/>
                </a:solidFill>
                <a:latin typeface="Arial"/>
                <a:cs typeface="Arial"/>
              </a:rPr>
              <a:t>pública</a:t>
            </a:r>
            <a:endParaRPr sz="8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997" y="4036338"/>
            <a:ext cx="1415415" cy="3035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80"/>
              </a:spcBef>
            </a:pP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Contaminación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del</a:t>
            </a:r>
            <a:r>
              <a:rPr sz="6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3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un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agravante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en garantizar el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acceso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potable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población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0318" y="4483067"/>
            <a:ext cx="1292860" cy="3968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80"/>
              </a:spcBef>
            </a:pP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Muchas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enfermedades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son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origen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hídrico </a:t>
            </a:r>
            <a:r>
              <a:rPr sz="60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por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contaminación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con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microorganismos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alteración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de </a:t>
            </a:r>
            <a:r>
              <a:rPr sz="6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propiedades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fisicoquímicas.</a:t>
            </a:r>
            <a:endParaRPr sz="600" dirty="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1990" y="5023120"/>
            <a:ext cx="1338580" cy="3035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80"/>
              </a:spcBef>
            </a:pP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tres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agentes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contaminación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del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agua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son: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industriales,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agrícolas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y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urbanos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8674" y="5469848"/>
            <a:ext cx="1464945" cy="6769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80"/>
              </a:spcBef>
            </a:pPr>
            <a:r>
              <a:rPr sz="600" spc="-45" dirty="0">
                <a:solidFill>
                  <a:srgbClr val="444E53"/>
                </a:solidFill>
                <a:latin typeface="Microsoft Sans Serif"/>
                <a:cs typeface="Microsoft Sans Serif"/>
              </a:rPr>
              <a:t>Su</a:t>
            </a:r>
            <a:r>
              <a:rPr sz="600" spc="-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uso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se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puede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categorizar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en: usos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6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alto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grado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(donde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6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potable debe </a:t>
            </a:r>
            <a:r>
              <a:rPr sz="6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ser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alta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calidad</a:t>
            </a:r>
            <a:r>
              <a:rPr sz="60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para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consumo),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usos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específicos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(agua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mínima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calidad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para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destinarse </a:t>
            </a:r>
            <a:r>
              <a:rPr sz="6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hacia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proceso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industriales,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recreativos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y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agrícolas),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y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otros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usos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como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lavados,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riego,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hidroeléctricas.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88705" y="1469238"/>
            <a:ext cx="1043305" cy="1587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50" b="1" dirty="0">
                <a:solidFill>
                  <a:srgbClr val="3C464D"/>
                </a:solidFill>
                <a:latin typeface="Arial"/>
                <a:cs typeface="Arial"/>
              </a:rPr>
              <a:t>Propiedades</a:t>
            </a:r>
            <a:r>
              <a:rPr sz="850" b="1" spc="-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45" dirty="0">
                <a:solidFill>
                  <a:srgbClr val="3C464D"/>
                </a:solidFill>
                <a:latin typeface="Arial"/>
                <a:cs typeface="Arial"/>
              </a:rPr>
              <a:t>Físicas</a:t>
            </a:r>
            <a:endParaRPr sz="8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23238" y="801565"/>
            <a:ext cx="1298575" cy="469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Densidad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1g/cm3</a:t>
            </a:r>
            <a:endParaRPr sz="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Microsoft Sans Serif"/>
              <a:cs typeface="Microsoft Sans Serif"/>
            </a:endParaRPr>
          </a:p>
          <a:p>
            <a:pPr marL="12700" marR="5080">
              <a:lnSpc>
                <a:spcPct val="102099"/>
              </a:lnSpc>
            </a:pP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Amplio</a:t>
            </a:r>
            <a:r>
              <a:rPr sz="60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margen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</a:t>
            </a:r>
            <a:r>
              <a:rPr sz="60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su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estado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liquido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23238" y="1415052"/>
            <a:ext cx="101600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Constante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dieléctrica</a:t>
            </a:r>
            <a:r>
              <a:rPr sz="60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elevada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23238" y="1675133"/>
            <a:ext cx="1056640" cy="636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Calos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específico</a:t>
            </a:r>
            <a:r>
              <a:rPr sz="60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elevado</a:t>
            </a:r>
            <a:endParaRPr sz="600">
              <a:latin typeface="Microsoft Sans Serif"/>
              <a:cs typeface="Microsoft Sans Serif"/>
            </a:endParaRPr>
          </a:p>
          <a:p>
            <a:pPr marL="12700" marR="5080">
              <a:lnSpc>
                <a:spcPct val="284400"/>
              </a:lnSpc>
            </a:pP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Calor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vaporización elevado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Alta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tensión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superficial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80822" y="2933253"/>
            <a:ext cx="845819" cy="1587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50" b="1" spc="-65" dirty="0">
                <a:solidFill>
                  <a:srgbClr val="3C464D"/>
                </a:solidFill>
                <a:latin typeface="Arial"/>
                <a:cs typeface="Arial"/>
              </a:rPr>
              <a:t>su</a:t>
            </a:r>
            <a:r>
              <a:rPr sz="850" b="1" spc="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5" dirty="0">
                <a:solidFill>
                  <a:srgbClr val="3C464D"/>
                </a:solidFill>
                <a:latin typeface="Arial"/>
                <a:cs typeface="Arial"/>
              </a:rPr>
              <a:t>PH</a:t>
            </a:r>
            <a:r>
              <a:rPr sz="850" b="1" spc="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30" dirty="0">
                <a:solidFill>
                  <a:srgbClr val="3C464D"/>
                </a:solidFill>
                <a:latin typeface="Arial"/>
                <a:cs typeface="Arial"/>
              </a:rPr>
              <a:t>es</a:t>
            </a:r>
            <a:r>
              <a:rPr sz="850" b="1" dirty="0">
                <a:solidFill>
                  <a:srgbClr val="3C464D"/>
                </a:solidFill>
                <a:latin typeface="Arial"/>
                <a:cs typeface="Arial"/>
              </a:rPr>
              <a:t> neutro</a:t>
            </a:r>
            <a:endParaRPr sz="8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33681" y="3131565"/>
            <a:ext cx="1188720" cy="1587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50" b="1" dirty="0">
                <a:solidFill>
                  <a:srgbClr val="3C464D"/>
                </a:solidFill>
                <a:latin typeface="Arial"/>
                <a:cs typeface="Arial"/>
              </a:rPr>
              <a:t>Propiedades</a:t>
            </a:r>
            <a:r>
              <a:rPr sz="850" b="1" spc="-15" dirty="0">
                <a:solidFill>
                  <a:srgbClr val="3C464D"/>
                </a:solidFill>
                <a:latin typeface="Arial"/>
                <a:cs typeface="Arial"/>
              </a:rPr>
              <a:t> Químicas</a:t>
            </a:r>
            <a:endParaRPr sz="8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90699" y="2677313"/>
            <a:ext cx="7658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Formula</a:t>
            </a:r>
            <a:r>
              <a:rPr sz="60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quimica</a:t>
            </a:r>
            <a:r>
              <a:rPr sz="600" spc="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H2O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90699" y="2937394"/>
            <a:ext cx="960119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Elevada</a:t>
            </a:r>
            <a:r>
              <a:rPr sz="6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fuerza</a:t>
            </a:r>
            <a:r>
              <a:rPr sz="60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cohesión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90699" y="3197475"/>
            <a:ext cx="1252220" cy="21018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80"/>
              </a:spcBef>
            </a:pP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Contiene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Minerales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y nutrientes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muy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importantes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para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vida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90699" y="3550880"/>
            <a:ext cx="1263650" cy="21018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80"/>
              </a:spcBef>
            </a:pPr>
            <a:r>
              <a:rPr sz="6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Por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carácter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bipolar </a:t>
            </a:r>
            <a:r>
              <a:rPr sz="600" spc="-35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600" spc="-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disolvente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ácidos,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bases</a:t>
            </a:r>
            <a:r>
              <a:rPr sz="60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sales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7011" y="5435493"/>
            <a:ext cx="1539240" cy="1587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50" b="1" dirty="0">
                <a:solidFill>
                  <a:srgbClr val="3C464D"/>
                </a:solidFill>
                <a:latin typeface="Arial"/>
                <a:cs typeface="Arial"/>
              </a:rPr>
              <a:t>Propiedades</a:t>
            </a:r>
            <a:r>
              <a:rPr sz="850" b="1" spc="1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850" b="1" spc="-5" dirty="0">
                <a:solidFill>
                  <a:srgbClr val="3C464D"/>
                </a:solidFill>
                <a:latin typeface="Arial"/>
                <a:cs typeface="Arial"/>
              </a:rPr>
              <a:t>Microbiologicas</a:t>
            </a:r>
            <a:endParaRPr sz="8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363995" y="4031206"/>
            <a:ext cx="1383030" cy="21018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80"/>
              </a:spcBef>
            </a:pPr>
            <a:r>
              <a:rPr sz="6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Pueden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ser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origen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natural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cuando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no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existe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contaminación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alguna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63995" y="4384611"/>
            <a:ext cx="1479550" cy="3035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2099"/>
              </a:lnSpc>
              <a:spcBef>
                <a:spcPts val="80"/>
              </a:spcBef>
            </a:pPr>
            <a:r>
              <a:rPr sz="6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La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variedad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microorganismos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depende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de </a:t>
            </a:r>
            <a:r>
              <a:rPr sz="6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las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características físicas y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químicas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presente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6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363995" y="4831339"/>
            <a:ext cx="1397635" cy="3035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80"/>
              </a:spcBef>
            </a:pP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Los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microorganismos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su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mayoría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son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utilizados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como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indicadores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6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contaminación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363995" y="5278010"/>
            <a:ext cx="1505585" cy="3968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80"/>
              </a:spcBef>
            </a:pPr>
            <a:r>
              <a:rPr sz="6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Tenemos</a:t>
            </a:r>
            <a:r>
              <a:rPr sz="600" spc="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microorganismo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propios</a:t>
            </a:r>
            <a:r>
              <a:rPr sz="600" spc="5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del</a:t>
            </a:r>
            <a:r>
              <a:rPr sz="60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agua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como </a:t>
            </a:r>
            <a:r>
              <a:rPr sz="6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las</a:t>
            </a:r>
            <a:r>
              <a:rPr sz="6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pseudomonas,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serratia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y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flavobacterium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que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dan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600" spc="12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coloración al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363995" y="5818120"/>
            <a:ext cx="1450340" cy="3968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80"/>
              </a:spcBef>
            </a:pP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Microorganismos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originados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por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el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suelo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en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su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mayoría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al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genero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bacilus.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Cumplen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función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de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oxidar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materia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orgánica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y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sales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minerales</a:t>
            </a:r>
            <a:endParaRPr sz="6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63995" y="6358172"/>
            <a:ext cx="1246505" cy="6565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145415">
              <a:lnSpc>
                <a:spcPct val="102099"/>
              </a:lnSpc>
              <a:spcBef>
                <a:spcPts val="80"/>
              </a:spcBef>
            </a:pP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Microorganismo</a:t>
            </a:r>
            <a:r>
              <a:rPr sz="6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originados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por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contaminación</a:t>
            </a:r>
            <a:endParaRPr sz="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Microsoft Sans Serif"/>
              <a:cs typeface="Microsoft Sans Serif"/>
            </a:endParaRPr>
          </a:p>
          <a:p>
            <a:pPr marL="12700" marR="5080">
              <a:lnSpc>
                <a:spcPct val="102099"/>
              </a:lnSpc>
            </a:pPr>
            <a:r>
              <a:rPr sz="6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Factores</a:t>
            </a:r>
            <a:r>
              <a:rPr sz="6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como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temperatura,</a:t>
            </a:r>
            <a:r>
              <a:rPr sz="6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pH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y </a:t>
            </a:r>
            <a:r>
              <a:rPr sz="600" spc="-1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nutrientes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definen </a:t>
            </a:r>
            <a:r>
              <a:rPr sz="6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la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diversidad </a:t>
            </a:r>
            <a:r>
              <a:rPr sz="6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microbiana</a:t>
            </a:r>
            <a:r>
              <a:rPr sz="6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del</a:t>
            </a:r>
            <a:r>
              <a:rPr sz="6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6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agua</a:t>
            </a:r>
            <a:endParaRPr sz="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273</Words>
  <Application>Microsoft Office PowerPoint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Microsoft Sans Serif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2021-12-16T03:19:04Z</dcterms:created>
  <dcterms:modified xsi:type="dcterms:W3CDTF">2021-12-16T03:19:11Z</dcterms:modified>
</cp:coreProperties>
</file>