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2801600" cy="7772400"/>
  <p:notesSz cx="128016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88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409444"/>
            <a:ext cx="1088136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0" y="4352544"/>
            <a:ext cx="896112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4" y="1787652"/>
            <a:ext cx="5568696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0080" y="310896"/>
            <a:ext cx="1152144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0" y="1787652"/>
            <a:ext cx="1152144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7228332"/>
            <a:ext cx="409651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7228332"/>
            <a:ext cx="294436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7577" y="662378"/>
            <a:ext cx="10100160" cy="693527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412894" y="3999840"/>
            <a:ext cx="585470" cy="1365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30" dirty="0">
                <a:solidFill>
                  <a:schemeClr val="bg1"/>
                </a:solidFill>
                <a:latin typeface="Arial"/>
                <a:cs typeface="Arial"/>
              </a:rPr>
              <a:t>El</a:t>
            </a:r>
            <a:r>
              <a:rPr sz="800" b="1" spc="-10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sz="800" b="1" spc="-15" dirty="0">
                <a:solidFill>
                  <a:schemeClr val="bg1"/>
                </a:solidFill>
                <a:latin typeface="Arial"/>
                <a:cs typeface="Arial"/>
              </a:rPr>
              <a:t>Lenguaje</a:t>
            </a:r>
            <a:endParaRPr sz="8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5682600" y="1234075"/>
            <a:ext cx="2183130" cy="2727325"/>
            <a:chOff x="5682600" y="1234075"/>
            <a:chExt cx="2183130" cy="272732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49496" y="3645640"/>
              <a:ext cx="315612" cy="31561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690537" y="1242013"/>
              <a:ext cx="1436370" cy="769620"/>
            </a:xfrm>
            <a:custGeom>
              <a:avLst/>
              <a:gdLst/>
              <a:ahLst/>
              <a:cxnLst/>
              <a:rect l="l" t="t" r="r" b="b"/>
              <a:pathLst>
                <a:path w="1436370" h="769619">
                  <a:moveTo>
                    <a:pt x="1259294" y="769306"/>
                  </a:moveTo>
                  <a:lnTo>
                    <a:pt x="176743" y="769306"/>
                  </a:lnTo>
                  <a:lnTo>
                    <a:pt x="168060" y="769093"/>
                  </a:lnTo>
                  <a:lnTo>
                    <a:pt x="125436" y="761697"/>
                  </a:lnTo>
                  <a:lnTo>
                    <a:pt x="85887" y="744166"/>
                  </a:lnTo>
                  <a:lnTo>
                    <a:pt x="51766" y="717539"/>
                  </a:lnTo>
                  <a:lnTo>
                    <a:pt x="25139" y="683418"/>
                  </a:lnTo>
                  <a:lnTo>
                    <a:pt x="7608" y="643869"/>
                  </a:lnTo>
                  <a:lnTo>
                    <a:pt x="212" y="601245"/>
                  </a:lnTo>
                  <a:lnTo>
                    <a:pt x="0" y="592562"/>
                  </a:lnTo>
                  <a:lnTo>
                    <a:pt x="0" y="176743"/>
                  </a:lnTo>
                  <a:lnTo>
                    <a:pt x="5298" y="133787"/>
                  </a:lnTo>
                  <a:lnTo>
                    <a:pt x="20867" y="93426"/>
                  </a:lnTo>
                  <a:lnTo>
                    <a:pt x="45777" y="58056"/>
                  </a:lnTo>
                  <a:lnTo>
                    <a:pt x="78549" y="29786"/>
                  </a:lnTo>
                  <a:lnTo>
                    <a:pt x="117209" y="10327"/>
                  </a:lnTo>
                  <a:lnTo>
                    <a:pt x="159419" y="849"/>
                  </a:lnTo>
                  <a:lnTo>
                    <a:pt x="176743" y="0"/>
                  </a:lnTo>
                  <a:lnTo>
                    <a:pt x="1259294" y="0"/>
                  </a:lnTo>
                  <a:lnTo>
                    <a:pt x="1302250" y="5298"/>
                  </a:lnTo>
                  <a:lnTo>
                    <a:pt x="1342611" y="20867"/>
                  </a:lnTo>
                  <a:lnTo>
                    <a:pt x="1377981" y="45777"/>
                  </a:lnTo>
                  <a:lnTo>
                    <a:pt x="1406251" y="78549"/>
                  </a:lnTo>
                  <a:lnTo>
                    <a:pt x="1425710" y="117209"/>
                  </a:lnTo>
                  <a:lnTo>
                    <a:pt x="1435189" y="159419"/>
                  </a:lnTo>
                  <a:lnTo>
                    <a:pt x="1436038" y="176743"/>
                  </a:lnTo>
                  <a:lnTo>
                    <a:pt x="1436038" y="592562"/>
                  </a:lnTo>
                  <a:lnTo>
                    <a:pt x="1430739" y="635518"/>
                  </a:lnTo>
                  <a:lnTo>
                    <a:pt x="1415170" y="675879"/>
                  </a:lnTo>
                  <a:lnTo>
                    <a:pt x="1390260" y="711249"/>
                  </a:lnTo>
                  <a:lnTo>
                    <a:pt x="1357488" y="739519"/>
                  </a:lnTo>
                  <a:lnTo>
                    <a:pt x="1318828" y="758978"/>
                  </a:lnTo>
                  <a:lnTo>
                    <a:pt x="1276618" y="768457"/>
                  </a:lnTo>
                  <a:lnTo>
                    <a:pt x="1259294" y="769306"/>
                  </a:lnTo>
                  <a:close/>
                </a:path>
              </a:pathLst>
            </a:custGeom>
            <a:solidFill>
              <a:srgbClr val="804D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690537" y="1242013"/>
              <a:ext cx="1436370" cy="769620"/>
            </a:xfrm>
            <a:custGeom>
              <a:avLst/>
              <a:gdLst/>
              <a:ahLst/>
              <a:cxnLst/>
              <a:rect l="l" t="t" r="r" b="b"/>
              <a:pathLst>
                <a:path w="1436370" h="769619">
                  <a:moveTo>
                    <a:pt x="0" y="592562"/>
                  </a:moveTo>
                  <a:lnTo>
                    <a:pt x="0" y="176743"/>
                  </a:lnTo>
                  <a:lnTo>
                    <a:pt x="212" y="168060"/>
                  </a:lnTo>
                  <a:lnTo>
                    <a:pt x="7608" y="125436"/>
                  </a:lnTo>
                  <a:lnTo>
                    <a:pt x="25139" y="85887"/>
                  </a:lnTo>
                  <a:lnTo>
                    <a:pt x="51766" y="51766"/>
                  </a:lnTo>
                  <a:lnTo>
                    <a:pt x="85887" y="25139"/>
                  </a:lnTo>
                  <a:lnTo>
                    <a:pt x="125436" y="7608"/>
                  </a:lnTo>
                  <a:lnTo>
                    <a:pt x="168060" y="212"/>
                  </a:lnTo>
                  <a:lnTo>
                    <a:pt x="176743" y="0"/>
                  </a:lnTo>
                  <a:lnTo>
                    <a:pt x="1259294" y="0"/>
                  </a:lnTo>
                  <a:lnTo>
                    <a:pt x="1302250" y="5298"/>
                  </a:lnTo>
                  <a:lnTo>
                    <a:pt x="1342611" y="20867"/>
                  </a:lnTo>
                  <a:lnTo>
                    <a:pt x="1377981" y="45777"/>
                  </a:lnTo>
                  <a:lnTo>
                    <a:pt x="1406251" y="78549"/>
                  </a:lnTo>
                  <a:lnTo>
                    <a:pt x="1425710" y="117209"/>
                  </a:lnTo>
                  <a:lnTo>
                    <a:pt x="1435189" y="159419"/>
                  </a:lnTo>
                  <a:lnTo>
                    <a:pt x="1436038" y="176743"/>
                  </a:lnTo>
                  <a:lnTo>
                    <a:pt x="1436038" y="592562"/>
                  </a:lnTo>
                  <a:lnTo>
                    <a:pt x="1430739" y="635518"/>
                  </a:lnTo>
                  <a:lnTo>
                    <a:pt x="1415170" y="675879"/>
                  </a:lnTo>
                  <a:lnTo>
                    <a:pt x="1390260" y="711249"/>
                  </a:lnTo>
                  <a:lnTo>
                    <a:pt x="1357488" y="739519"/>
                  </a:lnTo>
                  <a:lnTo>
                    <a:pt x="1318828" y="758978"/>
                  </a:lnTo>
                  <a:lnTo>
                    <a:pt x="1276618" y="768457"/>
                  </a:lnTo>
                  <a:lnTo>
                    <a:pt x="1259294" y="769306"/>
                  </a:lnTo>
                  <a:lnTo>
                    <a:pt x="176743" y="769306"/>
                  </a:lnTo>
                  <a:lnTo>
                    <a:pt x="133787" y="764007"/>
                  </a:lnTo>
                  <a:lnTo>
                    <a:pt x="93426" y="748438"/>
                  </a:lnTo>
                  <a:lnTo>
                    <a:pt x="58056" y="723528"/>
                  </a:lnTo>
                  <a:lnTo>
                    <a:pt x="29786" y="690756"/>
                  </a:lnTo>
                  <a:lnTo>
                    <a:pt x="10327" y="652096"/>
                  </a:lnTo>
                  <a:lnTo>
                    <a:pt x="849" y="609886"/>
                  </a:lnTo>
                  <a:lnTo>
                    <a:pt x="0" y="592562"/>
                  </a:lnTo>
                  <a:close/>
                </a:path>
              </a:pathLst>
            </a:custGeom>
            <a:ln w="1578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5747247" y="1667225"/>
            <a:ext cx="1321435" cy="25494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3499"/>
              </a:lnSpc>
              <a:spcBef>
                <a:spcPts val="75"/>
              </a:spcBef>
            </a:pPr>
            <a:r>
              <a:rPr sz="800" b="1" spc="-10" dirty="0">
                <a:latin typeface="Arial"/>
                <a:cs typeface="Arial"/>
              </a:rPr>
              <a:t>Diferencias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spc="10" dirty="0">
                <a:latin typeface="Arial"/>
                <a:cs typeface="Arial"/>
              </a:rPr>
              <a:t>entre </a:t>
            </a:r>
            <a:r>
              <a:rPr sz="800" b="1" spc="-20" dirty="0">
                <a:latin typeface="Arial"/>
                <a:cs typeface="Arial"/>
              </a:rPr>
              <a:t>Lengua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spc="-30" dirty="0">
                <a:latin typeface="Arial"/>
                <a:cs typeface="Arial"/>
              </a:rPr>
              <a:t>y </a:t>
            </a:r>
            <a:r>
              <a:rPr sz="800" b="1" spc="-204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Habla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916083" y="718253"/>
            <a:ext cx="2650490" cy="910590"/>
            <a:chOff x="3916083" y="718253"/>
            <a:chExt cx="2650490" cy="910590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50749" y="1313026"/>
              <a:ext cx="315612" cy="315612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916083" y="718253"/>
              <a:ext cx="1570355" cy="363220"/>
            </a:xfrm>
            <a:custGeom>
              <a:avLst/>
              <a:gdLst/>
              <a:ahLst/>
              <a:cxnLst/>
              <a:rect l="l" t="t" r="r" b="b"/>
              <a:pathLst>
                <a:path w="1570354" h="363219">
                  <a:moveTo>
                    <a:pt x="1435248" y="362954"/>
                  </a:moveTo>
                  <a:lnTo>
                    <a:pt x="134924" y="362954"/>
                  </a:lnTo>
                  <a:lnTo>
                    <a:pt x="128295" y="362792"/>
                  </a:lnTo>
                  <a:lnTo>
                    <a:pt x="89477" y="355071"/>
                  </a:lnTo>
                  <a:lnTo>
                    <a:pt x="54543" y="336398"/>
                  </a:lnTo>
                  <a:lnTo>
                    <a:pt x="26556" y="308411"/>
                  </a:lnTo>
                  <a:lnTo>
                    <a:pt x="7883" y="273477"/>
                  </a:lnTo>
                  <a:lnTo>
                    <a:pt x="162" y="234658"/>
                  </a:lnTo>
                  <a:lnTo>
                    <a:pt x="0" y="228030"/>
                  </a:lnTo>
                  <a:lnTo>
                    <a:pt x="0" y="134924"/>
                  </a:lnTo>
                  <a:lnTo>
                    <a:pt x="5808" y="95757"/>
                  </a:lnTo>
                  <a:lnTo>
                    <a:pt x="22738" y="59964"/>
                  </a:lnTo>
                  <a:lnTo>
                    <a:pt x="49328" y="30625"/>
                  </a:lnTo>
                  <a:lnTo>
                    <a:pt x="83291" y="10270"/>
                  </a:lnTo>
                  <a:lnTo>
                    <a:pt x="121699" y="648"/>
                  </a:lnTo>
                  <a:lnTo>
                    <a:pt x="134924" y="0"/>
                  </a:lnTo>
                  <a:lnTo>
                    <a:pt x="1435248" y="0"/>
                  </a:lnTo>
                  <a:lnTo>
                    <a:pt x="1474415" y="5808"/>
                  </a:lnTo>
                  <a:lnTo>
                    <a:pt x="1510208" y="22738"/>
                  </a:lnTo>
                  <a:lnTo>
                    <a:pt x="1539548" y="49328"/>
                  </a:lnTo>
                  <a:lnTo>
                    <a:pt x="1559902" y="83291"/>
                  </a:lnTo>
                  <a:lnTo>
                    <a:pt x="1569525" y="121699"/>
                  </a:lnTo>
                  <a:lnTo>
                    <a:pt x="1570173" y="134924"/>
                  </a:lnTo>
                  <a:lnTo>
                    <a:pt x="1570173" y="228030"/>
                  </a:lnTo>
                  <a:lnTo>
                    <a:pt x="1564365" y="267197"/>
                  </a:lnTo>
                  <a:lnTo>
                    <a:pt x="1547434" y="302990"/>
                  </a:lnTo>
                  <a:lnTo>
                    <a:pt x="1520845" y="332329"/>
                  </a:lnTo>
                  <a:lnTo>
                    <a:pt x="1486882" y="352684"/>
                  </a:lnTo>
                  <a:lnTo>
                    <a:pt x="1448474" y="362306"/>
                  </a:lnTo>
                  <a:lnTo>
                    <a:pt x="1435248" y="362954"/>
                  </a:lnTo>
                  <a:close/>
                </a:path>
              </a:pathLst>
            </a:custGeom>
            <a:solidFill>
              <a:srgbClr val="B36A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948321" y="741060"/>
            <a:ext cx="1506220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spc="-25" dirty="0">
                <a:latin typeface="Microsoft Sans Serif"/>
                <a:cs typeface="Microsoft Sans Serif"/>
              </a:rPr>
              <a:t>L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l</a:t>
            </a:r>
            <a:r>
              <a:rPr sz="600" dirty="0">
                <a:latin typeface="Microsoft Sans Serif"/>
                <a:cs typeface="Microsoft Sans Serif"/>
              </a:rPr>
              <a:t>en</a:t>
            </a:r>
            <a:r>
              <a:rPr sz="600" spc="35" dirty="0">
                <a:latin typeface="Microsoft Sans Serif"/>
                <a:cs typeface="Microsoft Sans Serif"/>
              </a:rPr>
              <a:t>g</a:t>
            </a:r>
            <a:r>
              <a:rPr sz="600" dirty="0">
                <a:latin typeface="Microsoft Sans Serif"/>
                <a:cs typeface="Microsoft Sans Serif"/>
              </a:rPr>
              <a:t>u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e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u</a:t>
            </a:r>
            <a:r>
              <a:rPr sz="600" spc="-10" dirty="0">
                <a:latin typeface="Microsoft Sans Serif"/>
                <a:cs typeface="Microsoft Sans Serif"/>
              </a:rPr>
              <a:t>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15" dirty="0">
                <a:latin typeface="Microsoft Sans Serif"/>
                <a:cs typeface="Microsoft Sans Serif"/>
              </a:rPr>
              <a:t>t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35" dirty="0">
                <a:latin typeface="Microsoft Sans Serif"/>
                <a:cs typeface="Microsoft Sans Serif"/>
              </a:rPr>
              <a:t>d</a:t>
            </a:r>
            <a:r>
              <a:rPr sz="600" spc="-10" dirty="0">
                <a:latin typeface="Microsoft Sans Serif"/>
                <a:cs typeface="Microsoft Sans Serif"/>
              </a:rPr>
              <a:t>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35" dirty="0">
                <a:latin typeface="Microsoft Sans Serif"/>
                <a:cs typeface="Microsoft Sans Serif"/>
              </a:rPr>
              <a:t>g</a:t>
            </a:r>
            <a:r>
              <a:rPr sz="600" dirty="0">
                <a:latin typeface="Microsoft Sans Serif"/>
                <a:cs typeface="Microsoft Sans Serif"/>
              </a:rPr>
              <a:t>n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35" dirty="0">
                <a:latin typeface="Microsoft Sans Serif"/>
                <a:cs typeface="Microsoft Sans Serif"/>
              </a:rPr>
              <a:t>p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35" dirty="0">
                <a:latin typeface="Microsoft Sans Serif"/>
                <a:cs typeface="Microsoft Sans Serif"/>
              </a:rPr>
              <a:t>q</a:t>
            </a:r>
            <a:r>
              <a:rPr sz="600" dirty="0">
                <a:latin typeface="Microsoft Sans Serif"/>
                <a:cs typeface="Microsoft Sans Serif"/>
              </a:rPr>
              <a:t>u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-5" dirty="0">
                <a:latin typeface="Microsoft Sans Serif"/>
                <a:cs typeface="Microsoft Sans Serif"/>
              </a:rPr>
              <a:t>,  </a:t>
            </a:r>
            <a:r>
              <a:rPr sz="600" spc="-10" dirty="0">
                <a:latin typeface="Microsoft Sans Serif"/>
                <a:cs typeface="Microsoft Sans Serif"/>
              </a:rPr>
              <a:t>mientras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que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Habla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</a:t>
            </a:r>
            <a:r>
              <a:rPr sz="600" spc="-10" dirty="0">
                <a:latin typeface="Microsoft Sans Serif"/>
                <a:cs typeface="Microsoft Sans Serif"/>
              </a:rPr>
              <a:t> la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realización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del </a:t>
            </a:r>
            <a:r>
              <a:rPr sz="600" spc="20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sistema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signos psicofisica.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286928" y="1119792"/>
            <a:ext cx="1199515" cy="363220"/>
          </a:xfrm>
          <a:custGeom>
            <a:avLst/>
            <a:gdLst/>
            <a:ahLst/>
            <a:cxnLst/>
            <a:rect l="l" t="t" r="r" b="b"/>
            <a:pathLst>
              <a:path w="1199514" h="363219">
                <a:moveTo>
                  <a:pt x="1064403" y="362954"/>
                </a:moveTo>
                <a:lnTo>
                  <a:pt x="134924" y="362954"/>
                </a:lnTo>
                <a:lnTo>
                  <a:pt x="128295" y="362792"/>
                </a:lnTo>
                <a:lnTo>
                  <a:pt x="89477" y="355071"/>
                </a:lnTo>
                <a:lnTo>
                  <a:pt x="54543" y="336398"/>
                </a:lnTo>
                <a:lnTo>
                  <a:pt x="26556" y="308411"/>
                </a:lnTo>
                <a:lnTo>
                  <a:pt x="7883" y="273477"/>
                </a:lnTo>
                <a:lnTo>
                  <a:pt x="162" y="234658"/>
                </a:lnTo>
                <a:lnTo>
                  <a:pt x="0" y="228030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064403" y="0"/>
                </a:lnTo>
                <a:lnTo>
                  <a:pt x="1103570" y="5808"/>
                </a:lnTo>
                <a:lnTo>
                  <a:pt x="1139363" y="22738"/>
                </a:lnTo>
                <a:lnTo>
                  <a:pt x="1168703" y="49328"/>
                </a:lnTo>
                <a:lnTo>
                  <a:pt x="1189057" y="83291"/>
                </a:lnTo>
                <a:lnTo>
                  <a:pt x="1198680" y="121699"/>
                </a:lnTo>
                <a:lnTo>
                  <a:pt x="1199328" y="134924"/>
                </a:lnTo>
                <a:lnTo>
                  <a:pt x="1199328" y="228030"/>
                </a:lnTo>
                <a:lnTo>
                  <a:pt x="1193519" y="267197"/>
                </a:lnTo>
                <a:lnTo>
                  <a:pt x="1176589" y="302990"/>
                </a:lnTo>
                <a:lnTo>
                  <a:pt x="1150000" y="332329"/>
                </a:lnTo>
                <a:lnTo>
                  <a:pt x="1116037" y="352684"/>
                </a:lnTo>
                <a:lnTo>
                  <a:pt x="1077628" y="362306"/>
                </a:lnTo>
                <a:lnTo>
                  <a:pt x="1064403" y="362954"/>
                </a:lnTo>
                <a:close/>
              </a:path>
            </a:pathLst>
          </a:custGeom>
          <a:solidFill>
            <a:srgbClr val="B36A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319165" y="1142598"/>
            <a:ext cx="1135380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0"/>
              </a:spcBef>
            </a:pPr>
            <a:r>
              <a:rPr sz="600" spc="-25" dirty="0">
                <a:latin typeface="Microsoft Sans Serif"/>
                <a:cs typeface="Microsoft Sans Serif"/>
              </a:rPr>
              <a:t>L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l</a:t>
            </a:r>
            <a:r>
              <a:rPr sz="600" dirty="0">
                <a:latin typeface="Microsoft Sans Serif"/>
                <a:cs typeface="Microsoft Sans Serif"/>
              </a:rPr>
              <a:t>en</a:t>
            </a:r>
            <a:r>
              <a:rPr sz="600" spc="35" dirty="0">
                <a:latin typeface="Microsoft Sans Serif"/>
                <a:cs typeface="Microsoft Sans Serif"/>
              </a:rPr>
              <a:t>g</a:t>
            </a:r>
            <a:r>
              <a:rPr sz="600" dirty="0">
                <a:latin typeface="Microsoft Sans Serif"/>
                <a:cs typeface="Microsoft Sans Serif"/>
              </a:rPr>
              <a:t>u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e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u</a:t>
            </a:r>
            <a:r>
              <a:rPr sz="600" spc="-10" dirty="0">
                <a:latin typeface="Microsoft Sans Serif"/>
                <a:cs typeface="Microsoft Sans Serif"/>
              </a:rPr>
              <a:t>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35" dirty="0">
                <a:latin typeface="Microsoft Sans Serif"/>
                <a:cs typeface="Microsoft Sans Serif"/>
              </a:rPr>
              <a:t>p</a:t>
            </a:r>
            <a:r>
              <a:rPr sz="600" spc="-15" dirty="0">
                <a:latin typeface="Microsoft Sans Serif"/>
                <a:cs typeface="Microsoft Sans Serif"/>
              </a:rPr>
              <a:t>r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35" dirty="0">
                <a:latin typeface="Microsoft Sans Serif"/>
                <a:cs typeface="Microsoft Sans Serif"/>
              </a:rPr>
              <a:t>d</a:t>
            </a:r>
            <a:r>
              <a:rPr sz="600" dirty="0">
                <a:latin typeface="Microsoft Sans Serif"/>
                <a:cs typeface="Microsoft Sans Serif"/>
              </a:rPr>
              <a:t>u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15" dirty="0">
                <a:latin typeface="Microsoft Sans Serif"/>
                <a:cs typeface="Microsoft Sans Serif"/>
              </a:rPr>
              <a:t>to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10" dirty="0">
                <a:latin typeface="Microsoft Sans Serif"/>
                <a:cs typeface="Microsoft Sans Serif"/>
              </a:rPr>
              <a:t>l</a:t>
            </a:r>
            <a:r>
              <a:rPr sz="600" spc="-5" dirty="0">
                <a:latin typeface="Microsoft Sans Serif"/>
                <a:cs typeface="Microsoft Sans Serif"/>
              </a:rPr>
              <a:t>,  </a:t>
            </a:r>
            <a:r>
              <a:rPr sz="600" spc="-10" dirty="0">
                <a:latin typeface="Microsoft Sans Serif"/>
                <a:cs typeface="Microsoft Sans Serif"/>
              </a:rPr>
              <a:t>mientras </a:t>
            </a:r>
            <a:r>
              <a:rPr sz="600" spc="10" dirty="0">
                <a:latin typeface="Microsoft Sans Serif"/>
                <a:cs typeface="Microsoft Sans Serif"/>
              </a:rPr>
              <a:t>que </a:t>
            </a:r>
            <a:r>
              <a:rPr sz="600" dirty="0">
                <a:latin typeface="Microsoft Sans Serif"/>
                <a:cs typeface="Microsoft Sans Serif"/>
              </a:rPr>
              <a:t>el </a:t>
            </a:r>
            <a:r>
              <a:rPr sz="600" spc="-5" dirty="0">
                <a:latin typeface="Microsoft Sans Serif"/>
                <a:cs typeface="Microsoft Sans Serif"/>
              </a:rPr>
              <a:t>Habla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5" dirty="0">
                <a:latin typeface="Microsoft Sans Serif"/>
                <a:cs typeface="Microsoft Sans Serif"/>
              </a:rPr>
              <a:t>un acto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individual.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097560" y="1521330"/>
            <a:ext cx="1388745" cy="363220"/>
          </a:xfrm>
          <a:custGeom>
            <a:avLst/>
            <a:gdLst/>
            <a:ahLst/>
            <a:cxnLst/>
            <a:rect l="l" t="t" r="r" b="b"/>
            <a:pathLst>
              <a:path w="1388745" h="363219">
                <a:moveTo>
                  <a:pt x="1253771" y="362954"/>
                </a:moveTo>
                <a:lnTo>
                  <a:pt x="134924" y="362954"/>
                </a:lnTo>
                <a:lnTo>
                  <a:pt x="128295" y="362792"/>
                </a:lnTo>
                <a:lnTo>
                  <a:pt x="89477" y="355071"/>
                </a:lnTo>
                <a:lnTo>
                  <a:pt x="54543" y="336398"/>
                </a:lnTo>
                <a:lnTo>
                  <a:pt x="26556" y="308411"/>
                </a:lnTo>
                <a:lnTo>
                  <a:pt x="7883" y="273477"/>
                </a:lnTo>
                <a:lnTo>
                  <a:pt x="162" y="234658"/>
                </a:lnTo>
                <a:lnTo>
                  <a:pt x="0" y="228030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253771" y="0"/>
                </a:lnTo>
                <a:lnTo>
                  <a:pt x="1292938" y="5808"/>
                </a:lnTo>
                <a:lnTo>
                  <a:pt x="1328731" y="22738"/>
                </a:lnTo>
                <a:lnTo>
                  <a:pt x="1358070" y="49328"/>
                </a:lnTo>
                <a:lnTo>
                  <a:pt x="1378425" y="83291"/>
                </a:lnTo>
                <a:lnTo>
                  <a:pt x="1388047" y="121699"/>
                </a:lnTo>
                <a:lnTo>
                  <a:pt x="1388696" y="134924"/>
                </a:lnTo>
                <a:lnTo>
                  <a:pt x="1388696" y="228030"/>
                </a:lnTo>
                <a:lnTo>
                  <a:pt x="1382887" y="267197"/>
                </a:lnTo>
                <a:lnTo>
                  <a:pt x="1365957" y="302990"/>
                </a:lnTo>
                <a:lnTo>
                  <a:pt x="1339367" y="332329"/>
                </a:lnTo>
                <a:lnTo>
                  <a:pt x="1305404" y="352684"/>
                </a:lnTo>
                <a:lnTo>
                  <a:pt x="1266996" y="362306"/>
                </a:lnTo>
                <a:lnTo>
                  <a:pt x="1253771" y="362954"/>
                </a:lnTo>
                <a:close/>
              </a:path>
            </a:pathLst>
          </a:custGeom>
          <a:solidFill>
            <a:srgbClr val="B36A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129798" y="1544136"/>
            <a:ext cx="1322070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spc="-30" dirty="0">
                <a:latin typeface="Microsoft Sans Serif"/>
                <a:cs typeface="Microsoft Sans Serif"/>
              </a:rPr>
              <a:t>La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lengua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un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producto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histórico, 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mientras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que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Habla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la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realización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del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producto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histórico.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243531" y="1922869"/>
            <a:ext cx="1243330" cy="363220"/>
          </a:xfrm>
          <a:custGeom>
            <a:avLst/>
            <a:gdLst/>
            <a:ahLst/>
            <a:cxnLst/>
            <a:rect l="l" t="t" r="r" b="b"/>
            <a:pathLst>
              <a:path w="1243329" h="363219">
                <a:moveTo>
                  <a:pt x="1107800" y="362954"/>
                </a:moveTo>
                <a:lnTo>
                  <a:pt x="134924" y="362954"/>
                </a:lnTo>
                <a:lnTo>
                  <a:pt x="128295" y="362792"/>
                </a:lnTo>
                <a:lnTo>
                  <a:pt x="89477" y="355071"/>
                </a:lnTo>
                <a:lnTo>
                  <a:pt x="54543" y="336398"/>
                </a:lnTo>
                <a:lnTo>
                  <a:pt x="26556" y="308411"/>
                </a:lnTo>
                <a:lnTo>
                  <a:pt x="7883" y="273477"/>
                </a:lnTo>
                <a:lnTo>
                  <a:pt x="162" y="234658"/>
                </a:lnTo>
                <a:lnTo>
                  <a:pt x="0" y="228030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107800" y="0"/>
                </a:lnTo>
                <a:lnTo>
                  <a:pt x="1146967" y="5808"/>
                </a:lnTo>
                <a:lnTo>
                  <a:pt x="1182760" y="22738"/>
                </a:lnTo>
                <a:lnTo>
                  <a:pt x="1212099" y="49328"/>
                </a:lnTo>
                <a:lnTo>
                  <a:pt x="1232454" y="83291"/>
                </a:lnTo>
                <a:lnTo>
                  <a:pt x="1242077" y="121699"/>
                </a:lnTo>
                <a:lnTo>
                  <a:pt x="1242725" y="134924"/>
                </a:lnTo>
                <a:lnTo>
                  <a:pt x="1242725" y="228030"/>
                </a:lnTo>
                <a:lnTo>
                  <a:pt x="1236916" y="267197"/>
                </a:lnTo>
                <a:lnTo>
                  <a:pt x="1219986" y="302990"/>
                </a:lnTo>
                <a:lnTo>
                  <a:pt x="1193396" y="332329"/>
                </a:lnTo>
                <a:lnTo>
                  <a:pt x="1159434" y="352684"/>
                </a:lnTo>
                <a:lnTo>
                  <a:pt x="1121025" y="362306"/>
                </a:lnTo>
                <a:lnTo>
                  <a:pt x="1107800" y="362954"/>
                </a:lnTo>
                <a:close/>
              </a:path>
            </a:pathLst>
          </a:custGeom>
          <a:solidFill>
            <a:srgbClr val="B36A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275769" y="1945675"/>
            <a:ext cx="1178560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spc="-30" dirty="0">
                <a:latin typeface="Microsoft Sans Serif"/>
                <a:cs typeface="Microsoft Sans Serif"/>
              </a:rPr>
              <a:t>La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lengua: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evaluación</a:t>
            </a:r>
            <a:r>
              <a:rPr sz="600" dirty="0">
                <a:latin typeface="Microsoft Sans Serif"/>
                <a:cs typeface="Microsoft Sans Serif"/>
              </a:rPr>
              <a:t> lenta,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mientras </a:t>
            </a:r>
            <a:r>
              <a:rPr sz="600" spc="10" dirty="0">
                <a:latin typeface="Microsoft Sans Serif"/>
                <a:cs typeface="Microsoft Sans Serif"/>
              </a:rPr>
              <a:t>que </a:t>
            </a:r>
            <a:r>
              <a:rPr sz="600" dirty="0">
                <a:latin typeface="Microsoft Sans Serif"/>
                <a:cs typeface="Microsoft Sans Serif"/>
              </a:rPr>
              <a:t>el </a:t>
            </a:r>
            <a:r>
              <a:rPr sz="600" spc="-5" dirty="0">
                <a:latin typeface="Microsoft Sans Serif"/>
                <a:cs typeface="Microsoft Sans Serif"/>
              </a:rPr>
              <a:t>Habla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momentánea.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963424" y="2324407"/>
            <a:ext cx="1523365" cy="272415"/>
          </a:xfrm>
          <a:custGeom>
            <a:avLst/>
            <a:gdLst/>
            <a:ahLst/>
            <a:cxnLst/>
            <a:rect l="l" t="t" r="r" b="b"/>
            <a:pathLst>
              <a:path w="1523364" h="272414">
                <a:moveTo>
                  <a:pt x="1387907" y="272216"/>
                </a:moveTo>
                <a:lnTo>
                  <a:pt x="134924" y="272216"/>
                </a:lnTo>
                <a:lnTo>
                  <a:pt x="128295" y="272053"/>
                </a:lnTo>
                <a:lnTo>
                  <a:pt x="89477" y="264332"/>
                </a:lnTo>
                <a:lnTo>
                  <a:pt x="54543" y="245659"/>
                </a:lnTo>
                <a:lnTo>
                  <a:pt x="26556" y="217672"/>
                </a:lnTo>
                <a:lnTo>
                  <a:pt x="7883" y="182738"/>
                </a:lnTo>
                <a:lnTo>
                  <a:pt x="162" y="143920"/>
                </a:lnTo>
                <a:lnTo>
                  <a:pt x="0" y="137291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387907" y="0"/>
                </a:lnTo>
                <a:lnTo>
                  <a:pt x="1427073" y="5808"/>
                </a:lnTo>
                <a:lnTo>
                  <a:pt x="1462867" y="22738"/>
                </a:lnTo>
                <a:lnTo>
                  <a:pt x="1492206" y="49328"/>
                </a:lnTo>
                <a:lnTo>
                  <a:pt x="1512560" y="83291"/>
                </a:lnTo>
                <a:lnTo>
                  <a:pt x="1522183" y="121699"/>
                </a:lnTo>
                <a:lnTo>
                  <a:pt x="1522831" y="134924"/>
                </a:lnTo>
                <a:lnTo>
                  <a:pt x="1522831" y="137291"/>
                </a:lnTo>
                <a:lnTo>
                  <a:pt x="1517023" y="176458"/>
                </a:lnTo>
                <a:lnTo>
                  <a:pt x="1500092" y="212251"/>
                </a:lnTo>
                <a:lnTo>
                  <a:pt x="1473503" y="241590"/>
                </a:lnTo>
                <a:lnTo>
                  <a:pt x="1439540" y="261945"/>
                </a:lnTo>
                <a:lnTo>
                  <a:pt x="1401132" y="271567"/>
                </a:lnTo>
                <a:lnTo>
                  <a:pt x="1387907" y="272216"/>
                </a:lnTo>
                <a:close/>
              </a:path>
            </a:pathLst>
          </a:custGeom>
          <a:solidFill>
            <a:srgbClr val="B36A8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995662" y="2347213"/>
            <a:ext cx="1457960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spc="-30" dirty="0">
                <a:latin typeface="Microsoft Sans Serif"/>
                <a:cs typeface="Microsoft Sans Serif"/>
              </a:rPr>
              <a:t>La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lengua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fija,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mientras </a:t>
            </a:r>
            <a:r>
              <a:rPr sz="600" spc="10" dirty="0">
                <a:latin typeface="Microsoft Sans Serif"/>
                <a:cs typeface="Microsoft Sans Serif"/>
              </a:rPr>
              <a:t>que </a:t>
            </a:r>
            <a:r>
              <a:rPr sz="600" dirty="0">
                <a:latin typeface="Microsoft Sans Serif"/>
                <a:cs typeface="Microsoft Sans Serif"/>
              </a:rPr>
              <a:t>el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Habla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libre.</a:t>
            </a:r>
            <a:endParaRPr sz="600">
              <a:latin typeface="Microsoft Sans Serif"/>
              <a:cs typeface="Microsoft Sans Serif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5694435" y="3937456"/>
            <a:ext cx="1440180" cy="659130"/>
            <a:chOff x="5694435" y="3937456"/>
            <a:chExt cx="1440180" cy="659130"/>
          </a:xfrm>
        </p:grpSpPr>
        <p:sp>
          <p:nvSpPr>
            <p:cNvPr id="23" name="object 23"/>
            <p:cNvSpPr/>
            <p:nvPr/>
          </p:nvSpPr>
          <p:spPr>
            <a:xfrm>
              <a:off x="5702372" y="3945394"/>
              <a:ext cx="1424305" cy="643255"/>
            </a:xfrm>
            <a:custGeom>
              <a:avLst/>
              <a:gdLst/>
              <a:ahLst/>
              <a:cxnLst/>
              <a:rect l="l" t="t" r="r" b="b"/>
              <a:pathLst>
                <a:path w="1424304" h="643254">
                  <a:moveTo>
                    <a:pt x="1247459" y="643060"/>
                  </a:moveTo>
                  <a:lnTo>
                    <a:pt x="176743" y="643060"/>
                  </a:lnTo>
                  <a:lnTo>
                    <a:pt x="168060" y="642848"/>
                  </a:lnTo>
                  <a:lnTo>
                    <a:pt x="125436" y="635452"/>
                  </a:lnTo>
                  <a:lnTo>
                    <a:pt x="85887" y="617921"/>
                  </a:lnTo>
                  <a:lnTo>
                    <a:pt x="51766" y="591294"/>
                  </a:lnTo>
                  <a:lnTo>
                    <a:pt x="25139" y="557173"/>
                  </a:lnTo>
                  <a:lnTo>
                    <a:pt x="7608" y="517624"/>
                  </a:lnTo>
                  <a:lnTo>
                    <a:pt x="212" y="475000"/>
                  </a:lnTo>
                  <a:lnTo>
                    <a:pt x="0" y="466317"/>
                  </a:lnTo>
                  <a:lnTo>
                    <a:pt x="0" y="176743"/>
                  </a:lnTo>
                  <a:lnTo>
                    <a:pt x="5298" y="133787"/>
                  </a:lnTo>
                  <a:lnTo>
                    <a:pt x="20867" y="93426"/>
                  </a:lnTo>
                  <a:lnTo>
                    <a:pt x="45777" y="58056"/>
                  </a:lnTo>
                  <a:lnTo>
                    <a:pt x="78549" y="29786"/>
                  </a:lnTo>
                  <a:lnTo>
                    <a:pt x="117209" y="10327"/>
                  </a:lnTo>
                  <a:lnTo>
                    <a:pt x="159419" y="849"/>
                  </a:lnTo>
                  <a:lnTo>
                    <a:pt x="176743" y="0"/>
                  </a:lnTo>
                  <a:lnTo>
                    <a:pt x="1247459" y="0"/>
                  </a:lnTo>
                  <a:lnTo>
                    <a:pt x="1290414" y="5298"/>
                  </a:lnTo>
                  <a:lnTo>
                    <a:pt x="1330776" y="20867"/>
                  </a:lnTo>
                  <a:lnTo>
                    <a:pt x="1366145" y="45777"/>
                  </a:lnTo>
                  <a:lnTo>
                    <a:pt x="1394415" y="78549"/>
                  </a:lnTo>
                  <a:lnTo>
                    <a:pt x="1413875" y="117209"/>
                  </a:lnTo>
                  <a:lnTo>
                    <a:pt x="1423353" y="159419"/>
                  </a:lnTo>
                  <a:lnTo>
                    <a:pt x="1424202" y="176743"/>
                  </a:lnTo>
                  <a:lnTo>
                    <a:pt x="1424202" y="466317"/>
                  </a:lnTo>
                  <a:lnTo>
                    <a:pt x="1418904" y="509273"/>
                  </a:lnTo>
                  <a:lnTo>
                    <a:pt x="1403334" y="549634"/>
                  </a:lnTo>
                  <a:lnTo>
                    <a:pt x="1378425" y="585004"/>
                  </a:lnTo>
                  <a:lnTo>
                    <a:pt x="1345652" y="613274"/>
                  </a:lnTo>
                  <a:lnTo>
                    <a:pt x="1306992" y="632733"/>
                  </a:lnTo>
                  <a:lnTo>
                    <a:pt x="1264783" y="642211"/>
                  </a:lnTo>
                  <a:lnTo>
                    <a:pt x="1247459" y="643060"/>
                  </a:lnTo>
                  <a:close/>
                </a:path>
              </a:pathLst>
            </a:custGeom>
            <a:solidFill>
              <a:srgbClr val="A6423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702372" y="3945394"/>
              <a:ext cx="1424305" cy="643255"/>
            </a:xfrm>
            <a:custGeom>
              <a:avLst/>
              <a:gdLst/>
              <a:ahLst/>
              <a:cxnLst/>
              <a:rect l="l" t="t" r="r" b="b"/>
              <a:pathLst>
                <a:path w="1424304" h="643254">
                  <a:moveTo>
                    <a:pt x="0" y="466317"/>
                  </a:moveTo>
                  <a:lnTo>
                    <a:pt x="0" y="176743"/>
                  </a:lnTo>
                  <a:lnTo>
                    <a:pt x="212" y="168060"/>
                  </a:lnTo>
                  <a:lnTo>
                    <a:pt x="7608" y="125436"/>
                  </a:lnTo>
                  <a:lnTo>
                    <a:pt x="25139" y="85887"/>
                  </a:lnTo>
                  <a:lnTo>
                    <a:pt x="51766" y="51766"/>
                  </a:lnTo>
                  <a:lnTo>
                    <a:pt x="85887" y="25139"/>
                  </a:lnTo>
                  <a:lnTo>
                    <a:pt x="125436" y="7608"/>
                  </a:lnTo>
                  <a:lnTo>
                    <a:pt x="168060" y="212"/>
                  </a:lnTo>
                  <a:lnTo>
                    <a:pt x="176743" y="0"/>
                  </a:lnTo>
                  <a:lnTo>
                    <a:pt x="1247459" y="0"/>
                  </a:lnTo>
                  <a:lnTo>
                    <a:pt x="1290414" y="5298"/>
                  </a:lnTo>
                  <a:lnTo>
                    <a:pt x="1330776" y="20867"/>
                  </a:lnTo>
                  <a:lnTo>
                    <a:pt x="1366145" y="45777"/>
                  </a:lnTo>
                  <a:lnTo>
                    <a:pt x="1394415" y="78549"/>
                  </a:lnTo>
                  <a:lnTo>
                    <a:pt x="1413875" y="117209"/>
                  </a:lnTo>
                  <a:lnTo>
                    <a:pt x="1423353" y="159419"/>
                  </a:lnTo>
                  <a:lnTo>
                    <a:pt x="1424202" y="176743"/>
                  </a:lnTo>
                  <a:lnTo>
                    <a:pt x="1424202" y="466317"/>
                  </a:lnTo>
                  <a:lnTo>
                    <a:pt x="1418904" y="509273"/>
                  </a:lnTo>
                  <a:lnTo>
                    <a:pt x="1403334" y="549634"/>
                  </a:lnTo>
                  <a:lnTo>
                    <a:pt x="1378425" y="585004"/>
                  </a:lnTo>
                  <a:lnTo>
                    <a:pt x="1345652" y="613274"/>
                  </a:lnTo>
                  <a:lnTo>
                    <a:pt x="1306992" y="632733"/>
                  </a:lnTo>
                  <a:lnTo>
                    <a:pt x="1264783" y="642211"/>
                  </a:lnTo>
                  <a:lnTo>
                    <a:pt x="1247459" y="643060"/>
                  </a:lnTo>
                  <a:lnTo>
                    <a:pt x="176743" y="643060"/>
                  </a:lnTo>
                  <a:lnTo>
                    <a:pt x="133787" y="637762"/>
                  </a:lnTo>
                  <a:lnTo>
                    <a:pt x="93426" y="622193"/>
                  </a:lnTo>
                  <a:lnTo>
                    <a:pt x="58056" y="597283"/>
                  </a:lnTo>
                  <a:lnTo>
                    <a:pt x="29786" y="564511"/>
                  </a:lnTo>
                  <a:lnTo>
                    <a:pt x="10327" y="525851"/>
                  </a:lnTo>
                  <a:lnTo>
                    <a:pt x="849" y="483641"/>
                  </a:lnTo>
                  <a:lnTo>
                    <a:pt x="0" y="466317"/>
                  </a:lnTo>
                  <a:close/>
                </a:path>
              </a:pathLst>
            </a:custGeom>
            <a:ln w="1578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5759082" y="4370606"/>
            <a:ext cx="1311275" cy="1365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5" dirty="0">
                <a:latin typeface="Arial"/>
                <a:cs typeface="Arial"/>
              </a:rPr>
              <a:t>Modalidades</a:t>
            </a:r>
            <a:r>
              <a:rPr sz="800" b="1" spc="35" dirty="0">
                <a:latin typeface="Arial"/>
                <a:cs typeface="Arial"/>
              </a:rPr>
              <a:t> </a:t>
            </a:r>
            <a:r>
              <a:rPr sz="800" b="1" spc="15" dirty="0">
                <a:latin typeface="Arial"/>
                <a:cs typeface="Arial"/>
              </a:rPr>
              <a:t>Del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Lenguaje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3951589" y="3073790"/>
            <a:ext cx="2623185" cy="1258570"/>
            <a:chOff x="3951589" y="3073790"/>
            <a:chExt cx="2623185" cy="1258570"/>
          </a:xfrm>
        </p:grpSpPr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58640" y="4016406"/>
              <a:ext cx="315612" cy="315612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3951589" y="3073790"/>
              <a:ext cx="1546860" cy="454025"/>
            </a:xfrm>
            <a:custGeom>
              <a:avLst/>
              <a:gdLst/>
              <a:ahLst/>
              <a:cxnLst/>
              <a:rect l="l" t="t" r="r" b="b"/>
              <a:pathLst>
                <a:path w="1546860" h="454025">
                  <a:moveTo>
                    <a:pt x="1411578" y="453693"/>
                  </a:moveTo>
                  <a:lnTo>
                    <a:pt x="134924" y="453693"/>
                  </a:lnTo>
                  <a:lnTo>
                    <a:pt x="128295" y="453531"/>
                  </a:lnTo>
                  <a:lnTo>
                    <a:pt x="89477" y="445809"/>
                  </a:lnTo>
                  <a:lnTo>
                    <a:pt x="54543" y="427137"/>
                  </a:lnTo>
                  <a:lnTo>
                    <a:pt x="26556" y="399150"/>
                  </a:lnTo>
                  <a:lnTo>
                    <a:pt x="7883" y="364216"/>
                  </a:lnTo>
                  <a:lnTo>
                    <a:pt x="162" y="325397"/>
                  </a:lnTo>
                  <a:lnTo>
                    <a:pt x="0" y="318768"/>
                  </a:lnTo>
                  <a:lnTo>
                    <a:pt x="0" y="134924"/>
                  </a:lnTo>
                  <a:lnTo>
                    <a:pt x="5808" y="95757"/>
                  </a:lnTo>
                  <a:lnTo>
                    <a:pt x="22738" y="59964"/>
                  </a:lnTo>
                  <a:lnTo>
                    <a:pt x="49328" y="30625"/>
                  </a:lnTo>
                  <a:lnTo>
                    <a:pt x="83291" y="10270"/>
                  </a:lnTo>
                  <a:lnTo>
                    <a:pt x="121699" y="648"/>
                  </a:lnTo>
                  <a:lnTo>
                    <a:pt x="134924" y="0"/>
                  </a:lnTo>
                  <a:lnTo>
                    <a:pt x="1411578" y="0"/>
                  </a:lnTo>
                  <a:lnTo>
                    <a:pt x="1450744" y="5808"/>
                  </a:lnTo>
                  <a:lnTo>
                    <a:pt x="1486537" y="22738"/>
                  </a:lnTo>
                  <a:lnTo>
                    <a:pt x="1515877" y="49328"/>
                  </a:lnTo>
                  <a:lnTo>
                    <a:pt x="1536231" y="83291"/>
                  </a:lnTo>
                  <a:lnTo>
                    <a:pt x="1545854" y="121699"/>
                  </a:lnTo>
                  <a:lnTo>
                    <a:pt x="1546502" y="134924"/>
                  </a:lnTo>
                  <a:lnTo>
                    <a:pt x="1546502" y="318768"/>
                  </a:lnTo>
                  <a:lnTo>
                    <a:pt x="1540694" y="357935"/>
                  </a:lnTo>
                  <a:lnTo>
                    <a:pt x="1523763" y="393728"/>
                  </a:lnTo>
                  <a:lnTo>
                    <a:pt x="1497174" y="423068"/>
                  </a:lnTo>
                  <a:lnTo>
                    <a:pt x="1463211" y="443422"/>
                  </a:lnTo>
                  <a:lnTo>
                    <a:pt x="1424802" y="453045"/>
                  </a:lnTo>
                  <a:lnTo>
                    <a:pt x="1411578" y="453693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983827" y="3096596"/>
            <a:ext cx="1482090" cy="387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spc="25" dirty="0">
                <a:latin typeface="Microsoft Sans Serif"/>
                <a:cs typeface="Microsoft Sans Serif"/>
              </a:rPr>
              <a:t>O</a:t>
            </a:r>
            <a:r>
              <a:rPr sz="600" spc="-15" dirty="0">
                <a:latin typeface="Microsoft Sans Serif"/>
                <a:cs typeface="Microsoft Sans Serif"/>
              </a:rPr>
              <a:t>r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10" dirty="0">
                <a:latin typeface="Microsoft Sans Serif"/>
                <a:cs typeface="Microsoft Sans Serif"/>
              </a:rPr>
              <a:t>l</a:t>
            </a:r>
            <a:r>
              <a:rPr sz="600" spc="-5" dirty="0">
                <a:latin typeface="Microsoft Sans Serif"/>
                <a:cs typeface="Microsoft Sans Serif"/>
              </a:rPr>
              <a:t>: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l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dirty="0">
                <a:latin typeface="Microsoft Sans Serif"/>
                <a:cs typeface="Microsoft Sans Serif"/>
              </a:rPr>
              <a:t>u</a:t>
            </a:r>
            <a:r>
              <a:rPr sz="600" spc="-10" dirty="0">
                <a:latin typeface="Microsoft Sans Serif"/>
                <a:cs typeface="Microsoft Sans Serif"/>
              </a:rPr>
              <a:t>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35" dirty="0">
                <a:latin typeface="Microsoft Sans Serif"/>
                <a:cs typeface="Microsoft Sans Serif"/>
              </a:rPr>
              <a:t>d</a:t>
            </a:r>
            <a:r>
              <a:rPr sz="600" spc="-10" dirty="0">
                <a:latin typeface="Microsoft Sans Serif"/>
                <a:cs typeface="Microsoft Sans Serif"/>
              </a:rPr>
              <a:t>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l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f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15" dirty="0">
                <a:latin typeface="Microsoft Sans Serif"/>
                <a:cs typeface="Microsoft Sans Serif"/>
              </a:rPr>
              <a:t>r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35" dirty="0">
                <a:latin typeface="Microsoft Sans Serif"/>
                <a:cs typeface="Microsoft Sans Serif"/>
              </a:rPr>
              <a:t>d</a:t>
            </a:r>
            <a:r>
              <a:rPr sz="600" spc="-5" dirty="0">
                <a:latin typeface="Microsoft Sans Serif"/>
                <a:cs typeface="Microsoft Sans Serif"/>
              </a:rPr>
              <a:t>e  comunicacion </a:t>
            </a:r>
            <a:r>
              <a:rPr sz="600" spc="-10" dirty="0">
                <a:latin typeface="Microsoft Sans Serif"/>
                <a:cs typeface="Microsoft Sans Serif"/>
              </a:rPr>
              <a:t>sobre </a:t>
            </a:r>
            <a:r>
              <a:rPr sz="600" spc="15" dirty="0">
                <a:latin typeface="Microsoft Sans Serif"/>
                <a:cs typeface="Microsoft Sans Serif"/>
              </a:rPr>
              <a:t>todo </a:t>
            </a:r>
            <a:r>
              <a:rPr sz="600" spc="-10" dirty="0">
                <a:latin typeface="Microsoft Sans Serif"/>
                <a:cs typeface="Microsoft Sans Serif"/>
              </a:rPr>
              <a:t>la </a:t>
            </a:r>
            <a:r>
              <a:rPr sz="600" spc="-5" dirty="0">
                <a:latin typeface="Microsoft Sans Serif"/>
                <a:cs typeface="Microsoft Sans Serif"/>
              </a:rPr>
              <a:t>comunicacion 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interpersonal. </a:t>
            </a:r>
            <a:r>
              <a:rPr sz="600" spc="-55" dirty="0">
                <a:latin typeface="Microsoft Sans Serif"/>
                <a:cs typeface="Microsoft Sans Serif"/>
              </a:rPr>
              <a:t>Es </a:t>
            </a:r>
            <a:r>
              <a:rPr sz="600" dirty="0">
                <a:latin typeface="Microsoft Sans Serif"/>
                <a:cs typeface="Microsoft Sans Serif"/>
              </a:rPr>
              <a:t>aquel </a:t>
            </a:r>
            <a:r>
              <a:rPr sz="600" spc="10" dirty="0">
                <a:latin typeface="Microsoft Sans Serif"/>
                <a:cs typeface="Microsoft Sans Serif"/>
              </a:rPr>
              <a:t>por medio </a:t>
            </a:r>
            <a:r>
              <a:rPr sz="600" spc="15" dirty="0">
                <a:latin typeface="Microsoft Sans Serif"/>
                <a:cs typeface="Microsoft Sans Serif"/>
              </a:rPr>
              <a:t>del </a:t>
            </a:r>
            <a:r>
              <a:rPr sz="600" spc="-10" dirty="0">
                <a:latin typeface="Microsoft Sans Serif"/>
                <a:cs typeface="Microsoft Sans Serif"/>
              </a:rPr>
              <a:t>cual 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enviamos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y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recibimos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sonidos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significativos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453296" y="2698329"/>
            <a:ext cx="1302385" cy="181610"/>
          </a:xfrm>
          <a:custGeom>
            <a:avLst/>
            <a:gdLst/>
            <a:ahLst/>
            <a:cxnLst/>
            <a:rect l="l" t="t" r="r" b="b"/>
            <a:pathLst>
              <a:path w="1302385" h="181610">
                <a:moveTo>
                  <a:pt x="1217121" y="181477"/>
                </a:moveTo>
                <a:lnTo>
                  <a:pt x="84780" y="181477"/>
                </a:lnTo>
                <a:lnTo>
                  <a:pt x="78879" y="180896"/>
                </a:lnTo>
                <a:lnTo>
                  <a:pt x="35373" y="162875"/>
                </a:lnTo>
                <a:lnTo>
                  <a:pt x="9187" y="130967"/>
                </a:lnTo>
                <a:lnTo>
                  <a:pt x="0" y="96696"/>
                </a:lnTo>
                <a:lnTo>
                  <a:pt x="0" y="90738"/>
                </a:lnTo>
                <a:lnTo>
                  <a:pt x="0" y="84780"/>
                </a:lnTo>
                <a:lnTo>
                  <a:pt x="11982" y="45280"/>
                </a:lnTo>
                <a:lnTo>
                  <a:pt x="45280" y="11982"/>
                </a:lnTo>
                <a:lnTo>
                  <a:pt x="84780" y="0"/>
                </a:lnTo>
                <a:lnTo>
                  <a:pt x="1217121" y="0"/>
                </a:lnTo>
                <a:lnTo>
                  <a:pt x="1256621" y="11982"/>
                </a:lnTo>
                <a:lnTo>
                  <a:pt x="1289920" y="45280"/>
                </a:lnTo>
                <a:lnTo>
                  <a:pt x="1301902" y="84780"/>
                </a:lnTo>
                <a:lnTo>
                  <a:pt x="1301902" y="96696"/>
                </a:lnTo>
                <a:lnTo>
                  <a:pt x="1289920" y="136196"/>
                </a:lnTo>
                <a:lnTo>
                  <a:pt x="1256621" y="169495"/>
                </a:lnTo>
                <a:lnTo>
                  <a:pt x="1223022" y="180896"/>
                </a:lnTo>
                <a:lnTo>
                  <a:pt x="1217121" y="181477"/>
                </a:lnTo>
                <a:close/>
              </a:path>
            </a:pathLst>
          </a:custGeom>
          <a:solidFill>
            <a:srgbClr val="E6D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2485534" y="2721135"/>
            <a:ext cx="1235075" cy="1038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00" b="1" spc="-15" dirty="0">
                <a:latin typeface="Arial"/>
                <a:cs typeface="Arial"/>
              </a:rPr>
              <a:t>Tiene</a:t>
            </a:r>
            <a:r>
              <a:rPr sz="600" b="1" spc="10" dirty="0">
                <a:latin typeface="Arial"/>
                <a:cs typeface="Arial"/>
              </a:rPr>
              <a:t> </a:t>
            </a:r>
            <a:r>
              <a:rPr sz="600" b="1" spc="-40" dirty="0">
                <a:latin typeface="Arial"/>
                <a:cs typeface="Arial"/>
              </a:rPr>
              <a:t>las</a:t>
            </a:r>
            <a:r>
              <a:rPr sz="600" b="1" dirty="0">
                <a:latin typeface="Arial"/>
                <a:cs typeface="Arial"/>
              </a:rPr>
              <a:t> </a:t>
            </a:r>
            <a:r>
              <a:rPr sz="600" b="1" spc="-25" dirty="0">
                <a:latin typeface="Arial"/>
                <a:cs typeface="Arial"/>
              </a:rPr>
              <a:t>siguientes</a:t>
            </a:r>
            <a:r>
              <a:rPr sz="600" b="1" dirty="0">
                <a:latin typeface="Arial"/>
                <a:cs typeface="Arial"/>
              </a:rPr>
              <a:t> </a:t>
            </a:r>
            <a:r>
              <a:rPr sz="600" b="1" spc="-30" dirty="0">
                <a:latin typeface="Arial"/>
                <a:cs typeface="Arial"/>
              </a:rPr>
              <a:t>características:</a:t>
            </a:r>
            <a:endParaRPr sz="600">
              <a:latin typeface="Arial"/>
              <a:cs typeface="Arial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224477" y="2918390"/>
            <a:ext cx="1530985" cy="181610"/>
          </a:xfrm>
          <a:custGeom>
            <a:avLst/>
            <a:gdLst/>
            <a:ahLst/>
            <a:cxnLst/>
            <a:rect l="l" t="t" r="r" b="b"/>
            <a:pathLst>
              <a:path w="1530985" h="181610">
                <a:moveTo>
                  <a:pt x="1445941" y="181477"/>
                </a:moveTo>
                <a:lnTo>
                  <a:pt x="84780" y="181477"/>
                </a:lnTo>
                <a:lnTo>
                  <a:pt x="78879" y="180896"/>
                </a:lnTo>
                <a:lnTo>
                  <a:pt x="35373" y="162875"/>
                </a:lnTo>
                <a:lnTo>
                  <a:pt x="9187" y="130967"/>
                </a:lnTo>
                <a:lnTo>
                  <a:pt x="0" y="96696"/>
                </a:lnTo>
                <a:lnTo>
                  <a:pt x="0" y="90738"/>
                </a:lnTo>
                <a:lnTo>
                  <a:pt x="0" y="84780"/>
                </a:lnTo>
                <a:lnTo>
                  <a:pt x="11982" y="45280"/>
                </a:lnTo>
                <a:lnTo>
                  <a:pt x="45280" y="11982"/>
                </a:lnTo>
                <a:lnTo>
                  <a:pt x="84780" y="0"/>
                </a:lnTo>
                <a:lnTo>
                  <a:pt x="1445941" y="0"/>
                </a:lnTo>
                <a:lnTo>
                  <a:pt x="1485440" y="11982"/>
                </a:lnTo>
                <a:lnTo>
                  <a:pt x="1518739" y="45280"/>
                </a:lnTo>
                <a:lnTo>
                  <a:pt x="1530721" y="84780"/>
                </a:lnTo>
                <a:lnTo>
                  <a:pt x="1530721" y="96696"/>
                </a:lnTo>
                <a:lnTo>
                  <a:pt x="1518739" y="136196"/>
                </a:lnTo>
                <a:lnTo>
                  <a:pt x="1485440" y="169495"/>
                </a:lnTo>
                <a:lnTo>
                  <a:pt x="1451841" y="180896"/>
                </a:lnTo>
                <a:lnTo>
                  <a:pt x="1445941" y="18147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256715" y="2941196"/>
            <a:ext cx="1466850" cy="1038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1.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Tiene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como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funcion </a:t>
            </a:r>
            <a:r>
              <a:rPr sz="600" spc="-5" dirty="0">
                <a:latin typeface="Microsoft Sans Serif"/>
                <a:cs typeface="Microsoft Sans Serif"/>
              </a:rPr>
              <a:t>transmitir</a:t>
            </a:r>
            <a:r>
              <a:rPr sz="600" spc="-15" dirty="0">
                <a:latin typeface="Microsoft Sans Serif"/>
                <a:cs typeface="Microsoft Sans Serif"/>
              </a:rPr>
              <a:t> mensajes.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098232" y="3138451"/>
            <a:ext cx="1657350" cy="363220"/>
          </a:xfrm>
          <a:custGeom>
            <a:avLst/>
            <a:gdLst/>
            <a:ahLst/>
            <a:cxnLst/>
            <a:rect l="l" t="t" r="r" b="b"/>
            <a:pathLst>
              <a:path w="1657350" h="363220">
                <a:moveTo>
                  <a:pt x="1522042" y="362954"/>
                </a:moveTo>
                <a:lnTo>
                  <a:pt x="134924" y="362954"/>
                </a:lnTo>
                <a:lnTo>
                  <a:pt x="128295" y="362792"/>
                </a:lnTo>
                <a:lnTo>
                  <a:pt x="89477" y="355071"/>
                </a:lnTo>
                <a:lnTo>
                  <a:pt x="54543" y="336398"/>
                </a:lnTo>
                <a:lnTo>
                  <a:pt x="26556" y="308411"/>
                </a:lnTo>
                <a:lnTo>
                  <a:pt x="7883" y="273477"/>
                </a:lnTo>
                <a:lnTo>
                  <a:pt x="162" y="234658"/>
                </a:lnTo>
                <a:lnTo>
                  <a:pt x="0" y="228030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522042" y="0"/>
                </a:lnTo>
                <a:lnTo>
                  <a:pt x="1561209" y="5808"/>
                </a:lnTo>
                <a:lnTo>
                  <a:pt x="1597002" y="22738"/>
                </a:lnTo>
                <a:lnTo>
                  <a:pt x="1626341" y="49328"/>
                </a:lnTo>
                <a:lnTo>
                  <a:pt x="1646696" y="83291"/>
                </a:lnTo>
                <a:lnTo>
                  <a:pt x="1656318" y="121699"/>
                </a:lnTo>
                <a:lnTo>
                  <a:pt x="1656966" y="134924"/>
                </a:lnTo>
                <a:lnTo>
                  <a:pt x="1656966" y="228030"/>
                </a:lnTo>
                <a:lnTo>
                  <a:pt x="1651158" y="267197"/>
                </a:lnTo>
                <a:lnTo>
                  <a:pt x="1634227" y="302990"/>
                </a:lnTo>
                <a:lnTo>
                  <a:pt x="1607638" y="332329"/>
                </a:lnTo>
                <a:lnTo>
                  <a:pt x="1573675" y="352684"/>
                </a:lnTo>
                <a:lnTo>
                  <a:pt x="1535267" y="362306"/>
                </a:lnTo>
                <a:lnTo>
                  <a:pt x="1522042" y="3629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2130470" y="3161257"/>
            <a:ext cx="1593215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2.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35" dirty="0">
                <a:latin typeface="Microsoft Sans Serif"/>
                <a:cs typeface="Microsoft Sans Serif"/>
              </a:rPr>
              <a:t>Se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auxilia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con</a:t>
            </a:r>
            <a:r>
              <a:rPr sz="600" dirty="0">
                <a:latin typeface="Microsoft Sans Serif"/>
                <a:cs typeface="Microsoft Sans Serif"/>
              </a:rPr>
              <a:t> el</a:t>
            </a:r>
            <a:r>
              <a:rPr sz="600" spc="5" dirty="0">
                <a:latin typeface="Microsoft Sans Serif"/>
                <a:cs typeface="Microsoft Sans Serif"/>
              </a:rPr>
              <a:t> lenguaje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verbal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para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lograr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mayor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expresividad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y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enfasis </a:t>
            </a:r>
            <a:r>
              <a:rPr sz="600" spc="-5" dirty="0">
                <a:latin typeface="Microsoft Sans Serif"/>
                <a:cs typeface="Microsoft Sans Serif"/>
              </a:rPr>
              <a:t>en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la </a:t>
            </a:r>
            <a:r>
              <a:rPr sz="600" spc="-5" dirty="0">
                <a:latin typeface="Microsoft Sans Serif"/>
                <a:cs typeface="Microsoft Sans Serif"/>
              </a:rPr>
              <a:t> comunicacion.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157410" y="3539989"/>
            <a:ext cx="1598295" cy="363220"/>
          </a:xfrm>
          <a:custGeom>
            <a:avLst/>
            <a:gdLst/>
            <a:ahLst/>
            <a:cxnLst/>
            <a:rect l="l" t="t" r="r" b="b"/>
            <a:pathLst>
              <a:path w="1598295" h="363220">
                <a:moveTo>
                  <a:pt x="1462865" y="362954"/>
                </a:moveTo>
                <a:lnTo>
                  <a:pt x="134924" y="362954"/>
                </a:lnTo>
                <a:lnTo>
                  <a:pt x="128295" y="362792"/>
                </a:lnTo>
                <a:lnTo>
                  <a:pt x="89477" y="355071"/>
                </a:lnTo>
                <a:lnTo>
                  <a:pt x="54543" y="336398"/>
                </a:lnTo>
                <a:lnTo>
                  <a:pt x="26556" y="308411"/>
                </a:lnTo>
                <a:lnTo>
                  <a:pt x="7883" y="273477"/>
                </a:lnTo>
                <a:lnTo>
                  <a:pt x="162" y="234658"/>
                </a:lnTo>
                <a:lnTo>
                  <a:pt x="0" y="228030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62865" y="0"/>
                </a:lnTo>
                <a:lnTo>
                  <a:pt x="1502031" y="5808"/>
                </a:lnTo>
                <a:lnTo>
                  <a:pt x="1537824" y="22738"/>
                </a:lnTo>
                <a:lnTo>
                  <a:pt x="1567164" y="49328"/>
                </a:lnTo>
                <a:lnTo>
                  <a:pt x="1587518" y="83291"/>
                </a:lnTo>
                <a:lnTo>
                  <a:pt x="1597141" y="121699"/>
                </a:lnTo>
                <a:lnTo>
                  <a:pt x="1597789" y="134924"/>
                </a:lnTo>
                <a:lnTo>
                  <a:pt x="1597789" y="228030"/>
                </a:lnTo>
                <a:lnTo>
                  <a:pt x="1591981" y="267197"/>
                </a:lnTo>
                <a:lnTo>
                  <a:pt x="1575050" y="302990"/>
                </a:lnTo>
                <a:lnTo>
                  <a:pt x="1548461" y="332329"/>
                </a:lnTo>
                <a:lnTo>
                  <a:pt x="1514498" y="352684"/>
                </a:lnTo>
                <a:lnTo>
                  <a:pt x="1476090" y="362306"/>
                </a:lnTo>
                <a:lnTo>
                  <a:pt x="1462865" y="3629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189647" y="3562796"/>
            <a:ext cx="1530985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3. </a:t>
            </a:r>
            <a:r>
              <a:rPr sz="600" spc="-10" dirty="0">
                <a:latin typeface="Microsoft Sans Serif"/>
                <a:cs typeface="Microsoft Sans Serif"/>
              </a:rPr>
              <a:t>Emplea modismos, refranes, ciertos </a:t>
            </a:r>
            <a:r>
              <a:rPr sz="600" spc="-5" dirty="0">
                <a:latin typeface="Microsoft Sans Serif"/>
                <a:cs typeface="Microsoft Sans Serif"/>
              </a:rPr>
              <a:t>giros 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propios </a:t>
            </a:r>
            <a:r>
              <a:rPr sz="600" spc="15" dirty="0">
                <a:latin typeface="Microsoft Sans Serif"/>
                <a:cs typeface="Microsoft Sans Serif"/>
              </a:rPr>
              <a:t>del </a:t>
            </a:r>
            <a:r>
              <a:rPr sz="600" dirty="0">
                <a:latin typeface="Microsoft Sans Serif"/>
                <a:cs typeface="Microsoft Sans Serif"/>
              </a:rPr>
              <a:t>contexto </a:t>
            </a:r>
            <a:r>
              <a:rPr sz="600" spc="-15" dirty="0">
                <a:latin typeface="Microsoft Sans Serif"/>
                <a:cs typeface="Microsoft Sans Serif"/>
              </a:rPr>
              <a:t>social al </a:t>
            </a:r>
            <a:r>
              <a:rPr sz="600" spc="10" dirty="0">
                <a:latin typeface="Microsoft Sans Serif"/>
                <a:cs typeface="Microsoft Sans Serif"/>
              </a:rPr>
              <a:t>que </a:t>
            </a:r>
            <a:r>
              <a:rPr sz="600" dirty="0">
                <a:latin typeface="Microsoft Sans Serif"/>
                <a:cs typeface="Microsoft Sans Serif"/>
              </a:rPr>
              <a:t>pertenece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el hablante.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3856905" y="4161589"/>
            <a:ext cx="1641475" cy="454025"/>
          </a:xfrm>
          <a:custGeom>
            <a:avLst/>
            <a:gdLst/>
            <a:ahLst/>
            <a:cxnLst/>
            <a:rect l="l" t="t" r="r" b="b"/>
            <a:pathLst>
              <a:path w="1641475" h="454025">
                <a:moveTo>
                  <a:pt x="1506261" y="453693"/>
                </a:moveTo>
                <a:lnTo>
                  <a:pt x="134924" y="453693"/>
                </a:lnTo>
                <a:lnTo>
                  <a:pt x="128295" y="453531"/>
                </a:lnTo>
                <a:lnTo>
                  <a:pt x="89477" y="445809"/>
                </a:lnTo>
                <a:lnTo>
                  <a:pt x="54543" y="427137"/>
                </a:lnTo>
                <a:lnTo>
                  <a:pt x="26556" y="399150"/>
                </a:lnTo>
                <a:lnTo>
                  <a:pt x="7883" y="364216"/>
                </a:lnTo>
                <a:lnTo>
                  <a:pt x="162" y="325397"/>
                </a:lnTo>
                <a:lnTo>
                  <a:pt x="0" y="318768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506261" y="0"/>
                </a:lnTo>
                <a:lnTo>
                  <a:pt x="1545428" y="5808"/>
                </a:lnTo>
                <a:lnTo>
                  <a:pt x="1581221" y="22738"/>
                </a:lnTo>
                <a:lnTo>
                  <a:pt x="1610560" y="49328"/>
                </a:lnTo>
                <a:lnTo>
                  <a:pt x="1630915" y="83291"/>
                </a:lnTo>
                <a:lnTo>
                  <a:pt x="1640538" y="121699"/>
                </a:lnTo>
                <a:lnTo>
                  <a:pt x="1641186" y="134924"/>
                </a:lnTo>
                <a:lnTo>
                  <a:pt x="1641186" y="318768"/>
                </a:lnTo>
                <a:lnTo>
                  <a:pt x="1635377" y="357935"/>
                </a:lnTo>
                <a:lnTo>
                  <a:pt x="1618447" y="393728"/>
                </a:lnTo>
                <a:lnTo>
                  <a:pt x="1591857" y="423068"/>
                </a:lnTo>
                <a:lnTo>
                  <a:pt x="1557894" y="443422"/>
                </a:lnTo>
                <a:lnTo>
                  <a:pt x="1519486" y="453045"/>
                </a:lnTo>
                <a:lnTo>
                  <a:pt x="1506261" y="453693"/>
                </a:lnTo>
                <a:close/>
              </a:path>
            </a:pathLst>
          </a:custGeom>
          <a:solidFill>
            <a:srgbClr val="E67C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3889143" y="4184395"/>
            <a:ext cx="1577340" cy="387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spc="25" dirty="0">
                <a:latin typeface="Microsoft Sans Serif"/>
                <a:cs typeface="Microsoft Sans Serif"/>
              </a:rPr>
              <a:t>M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5" dirty="0">
                <a:latin typeface="Microsoft Sans Serif"/>
                <a:cs typeface="Microsoft Sans Serif"/>
              </a:rPr>
              <a:t>: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l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f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15" dirty="0">
                <a:latin typeface="Microsoft Sans Serif"/>
                <a:cs typeface="Microsoft Sans Serif"/>
              </a:rPr>
              <a:t>r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35" dirty="0">
                <a:latin typeface="Microsoft Sans Serif"/>
                <a:cs typeface="Microsoft Sans Serif"/>
              </a:rPr>
              <a:t>p</a:t>
            </a:r>
            <a:r>
              <a:rPr sz="600" spc="-15" dirty="0">
                <a:latin typeface="Microsoft Sans Serif"/>
                <a:cs typeface="Microsoft Sans Serif"/>
              </a:rPr>
              <a:t>r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15" dirty="0">
                <a:latin typeface="Microsoft Sans Serif"/>
                <a:cs typeface="Microsoft Sans Serif"/>
              </a:rPr>
              <a:t>t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-25" dirty="0">
                <a:latin typeface="Microsoft Sans Serif"/>
                <a:cs typeface="Microsoft Sans Serif"/>
              </a:rPr>
              <a:t>v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35" dirty="0">
                <a:latin typeface="Microsoft Sans Serif"/>
                <a:cs typeface="Microsoft Sans Serif"/>
              </a:rPr>
              <a:t>d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5" dirty="0">
                <a:latin typeface="Microsoft Sans Serif"/>
                <a:cs typeface="Microsoft Sans Serif"/>
              </a:rPr>
              <a:t>l  lenguaje,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10" dirty="0">
                <a:latin typeface="Microsoft Sans Serif"/>
                <a:cs typeface="Microsoft Sans Serif"/>
              </a:rPr>
              <a:t>una </a:t>
            </a:r>
            <a:r>
              <a:rPr sz="600" spc="-5" dirty="0">
                <a:latin typeface="Microsoft Sans Serif"/>
                <a:cs typeface="Microsoft Sans Serif"/>
              </a:rPr>
              <a:t>forma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5" dirty="0">
                <a:latin typeface="Microsoft Sans Serif"/>
                <a:cs typeface="Microsoft Sans Serif"/>
              </a:rPr>
              <a:t>expresion corporal,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</a:t>
            </a:r>
            <a:r>
              <a:rPr sz="600" spc="-10" dirty="0">
                <a:latin typeface="Microsoft Sans Serif"/>
                <a:cs typeface="Microsoft Sans Serif"/>
              </a:rPr>
              <a:t> decir,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una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comunicacion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efectuada </a:t>
            </a:r>
            <a:r>
              <a:rPr sz="600" spc="5" dirty="0">
                <a:latin typeface="Microsoft Sans Serif"/>
                <a:cs typeface="Microsoft Sans Serif"/>
              </a:rPr>
              <a:t> tomando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como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base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los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organos corporales.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2358613" y="3941528"/>
            <a:ext cx="1302385" cy="181610"/>
          </a:xfrm>
          <a:custGeom>
            <a:avLst/>
            <a:gdLst/>
            <a:ahLst/>
            <a:cxnLst/>
            <a:rect l="l" t="t" r="r" b="b"/>
            <a:pathLst>
              <a:path w="1302385" h="181610">
                <a:moveTo>
                  <a:pt x="1217121" y="181477"/>
                </a:moveTo>
                <a:lnTo>
                  <a:pt x="84780" y="181477"/>
                </a:lnTo>
                <a:lnTo>
                  <a:pt x="78879" y="180896"/>
                </a:lnTo>
                <a:lnTo>
                  <a:pt x="35373" y="162875"/>
                </a:lnTo>
                <a:lnTo>
                  <a:pt x="9187" y="130967"/>
                </a:lnTo>
                <a:lnTo>
                  <a:pt x="0" y="96696"/>
                </a:lnTo>
                <a:lnTo>
                  <a:pt x="0" y="90738"/>
                </a:lnTo>
                <a:lnTo>
                  <a:pt x="0" y="84780"/>
                </a:lnTo>
                <a:lnTo>
                  <a:pt x="11982" y="45280"/>
                </a:lnTo>
                <a:lnTo>
                  <a:pt x="45280" y="11982"/>
                </a:lnTo>
                <a:lnTo>
                  <a:pt x="84780" y="0"/>
                </a:lnTo>
                <a:lnTo>
                  <a:pt x="1217121" y="0"/>
                </a:lnTo>
                <a:lnTo>
                  <a:pt x="1256621" y="11982"/>
                </a:lnTo>
                <a:lnTo>
                  <a:pt x="1289920" y="45280"/>
                </a:lnTo>
                <a:lnTo>
                  <a:pt x="1301902" y="84780"/>
                </a:lnTo>
                <a:lnTo>
                  <a:pt x="1301902" y="96696"/>
                </a:lnTo>
                <a:lnTo>
                  <a:pt x="1289920" y="136196"/>
                </a:lnTo>
                <a:lnTo>
                  <a:pt x="1256621" y="169495"/>
                </a:lnTo>
                <a:lnTo>
                  <a:pt x="1223022" y="180896"/>
                </a:lnTo>
                <a:lnTo>
                  <a:pt x="1217121" y="181477"/>
                </a:lnTo>
                <a:close/>
              </a:path>
            </a:pathLst>
          </a:custGeom>
          <a:solidFill>
            <a:srgbClr val="E6D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2390850" y="3964334"/>
            <a:ext cx="1235075" cy="1038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00" b="1" spc="-15" dirty="0">
                <a:latin typeface="Arial"/>
                <a:cs typeface="Arial"/>
              </a:rPr>
              <a:t>Tiene</a:t>
            </a:r>
            <a:r>
              <a:rPr sz="600" b="1" spc="10" dirty="0">
                <a:latin typeface="Arial"/>
                <a:cs typeface="Arial"/>
              </a:rPr>
              <a:t> </a:t>
            </a:r>
            <a:r>
              <a:rPr sz="600" b="1" spc="-40" dirty="0">
                <a:latin typeface="Arial"/>
                <a:cs typeface="Arial"/>
              </a:rPr>
              <a:t>las</a:t>
            </a:r>
            <a:r>
              <a:rPr sz="600" b="1" dirty="0">
                <a:latin typeface="Arial"/>
                <a:cs typeface="Arial"/>
              </a:rPr>
              <a:t> </a:t>
            </a:r>
            <a:r>
              <a:rPr sz="600" b="1" spc="-25" dirty="0">
                <a:latin typeface="Arial"/>
                <a:cs typeface="Arial"/>
              </a:rPr>
              <a:t>siguientes</a:t>
            </a:r>
            <a:r>
              <a:rPr sz="600" b="1" dirty="0">
                <a:latin typeface="Arial"/>
                <a:cs typeface="Arial"/>
              </a:rPr>
              <a:t> </a:t>
            </a:r>
            <a:r>
              <a:rPr sz="600" b="1" spc="-30" dirty="0">
                <a:latin typeface="Arial"/>
                <a:cs typeface="Arial"/>
              </a:rPr>
              <a:t>características:</a:t>
            </a:r>
            <a:endParaRPr sz="6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2121903" y="4161589"/>
            <a:ext cx="1539240" cy="363220"/>
          </a:xfrm>
          <a:custGeom>
            <a:avLst/>
            <a:gdLst/>
            <a:ahLst/>
            <a:cxnLst/>
            <a:rect l="l" t="t" r="r" b="b"/>
            <a:pathLst>
              <a:path w="1539239" h="363220">
                <a:moveTo>
                  <a:pt x="1403687" y="362954"/>
                </a:moveTo>
                <a:lnTo>
                  <a:pt x="134924" y="362954"/>
                </a:lnTo>
                <a:lnTo>
                  <a:pt x="128295" y="362792"/>
                </a:lnTo>
                <a:lnTo>
                  <a:pt x="89477" y="355071"/>
                </a:lnTo>
                <a:lnTo>
                  <a:pt x="54543" y="336398"/>
                </a:lnTo>
                <a:lnTo>
                  <a:pt x="26556" y="308411"/>
                </a:lnTo>
                <a:lnTo>
                  <a:pt x="7883" y="273477"/>
                </a:lnTo>
                <a:lnTo>
                  <a:pt x="162" y="234658"/>
                </a:lnTo>
                <a:lnTo>
                  <a:pt x="0" y="228030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03687" y="0"/>
                </a:lnTo>
                <a:lnTo>
                  <a:pt x="1442854" y="5808"/>
                </a:lnTo>
                <a:lnTo>
                  <a:pt x="1478647" y="22738"/>
                </a:lnTo>
                <a:lnTo>
                  <a:pt x="1507986" y="49328"/>
                </a:lnTo>
                <a:lnTo>
                  <a:pt x="1528341" y="83291"/>
                </a:lnTo>
                <a:lnTo>
                  <a:pt x="1537963" y="121699"/>
                </a:lnTo>
                <a:lnTo>
                  <a:pt x="1538612" y="134924"/>
                </a:lnTo>
                <a:lnTo>
                  <a:pt x="1538612" y="228030"/>
                </a:lnTo>
                <a:lnTo>
                  <a:pt x="1532803" y="267197"/>
                </a:lnTo>
                <a:lnTo>
                  <a:pt x="1515873" y="302990"/>
                </a:lnTo>
                <a:lnTo>
                  <a:pt x="1489283" y="332329"/>
                </a:lnTo>
                <a:lnTo>
                  <a:pt x="1455321" y="352684"/>
                </a:lnTo>
                <a:lnTo>
                  <a:pt x="1416912" y="362306"/>
                </a:lnTo>
                <a:lnTo>
                  <a:pt x="1403687" y="36295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2154141" y="4184395"/>
            <a:ext cx="1471930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1.</a:t>
            </a:r>
            <a:r>
              <a:rPr sz="600" spc="-2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Como</a:t>
            </a:r>
            <a:r>
              <a:rPr sz="600" spc="-25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complemento</a:t>
            </a:r>
            <a:r>
              <a:rPr sz="600" spc="-2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spc="-10" dirty="0">
                <a:latin typeface="Microsoft Sans Serif"/>
                <a:cs typeface="Microsoft Sans Serif"/>
              </a:rPr>
              <a:t> la </a:t>
            </a:r>
            <a:r>
              <a:rPr sz="600" spc="-5" dirty="0">
                <a:latin typeface="Microsoft Sans Serif"/>
                <a:cs typeface="Microsoft Sans Serif"/>
              </a:rPr>
              <a:t>comunicacion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oral,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dirty="0">
                <a:latin typeface="Microsoft Sans Serif"/>
                <a:cs typeface="Microsoft Sans Serif"/>
              </a:rPr>
              <a:t>el </a:t>
            </a:r>
            <a:r>
              <a:rPr sz="600" spc="-15" dirty="0">
                <a:latin typeface="Microsoft Sans Serif"/>
                <a:cs typeface="Microsoft Sans Serif"/>
              </a:rPr>
              <a:t>uso </a:t>
            </a:r>
            <a:r>
              <a:rPr sz="600" dirty="0">
                <a:latin typeface="Microsoft Sans Serif"/>
                <a:cs typeface="Microsoft Sans Serif"/>
              </a:rPr>
              <a:t>regular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0" dirty="0">
                <a:latin typeface="Microsoft Sans Serif"/>
                <a:cs typeface="Microsoft Sans Serif"/>
              </a:rPr>
              <a:t>gestos faciales </a:t>
            </a:r>
            <a:r>
              <a:rPr sz="600" spc="-20" dirty="0">
                <a:latin typeface="Microsoft Sans Serif"/>
                <a:cs typeface="Microsoft Sans Serif"/>
              </a:rPr>
              <a:t>y 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manuales.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2102177" y="4563127"/>
            <a:ext cx="1558925" cy="272415"/>
          </a:xfrm>
          <a:custGeom>
            <a:avLst/>
            <a:gdLst/>
            <a:ahLst/>
            <a:cxnLst/>
            <a:rect l="l" t="t" r="r" b="b"/>
            <a:pathLst>
              <a:path w="1558925" h="272414">
                <a:moveTo>
                  <a:pt x="1423413" y="272216"/>
                </a:moveTo>
                <a:lnTo>
                  <a:pt x="134924" y="272216"/>
                </a:lnTo>
                <a:lnTo>
                  <a:pt x="128295" y="272053"/>
                </a:lnTo>
                <a:lnTo>
                  <a:pt x="89477" y="264332"/>
                </a:lnTo>
                <a:lnTo>
                  <a:pt x="54543" y="245659"/>
                </a:lnTo>
                <a:lnTo>
                  <a:pt x="26556" y="217672"/>
                </a:lnTo>
                <a:lnTo>
                  <a:pt x="7883" y="182738"/>
                </a:lnTo>
                <a:lnTo>
                  <a:pt x="162" y="143920"/>
                </a:lnTo>
                <a:lnTo>
                  <a:pt x="0" y="137291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23413" y="0"/>
                </a:lnTo>
                <a:lnTo>
                  <a:pt x="1462580" y="5808"/>
                </a:lnTo>
                <a:lnTo>
                  <a:pt x="1498373" y="22738"/>
                </a:lnTo>
                <a:lnTo>
                  <a:pt x="1527712" y="49328"/>
                </a:lnTo>
                <a:lnTo>
                  <a:pt x="1548067" y="83291"/>
                </a:lnTo>
                <a:lnTo>
                  <a:pt x="1557689" y="121699"/>
                </a:lnTo>
                <a:lnTo>
                  <a:pt x="1558338" y="134924"/>
                </a:lnTo>
                <a:lnTo>
                  <a:pt x="1558338" y="137291"/>
                </a:lnTo>
                <a:lnTo>
                  <a:pt x="1552529" y="176458"/>
                </a:lnTo>
                <a:lnTo>
                  <a:pt x="1535598" y="212251"/>
                </a:lnTo>
                <a:lnTo>
                  <a:pt x="1509009" y="241590"/>
                </a:lnTo>
                <a:lnTo>
                  <a:pt x="1475046" y="261945"/>
                </a:lnTo>
                <a:lnTo>
                  <a:pt x="1436638" y="271567"/>
                </a:lnTo>
                <a:lnTo>
                  <a:pt x="1423413" y="2722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2134415" y="4585933"/>
            <a:ext cx="149288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2. </a:t>
            </a:r>
            <a:r>
              <a:rPr sz="600" spc="-30" dirty="0">
                <a:latin typeface="Microsoft Sans Serif"/>
                <a:cs typeface="Microsoft Sans Serif"/>
              </a:rPr>
              <a:t>La </a:t>
            </a:r>
            <a:r>
              <a:rPr sz="600" spc="-5" dirty="0">
                <a:latin typeface="Microsoft Sans Serif"/>
                <a:cs typeface="Microsoft Sans Serif"/>
              </a:rPr>
              <a:t>comunicacion </a:t>
            </a:r>
            <a:r>
              <a:rPr sz="600" spc="10" dirty="0">
                <a:latin typeface="Microsoft Sans Serif"/>
                <a:cs typeface="Microsoft Sans Serif"/>
              </a:rPr>
              <a:t>por medio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0" dirty="0">
                <a:latin typeface="Microsoft Sans Serif"/>
                <a:cs typeface="Microsoft Sans Serif"/>
              </a:rPr>
              <a:t>la mimica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incompleta.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3947644" y="5204018"/>
            <a:ext cx="1550670" cy="363220"/>
          </a:xfrm>
          <a:custGeom>
            <a:avLst/>
            <a:gdLst/>
            <a:ahLst/>
            <a:cxnLst/>
            <a:rect l="l" t="t" r="r" b="b"/>
            <a:pathLst>
              <a:path w="1550670" h="363220">
                <a:moveTo>
                  <a:pt x="1415523" y="362954"/>
                </a:moveTo>
                <a:lnTo>
                  <a:pt x="134924" y="362954"/>
                </a:lnTo>
                <a:lnTo>
                  <a:pt x="128295" y="362792"/>
                </a:lnTo>
                <a:lnTo>
                  <a:pt x="89477" y="355071"/>
                </a:lnTo>
                <a:lnTo>
                  <a:pt x="54543" y="336398"/>
                </a:lnTo>
                <a:lnTo>
                  <a:pt x="26556" y="308411"/>
                </a:lnTo>
                <a:lnTo>
                  <a:pt x="7883" y="273477"/>
                </a:lnTo>
                <a:lnTo>
                  <a:pt x="162" y="234658"/>
                </a:lnTo>
                <a:lnTo>
                  <a:pt x="0" y="228030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15523" y="0"/>
                </a:lnTo>
                <a:lnTo>
                  <a:pt x="1454690" y="5808"/>
                </a:lnTo>
                <a:lnTo>
                  <a:pt x="1490483" y="22738"/>
                </a:lnTo>
                <a:lnTo>
                  <a:pt x="1519822" y="49328"/>
                </a:lnTo>
                <a:lnTo>
                  <a:pt x="1540177" y="83291"/>
                </a:lnTo>
                <a:lnTo>
                  <a:pt x="1549799" y="121699"/>
                </a:lnTo>
                <a:lnTo>
                  <a:pt x="1550447" y="134924"/>
                </a:lnTo>
                <a:lnTo>
                  <a:pt x="1550447" y="228030"/>
                </a:lnTo>
                <a:lnTo>
                  <a:pt x="1544639" y="267197"/>
                </a:lnTo>
                <a:lnTo>
                  <a:pt x="1527708" y="302990"/>
                </a:lnTo>
                <a:lnTo>
                  <a:pt x="1501119" y="332329"/>
                </a:lnTo>
                <a:lnTo>
                  <a:pt x="1467156" y="352684"/>
                </a:lnTo>
                <a:lnTo>
                  <a:pt x="1428748" y="362306"/>
                </a:lnTo>
                <a:lnTo>
                  <a:pt x="1415523" y="362954"/>
                </a:lnTo>
                <a:close/>
              </a:path>
            </a:pathLst>
          </a:custGeom>
          <a:solidFill>
            <a:srgbClr val="E67C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3979882" y="5226825"/>
            <a:ext cx="1484630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0"/>
              </a:spcBef>
            </a:pPr>
            <a:r>
              <a:rPr sz="600" spc="-15" dirty="0">
                <a:latin typeface="Microsoft Sans Serif"/>
                <a:cs typeface="Microsoft Sans Serif"/>
              </a:rPr>
              <a:t>Escrito: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10" dirty="0">
                <a:latin typeface="Microsoft Sans Serif"/>
                <a:cs typeface="Microsoft Sans Serif"/>
              </a:rPr>
              <a:t>la </a:t>
            </a:r>
            <a:r>
              <a:rPr sz="600" spc="-5" dirty="0">
                <a:latin typeface="Microsoft Sans Serif"/>
                <a:cs typeface="Microsoft Sans Serif"/>
              </a:rPr>
              <a:t>representacion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0" dirty="0">
                <a:latin typeface="Microsoft Sans Serif"/>
                <a:cs typeface="Microsoft Sans Serif"/>
              </a:rPr>
              <a:t>una </a:t>
            </a:r>
            <a:r>
              <a:rPr sz="600" spc="5" dirty="0">
                <a:latin typeface="Microsoft Sans Serif"/>
                <a:cs typeface="Microsoft Sans Serif"/>
              </a:rPr>
              <a:t>lengua </a:t>
            </a:r>
            <a:r>
              <a:rPr sz="600" spc="10" dirty="0">
                <a:latin typeface="Microsoft Sans Serif"/>
                <a:cs typeface="Microsoft Sans Serif"/>
              </a:rPr>
              <a:t> por</a:t>
            </a:r>
            <a:r>
              <a:rPr sz="600" spc="-2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medio</a:t>
            </a:r>
            <a:r>
              <a:rPr sz="600" spc="-2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del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sistema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escritura </a:t>
            </a:r>
            <a:r>
              <a:rPr sz="600" spc="-20" dirty="0">
                <a:latin typeface="Microsoft Sans Serif"/>
                <a:cs typeface="Microsoft Sans Serif"/>
              </a:rPr>
              <a:t>(sistema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signos)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2449351" y="4873926"/>
            <a:ext cx="1302385" cy="181610"/>
          </a:xfrm>
          <a:custGeom>
            <a:avLst/>
            <a:gdLst/>
            <a:ahLst/>
            <a:cxnLst/>
            <a:rect l="l" t="t" r="r" b="b"/>
            <a:pathLst>
              <a:path w="1302385" h="181610">
                <a:moveTo>
                  <a:pt x="1217121" y="181477"/>
                </a:moveTo>
                <a:lnTo>
                  <a:pt x="84780" y="181477"/>
                </a:lnTo>
                <a:lnTo>
                  <a:pt x="78879" y="180896"/>
                </a:lnTo>
                <a:lnTo>
                  <a:pt x="35373" y="162875"/>
                </a:lnTo>
                <a:lnTo>
                  <a:pt x="9187" y="130967"/>
                </a:lnTo>
                <a:lnTo>
                  <a:pt x="0" y="96696"/>
                </a:lnTo>
                <a:lnTo>
                  <a:pt x="0" y="90738"/>
                </a:lnTo>
                <a:lnTo>
                  <a:pt x="0" y="84780"/>
                </a:lnTo>
                <a:lnTo>
                  <a:pt x="11982" y="45280"/>
                </a:lnTo>
                <a:lnTo>
                  <a:pt x="45280" y="11982"/>
                </a:lnTo>
                <a:lnTo>
                  <a:pt x="84780" y="0"/>
                </a:lnTo>
                <a:lnTo>
                  <a:pt x="1217121" y="0"/>
                </a:lnTo>
                <a:lnTo>
                  <a:pt x="1256621" y="11982"/>
                </a:lnTo>
                <a:lnTo>
                  <a:pt x="1289920" y="45280"/>
                </a:lnTo>
                <a:lnTo>
                  <a:pt x="1301902" y="84780"/>
                </a:lnTo>
                <a:lnTo>
                  <a:pt x="1301902" y="96696"/>
                </a:lnTo>
                <a:lnTo>
                  <a:pt x="1289920" y="136196"/>
                </a:lnTo>
                <a:lnTo>
                  <a:pt x="1256621" y="169495"/>
                </a:lnTo>
                <a:lnTo>
                  <a:pt x="1223022" y="180896"/>
                </a:lnTo>
                <a:lnTo>
                  <a:pt x="1217121" y="181477"/>
                </a:lnTo>
                <a:close/>
              </a:path>
            </a:pathLst>
          </a:custGeom>
          <a:solidFill>
            <a:srgbClr val="E6D0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2481589" y="4896733"/>
            <a:ext cx="1235075" cy="1038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00" b="1" spc="-15" dirty="0">
                <a:latin typeface="Arial"/>
                <a:cs typeface="Arial"/>
              </a:rPr>
              <a:t>Tiene</a:t>
            </a:r>
            <a:r>
              <a:rPr sz="600" b="1" spc="10" dirty="0">
                <a:latin typeface="Arial"/>
                <a:cs typeface="Arial"/>
              </a:rPr>
              <a:t> </a:t>
            </a:r>
            <a:r>
              <a:rPr sz="600" b="1" spc="-40" dirty="0">
                <a:latin typeface="Arial"/>
                <a:cs typeface="Arial"/>
              </a:rPr>
              <a:t>las</a:t>
            </a:r>
            <a:r>
              <a:rPr sz="600" b="1" dirty="0">
                <a:latin typeface="Arial"/>
                <a:cs typeface="Arial"/>
              </a:rPr>
              <a:t> </a:t>
            </a:r>
            <a:r>
              <a:rPr sz="600" b="1" spc="-25" dirty="0">
                <a:latin typeface="Arial"/>
                <a:cs typeface="Arial"/>
              </a:rPr>
              <a:t>siguientes</a:t>
            </a:r>
            <a:r>
              <a:rPr sz="600" b="1" dirty="0">
                <a:latin typeface="Arial"/>
                <a:cs typeface="Arial"/>
              </a:rPr>
              <a:t> </a:t>
            </a:r>
            <a:r>
              <a:rPr sz="600" b="1" spc="-30" dirty="0">
                <a:latin typeface="Arial"/>
                <a:cs typeface="Arial"/>
              </a:rPr>
              <a:t>características:</a:t>
            </a:r>
            <a:endParaRPr sz="600">
              <a:latin typeface="Arial"/>
              <a:cs typeface="Arial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2390174" y="5093988"/>
            <a:ext cx="1361440" cy="272415"/>
          </a:xfrm>
          <a:custGeom>
            <a:avLst/>
            <a:gdLst/>
            <a:ahLst/>
            <a:cxnLst/>
            <a:rect l="l" t="t" r="r" b="b"/>
            <a:pathLst>
              <a:path w="1361439" h="272414">
                <a:moveTo>
                  <a:pt x="1226155" y="272216"/>
                </a:moveTo>
                <a:lnTo>
                  <a:pt x="134924" y="272216"/>
                </a:lnTo>
                <a:lnTo>
                  <a:pt x="128295" y="272053"/>
                </a:lnTo>
                <a:lnTo>
                  <a:pt x="89477" y="264332"/>
                </a:lnTo>
                <a:lnTo>
                  <a:pt x="54543" y="245659"/>
                </a:lnTo>
                <a:lnTo>
                  <a:pt x="26556" y="217672"/>
                </a:lnTo>
                <a:lnTo>
                  <a:pt x="7883" y="182738"/>
                </a:lnTo>
                <a:lnTo>
                  <a:pt x="162" y="143920"/>
                </a:lnTo>
                <a:lnTo>
                  <a:pt x="0" y="137291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226155" y="0"/>
                </a:lnTo>
                <a:lnTo>
                  <a:pt x="1265322" y="5808"/>
                </a:lnTo>
                <a:lnTo>
                  <a:pt x="1301115" y="22738"/>
                </a:lnTo>
                <a:lnTo>
                  <a:pt x="1330454" y="49328"/>
                </a:lnTo>
                <a:lnTo>
                  <a:pt x="1350809" y="83291"/>
                </a:lnTo>
                <a:lnTo>
                  <a:pt x="1360431" y="121699"/>
                </a:lnTo>
                <a:lnTo>
                  <a:pt x="1361080" y="134924"/>
                </a:lnTo>
                <a:lnTo>
                  <a:pt x="1361080" y="137291"/>
                </a:lnTo>
                <a:lnTo>
                  <a:pt x="1355271" y="176458"/>
                </a:lnTo>
                <a:lnTo>
                  <a:pt x="1338340" y="212251"/>
                </a:lnTo>
                <a:lnTo>
                  <a:pt x="1311751" y="241590"/>
                </a:lnTo>
                <a:lnTo>
                  <a:pt x="1277788" y="261945"/>
                </a:lnTo>
                <a:lnTo>
                  <a:pt x="1239380" y="271567"/>
                </a:lnTo>
                <a:lnTo>
                  <a:pt x="1226155" y="2722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2422412" y="5116794"/>
            <a:ext cx="1296670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1. </a:t>
            </a:r>
            <a:r>
              <a:rPr sz="600" spc="-35" dirty="0">
                <a:latin typeface="Microsoft Sans Serif"/>
                <a:cs typeface="Microsoft Sans Serif"/>
              </a:rPr>
              <a:t>Se </a:t>
            </a:r>
            <a:r>
              <a:rPr sz="600" spc="-5" dirty="0">
                <a:latin typeface="Microsoft Sans Serif"/>
                <a:cs typeface="Microsoft Sans Serif"/>
              </a:rPr>
              <a:t>representa </a:t>
            </a:r>
            <a:r>
              <a:rPr sz="600" spc="10" dirty="0">
                <a:latin typeface="Microsoft Sans Serif"/>
                <a:cs typeface="Microsoft Sans Serif"/>
              </a:rPr>
              <a:t>por medio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0" dirty="0">
                <a:latin typeface="Microsoft Sans Serif"/>
                <a:cs typeface="Microsoft Sans Serif"/>
              </a:rPr>
              <a:t>signos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graficos.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2362558" y="5404787"/>
            <a:ext cx="1388745" cy="272415"/>
          </a:xfrm>
          <a:custGeom>
            <a:avLst/>
            <a:gdLst/>
            <a:ahLst/>
            <a:cxnLst/>
            <a:rect l="l" t="t" r="r" b="b"/>
            <a:pathLst>
              <a:path w="1388745" h="272414">
                <a:moveTo>
                  <a:pt x="1253771" y="272216"/>
                </a:moveTo>
                <a:lnTo>
                  <a:pt x="134924" y="272216"/>
                </a:lnTo>
                <a:lnTo>
                  <a:pt x="128295" y="272053"/>
                </a:lnTo>
                <a:lnTo>
                  <a:pt x="89477" y="264332"/>
                </a:lnTo>
                <a:lnTo>
                  <a:pt x="54543" y="245659"/>
                </a:lnTo>
                <a:lnTo>
                  <a:pt x="26556" y="217672"/>
                </a:lnTo>
                <a:lnTo>
                  <a:pt x="7883" y="182738"/>
                </a:lnTo>
                <a:lnTo>
                  <a:pt x="162" y="143920"/>
                </a:lnTo>
                <a:lnTo>
                  <a:pt x="0" y="137291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253771" y="0"/>
                </a:lnTo>
                <a:lnTo>
                  <a:pt x="1292938" y="5808"/>
                </a:lnTo>
                <a:lnTo>
                  <a:pt x="1328731" y="22738"/>
                </a:lnTo>
                <a:lnTo>
                  <a:pt x="1358070" y="49328"/>
                </a:lnTo>
                <a:lnTo>
                  <a:pt x="1378425" y="83291"/>
                </a:lnTo>
                <a:lnTo>
                  <a:pt x="1388047" y="121699"/>
                </a:lnTo>
                <a:lnTo>
                  <a:pt x="1388696" y="134924"/>
                </a:lnTo>
                <a:lnTo>
                  <a:pt x="1388696" y="137291"/>
                </a:lnTo>
                <a:lnTo>
                  <a:pt x="1382887" y="176458"/>
                </a:lnTo>
                <a:lnTo>
                  <a:pt x="1365957" y="212251"/>
                </a:lnTo>
                <a:lnTo>
                  <a:pt x="1339367" y="241590"/>
                </a:lnTo>
                <a:lnTo>
                  <a:pt x="1305404" y="261945"/>
                </a:lnTo>
                <a:lnTo>
                  <a:pt x="1266996" y="271567"/>
                </a:lnTo>
                <a:lnTo>
                  <a:pt x="1253771" y="2722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2394796" y="5427594"/>
            <a:ext cx="132397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2. </a:t>
            </a:r>
            <a:r>
              <a:rPr sz="600" spc="-20" dirty="0">
                <a:latin typeface="Microsoft Sans Serif"/>
                <a:cs typeface="Microsoft Sans Serif"/>
              </a:rPr>
              <a:t>Persiste </a:t>
            </a:r>
            <a:r>
              <a:rPr sz="600" spc="15" dirty="0">
                <a:latin typeface="Microsoft Sans Serif"/>
                <a:cs typeface="Microsoft Sans Serif"/>
              </a:rPr>
              <a:t>o </a:t>
            </a:r>
            <a:r>
              <a:rPr sz="600" spc="5" dirty="0">
                <a:latin typeface="Microsoft Sans Serif"/>
                <a:cs typeface="Microsoft Sans Serif"/>
              </a:rPr>
              <a:t>tiene </a:t>
            </a:r>
            <a:r>
              <a:rPr sz="600" spc="-5" dirty="0">
                <a:latin typeface="Microsoft Sans Serif"/>
                <a:cs typeface="Microsoft Sans Serif"/>
              </a:rPr>
              <a:t>como </a:t>
            </a:r>
            <a:r>
              <a:rPr sz="600" spc="5" dirty="0">
                <a:latin typeface="Microsoft Sans Serif"/>
                <a:cs typeface="Microsoft Sans Serif"/>
              </a:rPr>
              <a:t>fin </a:t>
            </a:r>
            <a:r>
              <a:rPr sz="600" spc="-5" dirty="0">
                <a:latin typeface="Microsoft Sans Serif"/>
                <a:cs typeface="Microsoft Sans Serif"/>
              </a:rPr>
              <a:t>transmitir </a:t>
            </a:r>
            <a:r>
              <a:rPr sz="600" spc="-20" dirty="0">
                <a:latin typeface="Microsoft Sans Serif"/>
                <a:cs typeface="Microsoft Sans Serif"/>
              </a:rPr>
              <a:t>y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conservar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la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cultura </a:t>
            </a:r>
            <a:r>
              <a:rPr sz="600" spc="15" dirty="0">
                <a:latin typeface="Microsoft Sans Serif"/>
                <a:cs typeface="Microsoft Sans Serif"/>
              </a:rPr>
              <a:t>del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hombre.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2220532" y="5715587"/>
            <a:ext cx="1530985" cy="181610"/>
          </a:xfrm>
          <a:custGeom>
            <a:avLst/>
            <a:gdLst/>
            <a:ahLst/>
            <a:cxnLst/>
            <a:rect l="l" t="t" r="r" b="b"/>
            <a:pathLst>
              <a:path w="1530985" h="181610">
                <a:moveTo>
                  <a:pt x="1445941" y="181477"/>
                </a:moveTo>
                <a:lnTo>
                  <a:pt x="84780" y="181477"/>
                </a:lnTo>
                <a:lnTo>
                  <a:pt x="78879" y="180896"/>
                </a:lnTo>
                <a:lnTo>
                  <a:pt x="35373" y="162875"/>
                </a:lnTo>
                <a:lnTo>
                  <a:pt x="9187" y="130967"/>
                </a:lnTo>
                <a:lnTo>
                  <a:pt x="0" y="96696"/>
                </a:lnTo>
                <a:lnTo>
                  <a:pt x="0" y="90738"/>
                </a:lnTo>
                <a:lnTo>
                  <a:pt x="0" y="84780"/>
                </a:lnTo>
                <a:lnTo>
                  <a:pt x="11982" y="45280"/>
                </a:lnTo>
                <a:lnTo>
                  <a:pt x="45280" y="11982"/>
                </a:lnTo>
                <a:lnTo>
                  <a:pt x="84780" y="0"/>
                </a:lnTo>
                <a:lnTo>
                  <a:pt x="1445941" y="0"/>
                </a:lnTo>
                <a:lnTo>
                  <a:pt x="1485440" y="11982"/>
                </a:lnTo>
                <a:lnTo>
                  <a:pt x="1518739" y="45280"/>
                </a:lnTo>
                <a:lnTo>
                  <a:pt x="1530721" y="84780"/>
                </a:lnTo>
                <a:lnTo>
                  <a:pt x="1530721" y="96696"/>
                </a:lnTo>
                <a:lnTo>
                  <a:pt x="1518739" y="136196"/>
                </a:lnTo>
                <a:lnTo>
                  <a:pt x="1485440" y="169495"/>
                </a:lnTo>
                <a:lnTo>
                  <a:pt x="1451841" y="180896"/>
                </a:lnTo>
                <a:lnTo>
                  <a:pt x="1445941" y="18147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2252770" y="5738393"/>
            <a:ext cx="1466850" cy="1038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3.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35" dirty="0">
                <a:latin typeface="Microsoft Sans Serif"/>
                <a:cs typeface="Microsoft Sans Serif"/>
              </a:rPr>
              <a:t>Se</a:t>
            </a:r>
            <a:r>
              <a:rPr sz="600" spc="5" dirty="0">
                <a:latin typeface="Microsoft Sans Serif"/>
                <a:cs typeface="Microsoft Sans Serif"/>
              </a:rPr>
              <a:t> distingue </a:t>
            </a:r>
            <a:r>
              <a:rPr sz="600" spc="10" dirty="0">
                <a:latin typeface="Microsoft Sans Serif"/>
                <a:cs typeface="Microsoft Sans Serif"/>
              </a:rPr>
              <a:t>por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ser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cuidadoso</a:t>
            </a:r>
            <a:r>
              <a:rPr sz="600" spc="-20" dirty="0">
                <a:latin typeface="Microsoft Sans Serif"/>
                <a:cs typeface="Microsoft Sans Serif"/>
              </a:rPr>
              <a:t> y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pulcro.</a:t>
            </a:r>
            <a:endParaRPr sz="600">
              <a:latin typeface="Microsoft Sans Serif"/>
              <a:cs typeface="Microsoft Sans Serif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5729941" y="6113054"/>
            <a:ext cx="1404620" cy="785495"/>
            <a:chOff x="5729941" y="6113054"/>
            <a:chExt cx="1404620" cy="785495"/>
          </a:xfrm>
        </p:grpSpPr>
        <p:sp>
          <p:nvSpPr>
            <p:cNvPr id="57" name="object 57"/>
            <p:cNvSpPr/>
            <p:nvPr/>
          </p:nvSpPr>
          <p:spPr>
            <a:xfrm>
              <a:off x="5737879" y="6120991"/>
              <a:ext cx="1388745" cy="769620"/>
            </a:xfrm>
            <a:custGeom>
              <a:avLst/>
              <a:gdLst/>
              <a:ahLst/>
              <a:cxnLst/>
              <a:rect l="l" t="t" r="r" b="b"/>
              <a:pathLst>
                <a:path w="1388745" h="769620">
                  <a:moveTo>
                    <a:pt x="1211953" y="769306"/>
                  </a:moveTo>
                  <a:lnTo>
                    <a:pt x="176743" y="769306"/>
                  </a:lnTo>
                  <a:lnTo>
                    <a:pt x="168060" y="769093"/>
                  </a:lnTo>
                  <a:lnTo>
                    <a:pt x="125436" y="761697"/>
                  </a:lnTo>
                  <a:lnTo>
                    <a:pt x="85887" y="744166"/>
                  </a:lnTo>
                  <a:lnTo>
                    <a:pt x="51766" y="717539"/>
                  </a:lnTo>
                  <a:lnTo>
                    <a:pt x="25139" y="683418"/>
                  </a:lnTo>
                  <a:lnTo>
                    <a:pt x="7608" y="643869"/>
                  </a:lnTo>
                  <a:lnTo>
                    <a:pt x="212" y="601245"/>
                  </a:lnTo>
                  <a:lnTo>
                    <a:pt x="0" y="592562"/>
                  </a:lnTo>
                  <a:lnTo>
                    <a:pt x="0" y="176743"/>
                  </a:lnTo>
                  <a:lnTo>
                    <a:pt x="5298" y="133787"/>
                  </a:lnTo>
                  <a:lnTo>
                    <a:pt x="20867" y="93426"/>
                  </a:lnTo>
                  <a:lnTo>
                    <a:pt x="45777" y="58056"/>
                  </a:lnTo>
                  <a:lnTo>
                    <a:pt x="78549" y="29786"/>
                  </a:lnTo>
                  <a:lnTo>
                    <a:pt x="117209" y="10327"/>
                  </a:lnTo>
                  <a:lnTo>
                    <a:pt x="159419" y="849"/>
                  </a:lnTo>
                  <a:lnTo>
                    <a:pt x="176743" y="0"/>
                  </a:lnTo>
                  <a:lnTo>
                    <a:pt x="1211953" y="0"/>
                  </a:lnTo>
                  <a:lnTo>
                    <a:pt x="1254908" y="5298"/>
                  </a:lnTo>
                  <a:lnTo>
                    <a:pt x="1295270" y="20867"/>
                  </a:lnTo>
                  <a:lnTo>
                    <a:pt x="1330639" y="45777"/>
                  </a:lnTo>
                  <a:lnTo>
                    <a:pt x="1358909" y="78549"/>
                  </a:lnTo>
                  <a:lnTo>
                    <a:pt x="1378368" y="117209"/>
                  </a:lnTo>
                  <a:lnTo>
                    <a:pt x="1387847" y="159419"/>
                  </a:lnTo>
                  <a:lnTo>
                    <a:pt x="1388696" y="176743"/>
                  </a:lnTo>
                  <a:lnTo>
                    <a:pt x="1388696" y="592562"/>
                  </a:lnTo>
                  <a:lnTo>
                    <a:pt x="1383397" y="635518"/>
                  </a:lnTo>
                  <a:lnTo>
                    <a:pt x="1367828" y="675879"/>
                  </a:lnTo>
                  <a:lnTo>
                    <a:pt x="1342918" y="711249"/>
                  </a:lnTo>
                  <a:lnTo>
                    <a:pt x="1310146" y="739519"/>
                  </a:lnTo>
                  <a:lnTo>
                    <a:pt x="1271486" y="758978"/>
                  </a:lnTo>
                  <a:lnTo>
                    <a:pt x="1229277" y="768457"/>
                  </a:lnTo>
                  <a:lnTo>
                    <a:pt x="1211953" y="769306"/>
                  </a:lnTo>
                  <a:close/>
                </a:path>
              </a:pathLst>
            </a:custGeom>
            <a:solidFill>
              <a:srgbClr val="4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5737879" y="6120991"/>
              <a:ext cx="1388745" cy="769620"/>
            </a:xfrm>
            <a:custGeom>
              <a:avLst/>
              <a:gdLst/>
              <a:ahLst/>
              <a:cxnLst/>
              <a:rect l="l" t="t" r="r" b="b"/>
              <a:pathLst>
                <a:path w="1388745" h="769620">
                  <a:moveTo>
                    <a:pt x="0" y="592562"/>
                  </a:moveTo>
                  <a:lnTo>
                    <a:pt x="0" y="176743"/>
                  </a:lnTo>
                  <a:lnTo>
                    <a:pt x="212" y="168060"/>
                  </a:lnTo>
                  <a:lnTo>
                    <a:pt x="7608" y="125436"/>
                  </a:lnTo>
                  <a:lnTo>
                    <a:pt x="25139" y="85887"/>
                  </a:lnTo>
                  <a:lnTo>
                    <a:pt x="51766" y="51766"/>
                  </a:lnTo>
                  <a:lnTo>
                    <a:pt x="85887" y="25139"/>
                  </a:lnTo>
                  <a:lnTo>
                    <a:pt x="125436" y="7608"/>
                  </a:lnTo>
                  <a:lnTo>
                    <a:pt x="168060" y="212"/>
                  </a:lnTo>
                  <a:lnTo>
                    <a:pt x="176743" y="0"/>
                  </a:lnTo>
                  <a:lnTo>
                    <a:pt x="1211953" y="0"/>
                  </a:lnTo>
                  <a:lnTo>
                    <a:pt x="1254908" y="5298"/>
                  </a:lnTo>
                  <a:lnTo>
                    <a:pt x="1295270" y="20867"/>
                  </a:lnTo>
                  <a:lnTo>
                    <a:pt x="1330639" y="45777"/>
                  </a:lnTo>
                  <a:lnTo>
                    <a:pt x="1358909" y="78549"/>
                  </a:lnTo>
                  <a:lnTo>
                    <a:pt x="1378368" y="117209"/>
                  </a:lnTo>
                  <a:lnTo>
                    <a:pt x="1387847" y="159419"/>
                  </a:lnTo>
                  <a:lnTo>
                    <a:pt x="1388696" y="176743"/>
                  </a:lnTo>
                  <a:lnTo>
                    <a:pt x="1388696" y="592562"/>
                  </a:lnTo>
                  <a:lnTo>
                    <a:pt x="1383397" y="635518"/>
                  </a:lnTo>
                  <a:lnTo>
                    <a:pt x="1367828" y="675879"/>
                  </a:lnTo>
                  <a:lnTo>
                    <a:pt x="1342918" y="711249"/>
                  </a:lnTo>
                  <a:lnTo>
                    <a:pt x="1310146" y="739519"/>
                  </a:lnTo>
                  <a:lnTo>
                    <a:pt x="1271486" y="758978"/>
                  </a:lnTo>
                  <a:lnTo>
                    <a:pt x="1229277" y="768457"/>
                  </a:lnTo>
                  <a:lnTo>
                    <a:pt x="1211953" y="769306"/>
                  </a:lnTo>
                  <a:lnTo>
                    <a:pt x="176743" y="769306"/>
                  </a:lnTo>
                  <a:lnTo>
                    <a:pt x="133787" y="764007"/>
                  </a:lnTo>
                  <a:lnTo>
                    <a:pt x="93426" y="748438"/>
                  </a:lnTo>
                  <a:lnTo>
                    <a:pt x="58056" y="723528"/>
                  </a:lnTo>
                  <a:lnTo>
                    <a:pt x="29786" y="690756"/>
                  </a:lnTo>
                  <a:lnTo>
                    <a:pt x="10327" y="652096"/>
                  </a:lnTo>
                  <a:lnTo>
                    <a:pt x="849" y="609886"/>
                  </a:lnTo>
                  <a:lnTo>
                    <a:pt x="0" y="592562"/>
                  </a:lnTo>
                  <a:close/>
                </a:path>
              </a:pathLst>
            </a:custGeom>
            <a:ln w="1578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5794589" y="6546204"/>
            <a:ext cx="1275080" cy="25494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3499"/>
              </a:lnSpc>
              <a:spcBef>
                <a:spcPts val="75"/>
              </a:spcBef>
            </a:pPr>
            <a:r>
              <a:rPr sz="800" b="1" spc="-20" dirty="0">
                <a:latin typeface="Arial"/>
                <a:cs typeface="Arial"/>
              </a:rPr>
              <a:t>Etapas</a:t>
            </a:r>
            <a:r>
              <a:rPr sz="800" b="1" spc="15" dirty="0">
                <a:latin typeface="Arial"/>
                <a:cs typeface="Arial"/>
              </a:rPr>
              <a:t> Del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spc="-5" dirty="0">
                <a:latin typeface="Arial"/>
                <a:cs typeface="Arial"/>
              </a:rPr>
              <a:t>Desarrollo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spc="15" dirty="0">
                <a:latin typeface="Arial"/>
                <a:cs typeface="Arial"/>
              </a:rPr>
              <a:t>Del </a:t>
            </a:r>
            <a:r>
              <a:rPr sz="800" b="1" spc="-204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Lenguaje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3963424" y="6192004"/>
            <a:ext cx="2626995" cy="617220"/>
            <a:chOff x="3963424" y="6192004"/>
            <a:chExt cx="2626995" cy="617220"/>
          </a:xfrm>
        </p:grpSpPr>
        <p:pic>
          <p:nvPicPr>
            <p:cNvPr id="61" name="object 6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74420" y="6192004"/>
              <a:ext cx="315612" cy="315612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3963424" y="6264201"/>
              <a:ext cx="1570355" cy="544830"/>
            </a:xfrm>
            <a:custGeom>
              <a:avLst/>
              <a:gdLst/>
              <a:ahLst/>
              <a:cxnLst/>
              <a:rect l="l" t="t" r="r" b="b"/>
              <a:pathLst>
                <a:path w="1570354" h="544829">
                  <a:moveTo>
                    <a:pt x="1435248" y="544432"/>
                  </a:moveTo>
                  <a:lnTo>
                    <a:pt x="134924" y="544432"/>
                  </a:lnTo>
                  <a:lnTo>
                    <a:pt x="128295" y="544269"/>
                  </a:lnTo>
                  <a:lnTo>
                    <a:pt x="89477" y="536548"/>
                  </a:lnTo>
                  <a:lnTo>
                    <a:pt x="54543" y="517875"/>
                  </a:lnTo>
                  <a:lnTo>
                    <a:pt x="26556" y="489888"/>
                  </a:lnTo>
                  <a:lnTo>
                    <a:pt x="7883" y="454954"/>
                  </a:lnTo>
                  <a:lnTo>
                    <a:pt x="162" y="416136"/>
                  </a:lnTo>
                  <a:lnTo>
                    <a:pt x="0" y="409507"/>
                  </a:lnTo>
                  <a:lnTo>
                    <a:pt x="0" y="134924"/>
                  </a:lnTo>
                  <a:lnTo>
                    <a:pt x="5808" y="95757"/>
                  </a:lnTo>
                  <a:lnTo>
                    <a:pt x="22738" y="59964"/>
                  </a:lnTo>
                  <a:lnTo>
                    <a:pt x="49328" y="30625"/>
                  </a:lnTo>
                  <a:lnTo>
                    <a:pt x="83291" y="10270"/>
                  </a:lnTo>
                  <a:lnTo>
                    <a:pt x="121699" y="648"/>
                  </a:lnTo>
                  <a:lnTo>
                    <a:pt x="134924" y="0"/>
                  </a:lnTo>
                  <a:lnTo>
                    <a:pt x="1435248" y="0"/>
                  </a:lnTo>
                  <a:lnTo>
                    <a:pt x="1474415" y="5808"/>
                  </a:lnTo>
                  <a:lnTo>
                    <a:pt x="1510208" y="22738"/>
                  </a:lnTo>
                  <a:lnTo>
                    <a:pt x="1539548" y="49328"/>
                  </a:lnTo>
                  <a:lnTo>
                    <a:pt x="1559902" y="83291"/>
                  </a:lnTo>
                  <a:lnTo>
                    <a:pt x="1569525" y="121699"/>
                  </a:lnTo>
                  <a:lnTo>
                    <a:pt x="1570173" y="134924"/>
                  </a:lnTo>
                  <a:lnTo>
                    <a:pt x="1570173" y="409507"/>
                  </a:lnTo>
                  <a:lnTo>
                    <a:pt x="1564365" y="448674"/>
                  </a:lnTo>
                  <a:lnTo>
                    <a:pt x="1547434" y="484467"/>
                  </a:lnTo>
                  <a:lnTo>
                    <a:pt x="1520845" y="513806"/>
                  </a:lnTo>
                  <a:lnTo>
                    <a:pt x="1486882" y="534161"/>
                  </a:lnTo>
                  <a:lnTo>
                    <a:pt x="1448474" y="543783"/>
                  </a:lnTo>
                  <a:lnTo>
                    <a:pt x="1435248" y="544432"/>
                  </a:lnTo>
                  <a:close/>
                </a:path>
              </a:pathLst>
            </a:custGeom>
            <a:solidFill>
              <a:srgbClr val="6AB3B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3995662" y="6287007"/>
            <a:ext cx="1506220" cy="478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5240">
              <a:lnSpc>
                <a:spcPct val="100000"/>
              </a:lnSpc>
              <a:spcBef>
                <a:spcPts val="90"/>
              </a:spcBef>
              <a:buAutoNum type="alphaLcParenR"/>
              <a:tabLst>
                <a:tab pos="92075" algn="l"/>
              </a:tabLst>
            </a:pPr>
            <a:r>
              <a:rPr sz="600" spc="-30" dirty="0">
                <a:latin typeface="Microsoft Sans Serif"/>
                <a:cs typeface="Microsoft Sans Serif"/>
              </a:rPr>
              <a:t>La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que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corresponde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la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intuicion,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donde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30" dirty="0">
                <a:latin typeface="Microsoft Sans Serif"/>
                <a:cs typeface="Microsoft Sans Serif"/>
              </a:rPr>
              <a:t>se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imita el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comportamiento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verbal.</a:t>
            </a:r>
            <a:endParaRPr sz="600">
              <a:latin typeface="Microsoft Sans Serif"/>
              <a:cs typeface="Microsoft Sans Serif"/>
            </a:endParaRPr>
          </a:p>
          <a:p>
            <a:pPr marL="12700" marR="5080">
              <a:lnSpc>
                <a:spcPct val="100000"/>
              </a:lnSpc>
              <a:spcBef>
                <a:spcPts val="700"/>
              </a:spcBef>
              <a:buAutoNum type="alphaLcParenR"/>
              <a:tabLst>
                <a:tab pos="99695" algn="l"/>
              </a:tabLst>
            </a:pPr>
            <a:r>
              <a:rPr sz="600" spc="-30" dirty="0">
                <a:latin typeface="Microsoft Sans Serif"/>
                <a:cs typeface="Microsoft Sans Serif"/>
              </a:rPr>
              <a:t>La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que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corresponde</a:t>
            </a:r>
            <a:r>
              <a:rPr sz="600" spc="10" dirty="0">
                <a:latin typeface="Microsoft Sans Serif"/>
                <a:cs typeface="Microsoft Sans Serif"/>
              </a:rPr>
              <a:t> 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la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convivencia, 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donde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30" dirty="0">
                <a:latin typeface="Microsoft Sans Serif"/>
                <a:cs typeface="Microsoft Sans Serif"/>
              </a:rPr>
              <a:t>se</a:t>
            </a:r>
            <a:r>
              <a:rPr sz="600" spc="5" dirty="0">
                <a:latin typeface="Microsoft Sans Serif"/>
                <a:cs typeface="Microsoft Sans Serif"/>
              </a:rPr>
              <a:t> aprenden </a:t>
            </a:r>
            <a:r>
              <a:rPr sz="600" spc="-10" dirty="0">
                <a:latin typeface="Microsoft Sans Serif"/>
                <a:cs typeface="Microsoft Sans Serif"/>
              </a:rPr>
              <a:t>la</a:t>
            </a:r>
            <a:r>
              <a:rPr sz="600" dirty="0">
                <a:latin typeface="Microsoft Sans Serif"/>
                <a:cs typeface="Microsoft Sans Serif"/>
              </a:rPr>
              <a:t> logica </a:t>
            </a:r>
            <a:r>
              <a:rPr sz="600" spc="-20" dirty="0">
                <a:latin typeface="Microsoft Sans Serif"/>
                <a:cs typeface="Microsoft Sans Serif"/>
              </a:rPr>
              <a:t>y</a:t>
            </a:r>
            <a:r>
              <a:rPr sz="600" spc="-10" dirty="0">
                <a:latin typeface="Microsoft Sans Serif"/>
                <a:cs typeface="Microsoft Sans Serif"/>
              </a:rPr>
              <a:t> la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gramatica.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171137" y="6453848"/>
            <a:ext cx="545465" cy="1365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5" dirty="0">
                <a:latin typeface="Arial"/>
                <a:cs typeface="Arial"/>
              </a:rPr>
              <a:t>Utilizando:</a:t>
            </a:r>
            <a:endParaRPr sz="800">
              <a:latin typeface="Arial"/>
              <a:cs typeface="Arial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1387314" y="5998770"/>
            <a:ext cx="1539240" cy="454025"/>
          </a:xfrm>
          <a:custGeom>
            <a:avLst/>
            <a:gdLst/>
            <a:ahLst/>
            <a:cxnLst/>
            <a:rect l="l" t="t" r="r" b="b"/>
            <a:pathLst>
              <a:path w="1539239" h="454025">
                <a:moveTo>
                  <a:pt x="1403687" y="453693"/>
                </a:moveTo>
                <a:lnTo>
                  <a:pt x="134924" y="453693"/>
                </a:lnTo>
                <a:lnTo>
                  <a:pt x="128295" y="453531"/>
                </a:lnTo>
                <a:lnTo>
                  <a:pt x="89477" y="445809"/>
                </a:lnTo>
                <a:lnTo>
                  <a:pt x="54543" y="427137"/>
                </a:lnTo>
                <a:lnTo>
                  <a:pt x="26556" y="399150"/>
                </a:lnTo>
                <a:lnTo>
                  <a:pt x="7883" y="364216"/>
                </a:lnTo>
                <a:lnTo>
                  <a:pt x="162" y="325397"/>
                </a:lnTo>
                <a:lnTo>
                  <a:pt x="0" y="318768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03687" y="0"/>
                </a:lnTo>
                <a:lnTo>
                  <a:pt x="1442854" y="5808"/>
                </a:lnTo>
                <a:lnTo>
                  <a:pt x="1478647" y="22738"/>
                </a:lnTo>
                <a:lnTo>
                  <a:pt x="1507986" y="49328"/>
                </a:lnTo>
                <a:lnTo>
                  <a:pt x="1528341" y="83291"/>
                </a:lnTo>
                <a:lnTo>
                  <a:pt x="1537963" y="121699"/>
                </a:lnTo>
                <a:lnTo>
                  <a:pt x="1538612" y="134924"/>
                </a:lnTo>
                <a:lnTo>
                  <a:pt x="1538612" y="318768"/>
                </a:lnTo>
                <a:lnTo>
                  <a:pt x="1532803" y="357935"/>
                </a:lnTo>
                <a:lnTo>
                  <a:pt x="1515873" y="393728"/>
                </a:lnTo>
                <a:lnTo>
                  <a:pt x="1489283" y="423068"/>
                </a:lnTo>
                <a:lnTo>
                  <a:pt x="1455321" y="443422"/>
                </a:lnTo>
                <a:lnTo>
                  <a:pt x="1416912" y="453045"/>
                </a:lnTo>
                <a:lnTo>
                  <a:pt x="1403687" y="4536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1419552" y="6021577"/>
            <a:ext cx="1471930" cy="387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spc="-65" dirty="0">
                <a:latin typeface="Microsoft Sans Serif"/>
                <a:cs typeface="Microsoft Sans Serif"/>
              </a:rPr>
              <a:t>S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35" dirty="0">
                <a:latin typeface="Microsoft Sans Serif"/>
                <a:cs typeface="Microsoft Sans Serif"/>
              </a:rPr>
              <a:t>g</a:t>
            </a:r>
            <a:r>
              <a:rPr sz="600" dirty="0">
                <a:latin typeface="Microsoft Sans Serif"/>
                <a:cs typeface="Microsoft Sans Serif"/>
              </a:rPr>
              <a:t>n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L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dirty="0">
                <a:latin typeface="Microsoft Sans Serif"/>
                <a:cs typeface="Microsoft Sans Serif"/>
              </a:rPr>
              <a:t>n</a:t>
            </a:r>
            <a:r>
              <a:rPr sz="600" spc="35" dirty="0">
                <a:latin typeface="Microsoft Sans Serif"/>
                <a:cs typeface="Microsoft Sans Serif"/>
              </a:rPr>
              <a:t>g</a:t>
            </a:r>
            <a:r>
              <a:rPr sz="600" dirty="0">
                <a:latin typeface="Microsoft Sans Serif"/>
                <a:cs typeface="Microsoft Sans Serif"/>
              </a:rPr>
              <a:t>ü</a:t>
            </a:r>
            <a:r>
              <a:rPr sz="600" spc="10" dirty="0">
                <a:latin typeface="Microsoft Sans Serif"/>
                <a:cs typeface="Microsoft Sans Serif"/>
              </a:rPr>
              <a:t>í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15" dirty="0">
                <a:latin typeface="Microsoft Sans Serif"/>
                <a:cs typeface="Microsoft Sans Serif"/>
              </a:rPr>
              <a:t>t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-5" dirty="0">
                <a:latin typeface="Microsoft Sans Serif"/>
                <a:cs typeface="Microsoft Sans Serif"/>
              </a:rPr>
              <a:t>: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35" dirty="0">
                <a:latin typeface="Microsoft Sans Serif"/>
                <a:cs typeface="Microsoft Sans Serif"/>
              </a:rPr>
              <a:t>q</a:t>
            </a:r>
            <a:r>
              <a:rPr sz="600" dirty="0">
                <a:latin typeface="Microsoft Sans Serif"/>
                <a:cs typeface="Microsoft Sans Serif"/>
              </a:rPr>
              <a:t>u</a:t>
            </a:r>
            <a:r>
              <a:rPr sz="600" spc="-10" dirty="0">
                <a:latin typeface="Microsoft Sans Serif"/>
                <a:cs typeface="Microsoft Sans Serif"/>
              </a:rPr>
              <a:t>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l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spc="35" dirty="0">
                <a:latin typeface="Microsoft Sans Serif"/>
                <a:cs typeface="Microsoft Sans Serif"/>
              </a:rPr>
              <a:t>b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dirty="0">
                <a:latin typeface="Microsoft Sans Serif"/>
                <a:cs typeface="Microsoft Sans Serif"/>
              </a:rPr>
              <a:t>n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5" dirty="0">
                <a:latin typeface="Microsoft Sans Serif"/>
                <a:cs typeface="Microsoft Sans Serif"/>
              </a:rPr>
              <a:t>ó</a:t>
            </a:r>
            <a:r>
              <a:rPr sz="600" spc="-5" dirty="0">
                <a:latin typeface="Microsoft Sans Serif"/>
                <a:cs typeface="Microsoft Sans Serif"/>
              </a:rPr>
              <a:t>n 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5" dirty="0">
                <a:latin typeface="Microsoft Sans Serif"/>
                <a:cs typeface="Microsoft Sans Serif"/>
              </a:rPr>
              <a:t>un </a:t>
            </a:r>
            <a:r>
              <a:rPr sz="600" spc="5" dirty="0">
                <a:latin typeface="Microsoft Sans Serif"/>
                <a:cs typeface="Microsoft Sans Serif"/>
              </a:rPr>
              <a:t>concepto </a:t>
            </a:r>
            <a:r>
              <a:rPr sz="600" spc="-20" dirty="0">
                <a:latin typeface="Microsoft Sans Serif"/>
                <a:cs typeface="Microsoft Sans Serif"/>
              </a:rPr>
              <a:t>y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0" dirty="0">
                <a:latin typeface="Microsoft Sans Serif"/>
                <a:cs typeface="Microsoft Sans Serif"/>
              </a:rPr>
              <a:t>una </a:t>
            </a:r>
            <a:r>
              <a:rPr sz="600" dirty="0">
                <a:latin typeface="Microsoft Sans Serif"/>
                <a:cs typeface="Microsoft Sans Serif"/>
              </a:rPr>
              <a:t>imagen </a:t>
            </a:r>
            <a:r>
              <a:rPr sz="600" spc="-15" dirty="0">
                <a:latin typeface="Microsoft Sans Serif"/>
                <a:cs typeface="Microsoft Sans Serif"/>
              </a:rPr>
              <a:t>acústica, 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que</a:t>
            </a:r>
            <a:r>
              <a:rPr sz="600" dirty="0">
                <a:latin typeface="Microsoft Sans Serif"/>
                <a:cs typeface="Microsoft Sans Serif"/>
              </a:rPr>
              <a:t> componen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un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conjunto,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una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entidad </a:t>
            </a:r>
            <a:r>
              <a:rPr sz="600" spc="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lingüística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dos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cara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interdependientes.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1367588" y="6491047"/>
            <a:ext cx="1558925" cy="272415"/>
          </a:xfrm>
          <a:custGeom>
            <a:avLst/>
            <a:gdLst/>
            <a:ahLst/>
            <a:cxnLst/>
            <a:rect l="l" t="t" r="r" b="b"/>
            <a:pathLst>
              <a:path w="1558925" h="272415">
                <a:moveTo>
                  <a:pt x="1423413" y="272216"/>
                </a:moveTo>
                <a:lnTo>
                  <a:pt x="134924" y="272216"/>
                </a:lnTo>
                <a:lnTo>
                  <a:pt x="128295" y="272053"/>
                </a:lnTo>
                <a:lnTo>
                  <a:pt x="89477" y="264332"/>
                </a:lnTo>
                <a:lnTo>
                  <a:pt x="54543" y="245659"/>
                </a:lnTo>
                <a:lnTo>
                  <a:pt x="26556" y="217672"/>
                </a:lnTo>
                <a:lnTo>
                  <a:pt x="7883" y="182738"/>
                </a:lnTo>
                <a:lnTo>
                  <a:pt x="162" y="143920"/>
                </a:lnTo>
                <a:lnTo>
                  <a:pt x="0" y="137291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23413" y="0"/>
                </a:lnTo>
                <a:lnTo>
                  <a:pt x="1462580" y="5808"/>
                </a:lnTo>
                <a:lnTo>
                  <a:pt x="1498373" y="22738"/>
                </a:lnTo>
                <a:lnTo>
                  <a:pt x="1527712" y="49328"/>
                </a:lnTo>
                <a:lnTo>
                  <a:pt x="1548067" y="83291"/>
                </a:lnTo>
                <a:lnTo>
                  <a:pt x="1557689" y="121699"/>
                </a:lnTo>
                <a:lnTo>
                  <a:pt x="1558338" y="134924"/>
                </a:lnTo>
                <a:lnTo>
                  <a:pt x="1558338" y="137291"/>
                </a:lnTo>
                <a:lnTo>
                  <a:pt x="1552529" y="176458"/>
                </a:lnTo>
                <a:lnTo>
                  <a:pt x="1535598" y="212251"/>
                </a:lnTo>
                <a:lnTo>
                  <a:pt x="1509009" y="241590"/>
                </a:lnTo>
                <a:lnTo>
                  <a:pt x="1475046" y="261945"/>
                </a:lnTo>
                <a:lnTo>
                  <a:pt x="1436638" y="271567"/>
                </a:lnTo>
                <a:lnTo>
                  <a:pt x="1423413" y="2722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1399826" y="6513854"/>
            <a:ext cx="149161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Significante: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dirty="0">
                <a:latin typeface="Microsoft Sans Serif"/>
                <a:cs typeface="Microsoft Sans Serif"/>
              </a:rPr>
              <a:t>el </a:t>
            </a:r>
            <a:r>
              <a:rPr sz="600" spc="5" dirty="0">
                <a:latin typeface="Microsoft Sans Serif"/>
                <a:cs typeface="Microsoft Sans Serif"/>
              </a:rPr>
              <a:t>concepto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0" dirty="0">
                <a:latin typeface="Microsoft Sans Serif"/>
                <a:cs typeface="Microsoft Sans Serif"/>
              </a:rPr>
              <a:t>una </a:t>
            </a:r>
            <a:r>
              <a:rPr sz="600" dirty="0">
                <a:latin typeface="Microsoft Sans Serif"/>
                <a:cs typeface="Microsoft Sans Serif"/>
              </a:rPr>
              <a:t>imagen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acustica.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1478053" y="6801847"/>
            <a:ext cx="1448435" cy="272415"/>
          </a:xfrm>
          <a:custGeom>
            <a:avLst/>
            <a:gdLst/>
            <a:ahLst/>
            <a:cxnLst/>
            <a:rect l="l" t="t" r="r" b="b"/>
            <a:pathLst>
              <a:path w="1448435" h="272415">
                <a:moveTo>
                  <a:pt x="1312949" y="272216"/>
                </a:moveTo>
                <a:lnTo>
                  <a:pt x="134924" y="272216"/>
                </a:lnTo>
                <a:lnTo>
                  <a:pt x="128295" y="272053"/>
                </a:lnTo>
                <a:lnTo>
                  <a:pt x="89477" y="264332"/>
                </a:lnTo>
                <a:lnTo>
                  <a:pt x="54543" y="245659"/>
                </a:lnTo>
                <a:lnTo>
                  <a:pt x="26556" y="217672"/>
                </a:lnTo>
                <a:lnTo>
                  <a:pt x="7883" y="182738"/>
                </a:lnTo>
                <a:lnTo>
                  <a:pt x="162" y="143920"/>
                </a:lnTo>
                <a:lnTo>
                  <a:pt x="0" y="137291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312949" y="0"/>
                </a:lnTo>
                <a:lnTo>
                  <a:pt x="1352115" y="5808"/>
                </a:lnTo>
                <a:lnTo>
                  <a:pt x="1387909" y="22738"/>
                </a:lnTo>
                <a:lnTo>
                  <a:pt x="1417248" y="49328"/>
                </a:lnTo>
                <a:lnTo>
                  <a:pt x="1437602" y="83291"/>
                </a:lnTo>
                <a:lnTo>
                  <a:pt x="1447225" y="121699"/>
                </a:lnTo>
                <a:lnTo>
                  <a:pt x="1447873" y="134924"/>
                </a:lnTo>
                <a:lnTo>
                  <a:pt x="1447873" y="137291"/>
                </a:lnTo>
                <a:lnTo>
                  <a:pt x="1442065" y="176458"/>
                </a:lnTo>
                <a:lnTo>
                  <a:pt x="1425134" y="212251"/>
                </a:lnTo>
                <a:lnTo>
                  <a:pt x="1398545" y="241590"/>
                </a:lnTo>
                <a:lnTo>
                  <a:pt x="1364582" y="261945"/>
                </a:lnTo>
                <a:lnTo>
                  <a:pt x="1326173" y="271567"/>
                </a:lnTo>
                <a:lnTo>
                  <a:pt x="1312949" y="27221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1510291" y="6824653"/>
            <a:ext cx="138112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Significado: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</a:t>
            </a:r>
            <a:r>
              <a:rPr sz="600" spc="-10" dirty="0">
                <a:latin typeface="Microsoft Sans Serif"/>
                <a:cs typeface="Microsoft Sans Serif"/>
              </a:rPr>
              <a:t> la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imagen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acustica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un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concepto.</a:t>
            </a:r>
            <a:endParaRPr sz="600">
              <a:latin typeface="Microsoft Sans Serif"/>
              <a:cs typeface="Microsoft Sans Serif"/>
            </a:endParaRPr>
          </a:p>
        </p:txBody>
      </p:sp>
      <p:grpSp>
        <p:nvGrpSpPr>
          <p:cNvPr id="71" name="object 71"/>
          <p:cNvGrpSpPr/>
          <p:nvPr/>
        </p:nvGrpSpPr>
        <p:grpSpPr>
          <a:xfrm>
            <a:off x="8276147" y="1302918"/>
            <a:ext cx="1179830" cy="659130"/>
            <a:chOff x="8276147" y="1302918"/>
            <a:chExt cx="1179830" cy="659130"/>
          </a:xfrm>
        </p:grpSpPr>
        <p:sp>
          <p:nvSpPr>
            <p:cNvPr id="72" name="object 72"/>
            <p:cNvSpPr/>
            <p:nvPr/>
          </p:nvSpPr>
          <p:spPr>
            <a:xfrm>
              <a:off x="8284085" y="1310856"/>
              <a:ext cx="1163955" cy="643255"/>
            </a:xfrm>
            <a:custGeom>
              <a:avLst/>
              <a:gdLst/>
              <a:ahLst/>
              <a:cxnLst/>
              <a:rect l="l" t="t" r="r" b="b"/>
              <a:pathLst>
                <a:path w="1163954" h="643255">
                  <a:moveTo>
                    <a:pt x="987078" y="643060"/>
                  </a:moveTo>
                  <a:lnTo>
                    <a:pt x="176743" y="643060"/>
                  </a:lnTo>
                  <a:lnTo>
                    <a:pt x="168060" y="642848"/>
                  </a:lnTo>
                  <a:lnTo>
                    <a:pt x="125436" y="635452"/>
                  </a:lnTo>
                  <a:lnTo>
                    <a:pt x="85887" y="617921"/>
                  </a:lnTo>
                  <a:lnTo>
                    <a:pt x="51766" y="591294"/>
                  </a:lnTo>
                  <a:lnTo>
                    <a:pt x="25139" y="557173"/>
                  </a:lnTo>
                  <a:lnTo>
                    <a:pt x="7608" y="517624"/>
                  </a:lnTo>
                  <a:lnTo>
                    <a:pt x="212" y="475000"/>
                  </a:lnTo>
                  <a:lnTo>
                    <a:pt x="0" y="466317"/>
                  </a:lnTo>
                  <a:lnTo>
                    <a:pt x="0" y="176743"/>
                  </a:lnTo>
                  <a:lnTo>
                    <a:pt x="5298" y="133787"/>
                  </a:lnTo>
                  <a:lnTo>
                    <a:pt x="20867" y="93426"/>
                  </a:lnTo>
                  <a:lnTo>
                    <a:pt x="45777" y="58056"/>
                  </a:lnTo>
                  <a:lnTo>
                    <a:pt x="78549" y="29786"/>
                  </a:lnTo>
                  <a:lnTo>
                    <a:pt x="117209" y="10327"/>
                  </a:lnTo>
                  <a:lnTo>
                    <a:pt x="159419" y="849"/>
                  </a:lnTo>
                  <a:lnTo>
                    <a:pt x="176743" y="0"/>
                  </a:lnTo>
                  <a:lnTo>
                    <a:pt x="987078" y="0"/>
                  </a:lnTo>
                  <a:lnTo>
                    <a:pt x="1030034" y="5298"/>
                  </a:lnTo>
                  <a:lnTo>
                    <a:pt x="1070395" y="20867"/>
                  </a:lnTo>
                  <a:lnTo>
                    <a:pt x="1105765" y="45777"/>
                  </a:lnTo>
                  <a:lnTo>
                    <a:pt x="1134035" y="78549"/>
                  </a:lnTo>
                  <a:lnTo>
                    <a:pt x="1153494" y="117209"/>
                  </a:lnTo>
                  <a:lnTo>
                    <a:pt x="1162973" y="159419"/>
                  </a:lnTo>
                  <a:lnTo>
                    <a:pt x="1163822" y="176743"/>
                  </a:lnTo>
                  <a:lnTo>
                    <a:pt x="1163822" y="466317"/>
                  </a:lnTo>
                  <a:lnTo>
                    <a:pt x="1158523" y="509273"/>
                  </a:lnTo>
                  <a:lnTo>
                    <a:pt x="1142954" y="549634"/>
                  </a:lnTo>
                  <a:lnTo>
                    <a:pt x="1118044" y="585004"/>
                  </a:lnTo>
                  <a:lnTo>
                    <a:pt x="1085271" y="613274"/>
                  </a:lnTo>
                  <a:lnTo>
                    <a:pt x="1046612" y="632733"/>
                  </a:lnTo>
                  <a:lnTo>
                    <a:pt x="1004402" y="642211"/>
                  </a:lnTo>
                  <a:lnTo>
                    <a:pt x="987078" y="643060"/>
                  </a:lnTo>
                  <a:close/>
                </a:path>
              </a:pathLst>
            </a:custGeom>
            <a:solidFill>
              <a:srgbClr val="FFE1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8284085" y="1310856"/>
              <a:ext cx="1163955" cy="643255"/>
            </a:xfrm>
            <a:custGeom>
              <a:avLst/>
              <a:gdLst/>
              <a:ahLst/>
              <a:cxnLst/>
              <a:rect l="l" t="t" r="r" b="b"/>
              <a:pathLst>
                <a:path w="1163954" h="643255">
                  <a:moveTo>
                    <a:pt x="0" y="466317"/>
                  </a:moveTo>
                  <a:lnTo>
                    <a:pt x="0" y="176743"/>
                  </a:lnTo>
                  <a:lnTo>
                    <a:pt x="212" y="168060"/>
                  </a:lnTo>
                  <a:lnTo>
                    <a:pt x="7608" y="125436"/>
                  </a:lnTo>
                  <a:lnTo>
                    <a:pt x="25139" y="85887"/>
                  </a:lnTo>
                  <a:lnTo>
                    <a:pt x="51766" y="51766"/>
                  </a:lnTo>
                  <a:lnTo>
                    <a:pt x="85887" y="25139"/>
                  </a:lnTo>
                  <a:lnTo>
                    <a:pt x="125436" y="7608"/>
                  </a:lnTo>
                  <a:lnTo>
                    <a:pt x="168060" y="212"/>
                  </a:lnTo>
                  <a:lnTo>
                    <a:pt x="176743" y="0"/>
                  </a:lnTo>
                  <a:lnTo>
                    <a:pt x="987078" y="0"/>
                  </a:lnTo>
                  <a:lnTo>
                    <a:pt x="1030034" y="5298"/>
                  </a:lnTo>
                  <a:lnTo>
                    <a:pt x="1070395" y="20867"/>
                  </a:lnTo>
                  <a:lnTo>
                    <a:pt x="1105765" y="45777"/>
                  </a:lnTo>
                  <a:lnTo>
                    <a:pt x="1134035" y="78549"/>
                  </a:lnTo>
                  <a:lnTo>
                    <a:pt x="1153494" y="117209"/>
                  </a:lnTo>
                  <a:lnTo>
                    <a:pt x="1162973" y="159419"/>
                  </a:lnTo>
                  <a:lnTo>
                    <a:pt x="1163822" y="176743"/>
                  </a:lnTo>
                  <a:lnTo>
                    <a:pt x="1163822" y="466317"/>
                  </a:lnTo>
                  <a:lnTo>
                    <a:pt x="1158523" y="509273"/>
                  </a:lnTo>
                  <a:lnTo>
                    <a:pt x="1142954" y="549634"/>
                  </a:lnTo>
                  <a:lnTo>
                    <a:pt x="1118044" y="585004"/>
                  </a:lnTo>
                  <a:lnTo>
                    <a:pt x="1085271" y="613274"/>
                  </a:lnTo>
                  <a:lnTo>
                    <a:pt x="1046612" y="632733"/>
                  </a:lnTo>
                  <a:lnTo>
                    <a:pt x="1004402" y="642211"/>
                  </a:lnTo>
                  <a:lnTo>
                    <a:pt x="987078" y="643060"/>
                  </a:lnTo>
                  <a:lnTo>
                    <a:pt x="176743" y="643060"/>
                  </a:lnTo>
                  <a:lnTo>
                    <a:pt x="133787" y="637762"/>
                  </a:lnTo>
                  <a:lnTo>
                    <a:pt x="93426" y="622193"/>
                  </a:lnTo>
                  <a:lnTo>
                    <a:pt x="58056" y="597283"/>
                  </a:lnTo>
                  <a:lnTo>
                    <a:pt x="29786" y="564511"/>
                  </a:lnTo>
                  <a:lnTo>
                    <a:pt x="10327" y="525851"/>
                  </a:lnTo>
                  <a:lnTo>
                    <a:pt x="849" y="483641"/>
                  </a:lnTo>
                  <a:lnTo>
                    <a:pt x="0" y="466317"/>
                  </a:lnTo>
                  <a:close/>
                </a:path>
              </a:pathLst>
            </a:custGeom>
            <a:ln w="1578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8340795" y="1736069"/>
            <a:ext cx="1050925" cy="1365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5" dirty="0">
                <a:latin typeface="Arial"/>
                <a:cs typeface="Arial"/>
              </a:rPr>
              <a:t>Niveles</a:t>
            </a:r>
            <a:r>
              <a:rPr sz="800" b="1" spc="25" dirty="0">
                <a:latin typeface="Arial"/>
                <a:cs typeface="Arial"/>
              </a:rPr>
              <a:t> </a:t>
            </a:r>
            <a:r>
              <a:rPr sz="800" b="1" spc="15" dirty="0">
                <a:latin typeface="Arial"/>
                <a:cs typeface="Arial"/>
              </a:rPr>
              <a:t>Del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Lenguaje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8710162" y="205619"/>
            <a:ext cx="2573655" cy="1492250"/>
            <a:chOff x="8710162" y="205619"/>
            <a:chExt cx="2573655" cy="1492250"/>
          </a:xfrm>
        </p:grpSpPr>
        <p:pic>
          <p:nvPicPr>
            <p:cNvPr id="76" name="object 7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10162" y="1381869"/>
              <a:ext cx="315612" cy="315612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9653844" y="205619"/>
              <a:ext cx="1629410" cy="454025"/>
            </a:xfrm>
            <a:custGeom>
              <a:avLst/>
              <a:gdLst/>
              <a:ahLst/>
              <a:cxnLst/>
              <a:rect l="l" t="t" r="r" b="b"/>
              <a:pathLst>
                <a:path w="1629409" h="454025">
                  <a:moveTo>
                    <a:pt x="1494426" y="453693"/>
                  </a:moveTo>
                  <a:lnTo>
                    <a:pt x="134924" y="453693"/>
                  </a:lnTo>
                  <a:lnTo>
                    <a:pt x="128295" y="453531"/>
                  </a:lnTo>
                  <a:lnTo>
                    <a:pt x="89477" y="445809"/>
                  </a:lnTo>
                  <a:lnTo>
                    <a:pt x="54543" y="427137"/>
                  </a:lnTo>
                  <a:lnTo>
                    <a:pt x="26556" y="399150"/>
                  </a:lnTo>
                  <a:lnTo>
                    <a:pt x="7883" y="364216"/>
                  </a:lnTo>
                  <a:lnTo>
                    <a:pt x="162" y="325397"/>
                  </a:lnTo>
                  <a:lnTo>
                    <a:pt x="0" y="318768"/>
                  </a:lnTo>
                  <a:lnTo>
                    <a:pt x="0" y="134924"/>
                  </a:lnTo>
                  <a:lnTo>
                    <a:pt x="5808" y="95757"/>
                  </a:lnTo>
                  <a:lnTo>
                    <a:pt x="22738" y="59964"/>
                  </a:lnTo>
                  <a:lnTo>
                    <a:pt x="49328" y="30625"/>
                  </a:lnTo>
                  <a:lnTo>
                    <a:pt x="83291" y="10270"/>
                  </a:lnTo>
                  <a:lnTo>
                    <a:pt x="121699" y="648"/>
                  </a:lnTo>
                  <a:lnTo>
                    <a:pt x="134924" y="0"/>
                  </a:lnTo>
                  <a:lnTo>
                    <a:pt x="1494426" y="0"/>
                  </a:lnTo>
                  <a:lnTo>
                    <a:pt x="1533593" y="5808"/>
                  </a:lnTo>
                  <a:lnTo>
                    <a:pt x="1569386" y="22738"/>
                  </a:lnTo>
                  <a:lnTo>
                    <a:pt x="1598725" y="49328"/>
                  </a:lnTo>
                  <a:lnTo>
                    <a:pt x="1619080" y="83291"/>
                  </a:lnTo>
                  <a:lnTo>
                    <a:pt x="1628702" y="121699"/>
                  </a:lnTo>
                  <a:lnTo>
                    <a:pt x="1629350" y="134924"/>
                  </a:lnTo>
                  <a:lnTo>
                    <a:pt x="1629350" y="318768"/>
                  </a:lnTo>
                  <a:lnTo>
                    <a:pt x="1623542" y="357935"/>
                  </a:lnTo>
                  <a:lnTo>
                    <a:pt x="1606611" y="393728"/>
                  </a:lnTo>
                  <a:lnTo>
                    <a:pt x="1580022" y="423068"/>
                  </a:lnTo>
                  <a:lnTo>
                    <a:pt x="1546059" y="443422"/>
                  </a:lnTo>
                  <a:lnTo>
                    <a:pt x="1507651" y="453045"/>
                  </a:lnTo>
                  <a:lnTo>
                    <a:pt x="1494426" y="453693"/>
                  </a:lnTo>
                  <a:close/>
                </a:path>
              </a:pathLst>
            </a:custGeom>
            <a:solidFill>
              <a:srgbClr val="E6DFC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9686082" y="228426"/>
            <a:ext cx="1562735" cy="387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Culto</a:t>
            </a:r>
            <a:r>
              <a:rPr sz="600" spc="-15" dirty="0">
                <a:latin typeface="Microsoft Sans Serif"/>
                <a:cs typeface="Microsoft Sans Serif"/>
              </a:rPr>
              <a:t> Formal</a:t>
            </a:r>
            <a:r>
              <a:rPr sz="600" spc="10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Técnico: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cuidado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y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trabajado 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como </a:t>
            </a:r>
            <a:r>
              <a:rPr sz="600" dirty="0">
                <a:latin typeface="Microsoft Sans Serif"/>
                <a:cs typeface="Microsoft Sans Serif"/>
              </a:rPr>
              <a:t>el literario. </a:t>
            </a:r>
            <a:r>
              <a:rPr sz="600" spc="-55" dirty="0">
                <a:latin typeface="Microsoft Sans Serif"/>
                <a:cs typeface="Microsoft Sans Serif"/>
              </a:rPr>
              <a:t>Es </a:t>
            </a:r>
            <a:r>
              <a:rPr sz="600" spc="5" dirty="0">
                <a:latin typeface="Microsoft Sans Serif"/>
                <a:cs typeface="Microsoft Sans Serif"/>
              </a:rPr>
              <a:t>objetivo, </a:t>
            </a:r>
            <a:r>
              <a:rPr sz="600" spc="-5" dirty="0">
                <a:latin typeface="Microsoft Sans Serif"/>
                <a:cs typeface="Microsoft Sans Serif"/>
              </a:rPr>
              <a:t>preciso </a:t>
            </a:r>
            <a:r>
              <a:rPr sz="600" spc="-20" dirty="0">
                <a:latin typeface="Microsoft Sans Serif"/>
                <a:cs typeface="Microsoft Sans Serif"/>
              </a:rPr>
              <a:t>y 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concreto, </a:t>
            </a:r>
            <a:r>
              <a:rPr sz="600" spc="5" dirty="0">
                <a:latin typeface="Microsoft Sans Serif"/>
                <a:cs typeface="Microsoft Sans Serif"/>
              </a:rPr>
              <a:t>eminentemente </a:t>
            </a:r>
            <a:r>
              <a:rPr sz="600" dirty="0">
                <a:latin typeface="Microsoft Sans Serif"/>
                <a:cs typeface="Microsoft Sans Serif"/>
              </a:rPr>
              <a:t>informativo </a:t>
            </a:r>
            <a:r>
              <a:rPr sz="600" spc="10" dirty="0">
                <a:latin typeface="Microsoft Sans Serif"/>
                <a:cs typeface="Microsoft Sans Serif"/>
              </a:rPr>
              <a:t>porque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transmite</a:t>
            </a:r>
            <a:r>
              <a:rPr sz="600" dirty="0">
                <a:latin typeface="Microsoft Sans Serif"/>
                <a:cs typeface="Microsoft Sans Serif"/>
              </a:rPr>
              <a:t> conocimiento.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9653844" y="697896"/>
            <a:ext cx="1515110" cy="454025"/>
          </a:xfrm>
          <a:custGeom>
            <a:avLst/>
            <a:gdLst/>
            <a:ahLst/>
            <a:cxnLst/>
            <a:rect l="l" t="t" r="r" b="b"/>
            <a:pathLst>
              <a:path w="1515109" h="454025">
                <a:moveTo>
                  <a:pt x="1380016" y="453693"/>
                </a:moveTo>
                <a:lnTo>
                  <a:pt x="134924" y="453693"/>
                </a:lnTo>
                <a:lnTo>
                  <a:pt x="128295" y="453531"/>
                </a:lnTo>
                <a:lnTo>
                  <a:pt x="89477" y="445809"/>
                </a:lnTo>
                <a:lnTo>
                  <a:pt x="54543" y="427137"/>
                </a:lnTo>
                <a:lnTo>
                  <a:pt x="26556" y="399150"/>
                </a:lnTo>
                <a:lnTo>
                  <a:pt x="7883" y="364216"/>
                </a:lnTo>
                <a:lnTo>
                  <a:pt x="162" y="325397"/>
                </a:lnTo>
                <a:lnTo>
                  <a:pt x="0" y="318768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380016" y="0"/>
                </a:lnTo>
                <a:lnTo>
                  <a:pt x="1419183" y="5808"/>
                </a:lnTo>
                <a:lnTo>
                  <a:pt x="1454976" y="22738"/>
                </a:lnTo>
                <a:lnTo>
                  <a:pt x="1484315" y="49328"/>
                </a:lnTo>
                <a:lnTo>
                  <a:pt x="1504670" y="83291"/>
                </a:lnTo>
                <a:lnTo>
                  <a:pt x="1514292" y="121699"/>
                </a:lnTo>
                <a:lnTo>
                  <a:pt x="1514941" y="134924"/>
                </a:lnTo>
                <a:lnTo>
                  <a:pt x="1514941" y="318768"/>
                </a:lnTo>
                <a:lnTo>
                  <a:pt x="1509132" y="357935"/>
                </a:lnTo>
                <a:lnTo>
                  <a:pt x="1492202" y="393728"/>
                </a:lnTo>
                <a:lnTo>
                  <a:pt x="1465612" y="423068"/>
                </a:lnTo>
                <a:lnTo>
                  <a:pt x="1431649" y="443422"/>
                </a:lnTo>
                <a:lnTo>
                  <a:pt x="1393241" y="453045"/>
                </a:lnTo>
                <a:lnTo>
                  <a:pt x="1380016" y="453693"/>
                </a:lnTo>
                <a:close/>
              </a:path>
            </a:pathLst>
          </a:custGeom>
          <a:solidFill>
            <a:srgbClr val="E6DF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9686082" y="720703"/>
            <a:ext cx="1450975" cy="387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Culto</a:t>
            </a:r>
            <a:r>
              <a:rPr sz="600" spc="-15" dirty="0">
                <a:latin typeface="Microsoft Sans Serif"/>
                <a:cs typeface="Microsoft Sans Serif"/>
              </a:rPr>
              <a:t> Formal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Literario: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30" dirty="0">
                <a:latin typeface="Microsoft Sans Serif"/>
                <a:cs typeface="Microsoft Sans Serif"/>
              </a:rPr>
              <a:t>se</a:t>
            </a:r>
            <a:r>
              <a:rPr sz="600" spc="5" dirty="0">
                <a:latin typeface="Microsoft Sans Serif"/>
                <a:cs typeface="Microsoft Sans Serif"/>
              </a:rPr>
              <a:t> distingue</a:t>
            </a:r>
            <a:r>
              <a:rPr sz="600" spc="10" dirty="0">
                <a:latin typeface="Microsoft Sans Serif"/>
                <a:cs typeface="Microsoft Sans Serif"/>
              </a:rPr>
              <a:t> por </a:t>
            </a:r>
            <a:r>
              <a:rPr sz="600" spc="15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manifestarse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traves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la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palabra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escrita.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Por </a:t>
            </a:r>
            <a:r>
              <a:rPr sz="600" spc="10" dirty="0">
                <a:latin typeface="Microsoft Sans Serif"/>
                <a:cs typeface="Microsoft Sans Serif"/>
              </a:rPr>
              <a:t>ello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5" dirty="0">
                <a:latin typeface="Microsoft Sans Serif"/>
                <a:cs typeface="Microsoft Sans Serif"/>
              </a:rPr>
              <a:t>siempre </a:t>
            </a:r>
            <a:r>
              <a:rPr sz="600" dirty="0">
                <a:latin typeface="Microsoft Sans Serif"/>
                <a:cs typeface="Microsoft Sans Serif"/>
              </a:rPr>
              <a:t>el resultado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0" dirty="0">
                <a:latin typeface="Microsoft Sans Serif"/>
                <a:cs typeface="Microsoft Sans Serif"/>
              </a:rPr>
              <a:t>una 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l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35" dirty="0">
                <a:latin typeface="Microsoft Sans Serif"/>
                <a:cs typeface="Microsoft Sans Serif"/>
              </a:rPr>
              <a:t>b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15" dirty="0">
                <a:latin typeface="Microsoft Sans Serif"/>
                <a:cs typeface="Microsoft Sans Serif"/>
              </a:rPr>
              <a:t>r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10" dirty="0">
                <a:latin typeface="Microsoft Sans Serif"/>
                <a:cs typeface="Microsoft Sans Serif"/>
              </a:rPr>
              <a:t>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o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dirty="0">
                <a:latin typeface="Microsoft Sans Serif"/>
                <a:cs typeface="Microsoft Sans Serif"/>
              </a:rPr>
              <a:t>en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dirty="0">
                <a:latin typeface="Microsoft Sans Serif"/>
                <a:cs typeface="Microsoft Sans Serif"/>
              </a:rPr>
              <a:t>u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35" dirty="0">
                <a:latin typeface="Microsoft Sans Serif"/>
                <a:cs typeface="Microsoft Sans Serif"/>
              </a:rPr>
              <a:t>d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35" dirty="0">
                <a:latin typeface="Microsoft Sans Serif"/>
                <a:cs typeface="Microsoft Sans Serif"/>
              </a:rPr>
              <a:t>d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-5" dirty="0">
                <a:latin typeface="Microsoft Sans Serif"/>
                <a:cs typeface="Microsoft Sans Serif"/>
              </a:rPr>
              <a:t>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9653844" y="1190173"/>
            <a:ext cx="1518920" cy="544830"/>
          </a:xfrm>
          <a:custGeom>
            <a:avLst/>
            <a:gdLst/>
            <a:ahLst/>
            <a:cxnLst/>
            <a:rect l="l" t="t" r="r" b="b"/>
            <a:pathLst>
              <a:path w="1518920" h="544830">
                <a:moveTo>
                  <a:pt x="1383961" y="544432"/>
                </a:moveTo>
                <a:lnTo>
                  <a:pt x="134924" y="544432"/>
                </a:lnTo>
                <a:lnTo>
                  <a:pt x="128295" y="544269"/>
                </a:lnTo>
                <a:lnTo>
                  <a:pt x="89477" y="536548"/>
                </a:lnTo>
                <a:lnTo>
                  <a:pt x="54543" y="517875"/>
                </a:lnTo>
                <a:lnTo>
                  <a:pt x="26556" y="489888"/>
                </a:lnTo>
                <a:lnTo>
                  <a:pt x="7883" y="454954"/>
                </a:lnTo>
                <a:lnTo>
                  <a:pt x="162" y="416136"/>
                </a:lnTo>
                <a:lnTo>
                  <a:pt x="0" y="409507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383961" y="0"/>
                </a:lnTo>
                <a:lnTo>
                  <a:pt x="1423128" y="5808"/>
                </a:lnTo>
                <a:lnTo>
                  <a:pt x="1458921" y="22738"/>
                </a:lnTo>
                <a:lnTo>
                  <a:pt x="1488261" y="49328"/>
                </a:lnTo>
                <a:lnTo>
                  <a:pt x="1508615" y="83291"/>
                </a:lnTo>
                <a:lnTo>
                  <a:pt x="1518238" y="121699"/>
                </a:lnTo>
                <a:lnTo>
                  <a:pt x="1518886" y="134924"/>
                </a:lnTo>
                <a:lnTo>
                  <a:pt x="1518886" y="409507"/>
                </a:lnTo>
                <a:lnTo>
                  <a:pt x="1513077" y="448674"/>
                </a:lnTo>
                <a:lnTo>
                  <a:pt x="1496147" y="484467"/>
                </a:lnTo>
                <a:lnTo>
                  <a:pt x="1469558" y="513806"/>
                </a:lnTo>
                <a:lnTo>
                  <a:pt x="1435595" y="534161"/>
                </a:lnTo>
                <a:lnTo>
                  <a:pt x="1397186" y="543783"/>
                </a:lnTo>
                <a:lnTo>
                  <a:pt x="1383961" y="544432"/>
                </a:lnTo>
                <a:close/>
              </a:path>
            </a:pathLst>
          </a:custGeom>
          <a:solidFill>
            <a:srgbClr val="E6DF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9686082" y="1212980"/>
            <a:ext cx="1452245" cy="478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Culto </a:t>
            </a:r>
            <a:r>
              <a:rPr sz="600" spc="-5" dirty="0">
                <a:latin typeface="Microsoft Sans Serif"/>
                <a:cs typeface="Microsoft Sans Serif"/>
              </a:rPr>
              <a:t>Informal </a:t>
            </a:r>
            <a:r>
              <a:rPr sz="600" dirty="0">
                <a:latin typeface="Microsoft Sans Serif"/>
                <a:cs typeface="Microsoft Sans Serif"/>
              </a:rPr>
              <a:t>Coloquial: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10" dirty="0">
                <a:latin typeface="Microsoft Sans Serif"/>
                <a:cs typeface="Microsoft Sans Serif"/>
              </a:rPr>
              <a:t>la </a:t>
            </a:r>
            <a:r>
              <a:rPr sz="600" spc="5" dirty="0">
                <a:latin typeface="Microsoft Sans Serif"/>
                <a:cs typeface="Microsoft Sans Serif"/>
              </a:rPr>
              <a:t>lengua </a:t>
            </a:r>
            <a:r>
              <a:rPr sz="600" spc="10" dirty="0">
                <a:latin typeface="Microsoft Sans Serif"/>
                <a:cs typeface="Microsoft Sans Serif"/>
              </a:rPr>
              <a:t>que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usamos </a:t>
            </a:r>
            <a:r>
              <a:rPr sz="600" dirty="0">
                <a:latin typeface="Microsoft Sans Serif"/>
                <a:cs typeface="Microsoft Sans Serif"/>
              </a:rPr>
              <a:t>cuando </a:t>
            </a:r>
            <a:r>
              <a:rPr sz="600" spc="-10" dirty="0">
                <a:latin typeface="Microsoft Sans Serif"/>
                <a:cs typeface="Microsoft Sans Serif"/>
              </a:rPr>
              <a:t>establecemos 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conversaciones </a:t>
            </a:r>
            <a:r>
              <a:rPr sz="600" spc="-10" dirty="0">
                <a:latin typeface="Microsoft Sans Serif"/>
                <a:cs typeface="Microsoft Sans Serif"/>
              </a:rPr>
              <a:t>con los demas. </a:t>
            </a:r>
            <a:r>
              <a:rPr sz="600" spc="20" dirty="0">
                <a:latin typeface="Microsoft Sans Serif"/>
                <a:cs typeface="Microsoft Sans Serif"/>
              </a:rPr>
              <a:t>No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5" dirty="0">
                <a:latin typeface="Microsoft Sans Serif"/>
                <a:cs typeface="Microsoft Sans Serif"/>
              </a:rPr>
              <a:t>un 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lenguaje elaborado </a:t>
            </a:r>
            <a:r>
              <a:rPr sz="600" dirty="0">
                <a:latin typeface="Microsoft Sans Serif"/>
                <a:cs typeface="Microsoft Sans Serif"/>
              </a:rPr>
              <a:t>ni </a:t>
            </a:r>
            <a:r>
              <a:rPr sz="600" spc="5" dirty="0">
                <a:latin typeface="Microsoft Sans Serif"/>
                <a:cs typeface="Microsoft Sans Serif"/>
              </a:rPr>
              <a:t>cuidado, </a:t>
            </a:r>
            <a:r>
              <a:rPr sz="600" spc="-5" dirty="0">
                <a:latin typeface="Microsoft Sans Serif"/>
                <a:cs typeface="Microsoft Sans Serif"/>
              </a:rPr>
              <a:t>incluye, </a:t>
            </a:r>
            <a:r>
              <a:rPr sz="600" spc="-30" dirty="0">
                <a:latin typeface="Microsoft Sans Serif"/>
                <a:cs typeface="Microsoft Sans Serif"/>
              </a:rPr>
              <a:t>a </a:t>
            </a:r>
            <a:r>
              <a:rPr sz="600" spc="-25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veces</a:t>
            </a:r>
            <a:r>
              <a:rPr sz="600" spc="-10" dirty="0">
                <a:latin typeface="Microsoft Sans Serif"/>
                <a:cs typeface="Microsoft Sans Serif"/>
              </a:rPr>
              <a:t> expresiones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spc="10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caracter </a:t>
            </a:r>
            <a:r>
              <a:rPr sz="600" spc="-5" dirty="0">
                <a:latin typeface="Microsoft Sans Serif"/>
                <a:cs typeface="Microsoft Sans Serif"/>
              </a:rPr>
              <a:t>afectivo.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9653844" y="1773189"/>
            <a:ext cx="1598295" cy="272415"/>
          </a:xfrm>
          <a:custGeom>
            <a:avLst/>
            <a:gdLst/>
            <a:ahLst/>
            <a:cxnLst/>
            <a:rect l="l" t="t" r="r" b="b"/>
            <a:pathLst>
              <a:path w="1598295" h="272414">
                <a:moveTo>
                  <a:pt x="1462865" y="272216"/>
                </a:moveTo>
                <a:lnTo>
                  <a:pt x="134924" y="272216"/>
                </a:lnTo>
                <a:lnTo>
                  <a:pt x="128295" y="272053"/>
                </a:lnTo>
                <a:lnTo>
                  <a:pt x="89477" y="264332"/>
                </a:lnTo>
                <a:lnTo>
                  <a:pt x="54543" y="245659"/>
                </a:lnTo>
                <a:lnTo>
                  <a:pt x="26556" y="217672"/>
                </a:lnTo>
                <a:lnTo>
                  <a:pt x="7883" y="182738"/>
                </a:lnTo>
                <a:lnTo>
                  <a:pt x="162" y="143920"/>
                </a:lnTo>
                <a:lnTo>
                  <a:pt x="0" y="137291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62865" y="0"/>
                </a:lnTo>
                <a:lnTo>
                  <a:pt x="1502031" y="5808"/>
                </a:lnTo>
                <a:lnTo>
                  <a:pt x="1537824" y="22738"/>
                </a:lnTo>
                <a:lnTo>
                  <a:pt x="1567164" y="49328"/>
                </a:lnTo>
                <a:lnTo>
                  <a:pt x="1587518" y="83291"/>
                </a:lnTo>
                <a:lnTo>
                  <a:pt x="1597141" y="121699"/>
                </a:lnTo>
                <a:lnTo>
                  <a:pt x="1597789" y="134924"/>
                </a:lnTo>
                <a:lnTo>
                  <a:pt x="1597789" y="137291"/>
                </a:lnTo>
                <a:lnTo>
                  <a:pt x="1591981" y="176458"/>
                </a:lnTo>
                <a:lnTo>
                  <a:pt x="1575050" y="212251"/>
                </a:lnTo>
                <a:lnTo>
                  <a:pt x="1548461" y="241590"/>
                </a:lnTo>
                <a:lnTo>
                  <a:pt x="1514498" y="261945"/>
                </a:lnTo>
                <a:lnTo>
                  <a:pt x="1476090" y="271567"/>
                </a:lnTo>
                <a:lnTo>
                  <a:pt x="1462865" y="272216"/>
                </a:lnTo>
                <a:close/>
              </a:path>
            </a:pathLst>
          </a:custGeom>
          <a:solidFill>
            <a:srgbClr val="E6DF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9686082" y="1795995"/>
            <a:ext cx="1534160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Inculto</a:t>
            </a:r>
            <a:r>
              <a:rPr sz="600" spc="-15" dirty="0">
                <a:latin typeface="Microsoft Sans Serif"/>
                <a:cs typeface="Microsoft Sans Serif"/>
              </a:rPr>
              <a:t> Formal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Rural: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</a:t>
            </a:r>
            <a:r>
              <a:rPr sz="600" spc="-10" dirty="0">
                <a:latin typeface="Microsoft Sans Serif"/>
                <a:cs typeface="Microsoft Sans Serif"/>
              </a:rPr>
              <a:t> una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variedad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dentro </a:t>
            </a:r>
            <a:r>
              <a:rPr sz="600" spc="15" dirty="0">
                <a:latin typeface="Microsoft Sans Serif"/>
                <a:cs typeface="Microsoft Sans Serif"/>
              </a:rPr>
              <a:t> del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repertorio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una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comunidad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lingüistica.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9653844" y="2083989"/>
            <a:ext cx="1570355" cy="544830"/>
          </a:xfrm>
          <a:custGeom>
            <a:avLst/>
            <a:gdLst/>
            <a:ahLst/>
            <a:cxnLst/>
            <a:rect l="l" t="t" r="r" b="b"/>
            <a:pathLst>
              <a:path w="1570354" h="544830">
                <a:moveTo>
                  <a:pt x="1435248" y="544432"/>
                </a:moveTo>
                <a:lnTo>
                  <a:pt x="134924" y="544432"/>
                </a:lnTo>
                <a:lnTo>
                  <a:pt x="128295" y="544269"/>
                </a:lnTo>
                <a:lnTo>
                  <a:pt x="89477" y="536548"/>
                </a:lnTo>
                <a:lnTo>
                  <a:pt x="54543" y="517875"/>
                </a:lnTo>
                <a:lnTo>
                  <a:pt x="26556" y="489888"/>
                </a:lnTo>
                <a:lnTo>
                  <a:pt x="7883" y="454954"/>
                </a:lnTo>
                <a:lnTo>
                  <a:pt x="162" y="416136"/>
                </a:lnTo>
                <a:lnTo>
                  <a:pt x="0" y="409507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35248" y="0"/>
                </a:lnTo>
                <a:lnTo>
                  <a:pt x="1474415" y="5808"/>
                </a:lnTo>
                <a:lnTo>
                  <a:pt x="1510208" y="22738"/>
                </a:lnTo>
                <a:lnTo>
                  <a:pt x="1539548" y="49328"/>
                </a:lnTo>
                <a:lnTo>
                  <a:pt x="1559902" y="83291"/>
                </a:lnTo>
                <a:lnTo>
                  <a:pt x="1569525" y="121699"/>
                </a:lnTo>
                <a:lnTo>
                  <a:pt x="1570173" y="134924"/>
                </a:lnTo>
                <a:lnTo>
                  <a:pt x="1570173" y="409507"/>
                </a:lnTo>
                <a:lnTo>
                  <a:pt x="1564365" y="448674"/>
                </a:lnTo>
                <a:lnTo>
                  <a:pt x="1547434" y="484467"/>
                </a:lnTo>
                <a:lnTo>
                  <a:pt x="1520845" y="513806"/>
                </a:lnTo>
                <a:lnTo>
                  <a:pt x="1486882" y="534161"/>
                </a:lnTo>
                <a:lnTo>
                  <a:pt x="1448474" y="543783"/>
                </a:lnTo>
                <a:lnTo>
                  <a:pt x="1435248" y="544432"/>
                </a:lnTo>
                <a:close/>
              </a:path>
            </a:pathLst>
          </a:custGeom>
          <a:solidFill>
            <a:srgbClr val="E6DF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9686082" y="2106795"/>
            <a:ext cx="1503680" cy="478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Inculto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Informal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Vulgar: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este</a:t>
            </a:r>
            <a:r>
              <a:rPr sz="600" dirty="0">
                <a:latin typeface="Microsoft Sans Serif"/>
                <a:cs typeface="Microsoft Sans Serif"/>
              </a:rPr>
              <a:t> nivel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aparece 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registrado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con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mucha</a:t>
            </a:r>
            <a:r>
              <a:rPr sz="600" spc="-5" dirty="0">
                <a:latin typeface="Microsoft Sans Serif"/>
                <a:cs typeface="Microsoft Sans Serif"/>
              </a:rPr>
              <a:t> frecuencia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en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las 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manifestaciones literarias actuales. </a:t>
            </a:r>
            <a:r>
              <a:rPr sz="600" spc="-45" dirty="0">
                <a:latin typeface="Microsoft Sans Serif"/>
                <a:cs typeface="Microsoft Sans Serif"/>
              </a:rPr>
              <a:t>Va </a:t>
            </a:r>
            <a:r>
              <a:rPr sz="600" spc="-4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siempre matizado </a:t>
            </a:r>
            <a:r>
              <a:rPr sz="600" spc="15" dirty="0">
                <a:latin typeface="Microsoft Sans Serif"/>
                <a:cs typeface="Microsoft Sans Serif"/>
              </a:rPr>
              <a:t>de doble </a:t>
            </a:r>
            <a:r>
              <a:rPr sz="600" dirty="0">
                <a:latin typeface="Microsoft Sans Serif"/>
                <a:cs typeface="Microsoft Sans Serif"/>
              </a:rPr>
              <a:t>sentido, burla </a:t>
            </a:r>
            <a:r>
              <a:rPr sz="600" spc="-10" dirty="0">
                <a:latin typeface="Microsoft Sans Serif"/>
                <a:cs typeface="Microsoft Sans Serif"/>
              </a:rPr>
              <a:t>e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ironia.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87" name="object 87"/>
          <p:cNvSpPr/>
          <p:nvPr/>
        </p:nvSpPr>
        <p:spPr>
          <a:xfrm>
            <a:off x="9653844" y="2667004"/>
            <a:ext cx="1653539" cy="454025"/>
          </a:xfrm>
          <a:custGeom>
            <a:avLst/>
            <a:gdLst/>
            <a:ahLst/>
            <a:cxnLst/>
            <a:rect l="l" t="t" r="r" b="b"/>
            <a:pathLst>
              <a:path w="1653540" h="454025">
                <a:moveTo>
                  <a:pt x="1518097" y="453693"/>
                </a:moveTo>
                <a:lnTo>
                  <a:pt x="134924" y="453693"/>
                </a:lnTo>
                <a:lnTo>
                  <a:pt x="128295" y="453531"/>
                </a:lnTo>
                <a:lnTo>
                  <a:pt x="89477" y="445809"/>
                </a:lnTo>
                <a:lnTo>
                  <a:pt x="54543" y="427137"/>
                </a:lnTo>
                <a:lnTo>
                  <a:pt x="26556" y="399150"/>
                </a:lnTo>
                <a:lnTo>
                  <a:pt x="7883" y="364216"/>
                </a:lnTo>
                <a:lnTo>
                  <a:pt x="162" y="325397"/>
                </a:lnTo>
                <a:lnTo>
                  <a:pt x="0" y="318768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518097" y="0"/>
                </a:lnTo>
                <a:lnTo>
                  <a:pt x="1557264" y="5808"/>
                </a:lnTo>
                <a:lnTo>
                  <a:pt x="1593057" y="22738"/>
                </a:lnTo>
                <a:lnTo>
                  <a:pt x="1622396" y="49328"/>
                </a:lnTo>
                <a:lnTo>
                  <a:pt x="1642751" y="83291"/>
                </a:lnTo>
                <a:lnTo>
                  <a:pt x="1652373" y="121699"/>
                </a:lnTo>
                <a:lnTo>
                  <a:pt x="1653021" y="134924"/>
                </a:lnTo>
                <a:lnTo>
                  <a:pt x="1653021" y="318768"/>
                </a:lnTo>
                <a:lnTo>
                  <a:pt x="1647213" y="357935"/>
                </a:lnTo>
                <a:lnTo>
                  <a:pt x="1630282" y="393728"/>
                </a:lnTo>
                <a:lnTo>
                  <a:pt x="1603693" y="423068"/>
                </a:lnTo>
                <a:lnTo>
                  <a:pt x="1569730" y="443422"/>
                </a:lnTo>
                <a:lnTo>
                  <a:pt x="1531322" y="453045"/>
                </a:lnTo>
                <a:lnTo>
                  <a:pt x="1518097" y="453693"/>
                </a:lnTo>
                <a:close/>
              </a:path>
            </a:pathLst>
          </a:custGeom>
          <a:solidFill>
            <a:srgbClr val="E6DF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 txBox="1"/>
          <p:nvPr/>
        </p:nvSpPr>
        <p:spPr>
          <a:xfrm>
            <a:off x="9686082" y="2689811"/>
            <a:ext cx="1586230" cy="387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Inculto </a:t>
            </a:r>
            <a:r>
              <a:rPr sz="600" spc="-5" dirty="0">
                <a:latin typeface="Microsoft Sans Serif"/>
                <a:cs typeface="Microsoft Sans Serif"/>
              </a:rPr>
              <a:t>Informal Jerga: </a:t>
            </a:r>
            <a:r>
              <a:rPr sz="600" dirty="0">
                <a:latin typeface="Microsoft Sans Serif"/>
                <a:cs typeface="Microsoft Sans Serif"/>
              </a:rPr>
              <a:t>refleja </a:t>
            </a:r>
            <a:r>
              <a:rPr sz="600" spc="-10" dirty="0">
                <a:latin typeface="Microsoft Sans Serif"/>
                <a:cs typeface="Microsoft Sans Serif"/>
              </a:rPr>
              <a:t>la </a:t>
            </a:r>
            <a:r>
              <a:rPr sz="600" spc="10" dirty="0">
                <a:latin typeface="Microsoft Sans Serif"/>
                <a:cs typeface="Microsoft Sans Serif"/>
              </a:rPr>
              <a:t>habilidad que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tiene </a:t>
            </a:r>
            <a:r>
              <a:rPr sz="600" dirty="0">
                <a:latin typeface="Microsoft Sans Serif"/>
                <a:cs typeface="Microsoft Sans Serif"/>
              </a:rPr>
              <a:t>el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usuario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para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distinguir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una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cosa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2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otra, señalando </a:t>
            </a:r>
            <a:r>
              <a:rPr sz="600" spc="-10" dirty="0">
                <a:latin typeface="Microsoft Sans Serif"/>
                <a:cs typeface="Microsoft Sans Serif"/>
              </a:rPr>
              <a:t>la </a:t>
            </a:r>
            <a:r>
              <a:rPr sz="600" dirty="0">
                <a:latin typeface="Microsoft Sans Serif"/>
                <a:cs typeface="Microsoft Sans Serif"/>
              </a:rPr>
              <a:t>diferencia </a:t>
            </a:r>
            <a:r>
              <a:rPr sz="600" spc="10" dirty="0">
                <a:latin typeface="Microsoft Sans Serif"/>
                <a:cs typeface="Microsoft Sans Serif"/>
              </a:rPr>
              <a:t>que </a:t>
            </a:r>
            <a:r>
              <a:rPr sz="600" spc="-15" dirty="0">
                <a:latin typeface="Microsoft Sans Serif"/>
                <a:cs typeface="Microsoft Sans Serif"/>
              </a:rPr>
              <a:t>hay </a:t>
            </a:r>
            <a:r>
              <a:rPr sz="600" dirty="0">
                <a:latin typeface="Microsoft Sans Serif"/>
                <a:cs typeface="Microsoft Sans Serif"/>
              </a:rPr>
              <a:t>entre 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ellos,</a:t>
            </a:r>
            <a:r>
              <a:rPr sz="600" spc="-20" dirty="0">
                <a:latin typeface="Microsoft Sans Serif"/>
                <a:cs typeface="Microsoft Sans Serif"/>
              </a:rPr>
              <a:t> 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traves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claves.</a:t>
            </a:r>
            <a:endParaRPr sz="600">
              <a:latin typeface="Microsoft Sans Serif"/>
              <a:cs typeface="Microsoft Sans Serif"/>
            </a:endParaRPr>
          </a:p>
        </p:txBody>
      </p:sp>
      <p:grpSp>
        <p:nvGrpSpPr>
          <p:cNvPr id="89" name="object 89"/>
          <p:cNvGrpSpPr/>
          <p:nvPr/>
        </p:nvGrpSpPr>
        <p:grpSpPr>
          <a:xfrm>
            <a:off x="8276147" y="3541441"/>
            <a:ext cx="548640" cy="572770"/>
            <a:chOff x="8276147" y="3541441"/>
            <a:chExt cx="548640" cy="572770"/>
          </a:xfrm>
        </p:grpSpPr>
        <p:sp>
          <p:nvSpPr>
            <p:cNvPr id="90" name="object 90"/>
            <p:cNvSpPr/>
            <p:nvPr/>
          </p:nvSpPr>
          <p:spPr>
            <a:xfrm>
              <a:off x="8284085" y="3549379"/>
              <a:ext cx="532765" cy="556895"/>
            </a:xfrm>
            <a:custGeom>
              <a:avLst/>
              <a:gdLst/>
              <a:ahLst/>
              <a:cxnLst/>
              <a:rect l="l" t="t" r="r" b="b"/>
              <a:pathLst>
                <a:path w="532765" h="556895">
                  <a:moveTo>
                    <a:pt x="413903" y="556267"/>
                  </a:moveTo>
                  <a:lnTo>
                    <a:pt x="118692" y="556267"/>
                  </a:lnTo>
                  <a:lnTo>
                    <a:pt x="110431" y="555453"/>
                  </a:lnTo>
                  <a:lnTo>
                    <a:pt x="70714" y="543405"/>
                  </a:lnTo>
                  <a:lnTo>
                    <a:pt x="31309" y="513161"/>
                  </a:lnTo>
                  <a:lnTo>
                    <a:pt x="6477" y="470140"/>
                  </a:lnTo>
                  <a:lnTo>
                    <a:pt x="0" y="437574"/>
                  </a:lnTo>
                  <a:lnTo>
                    <a:pt x="0" y="429233"/>
                  </a:lnTo>
                  <a:lnTo>
                    <a:pt x="0" y="118692"/>
                  </a:lnTo>
                  <a:lnTo>
                    <a:pt x="12861" y="70714"/>
                  </a:lnTo>
                  <a:lnTo>
                    <a:pt x="43105" y="31309"/>
                  </a:lnTo>
                  <a:lnTo>
                    <a:pt x="86126" y="6477"/>
                  </a:lnTo>
                  <a:lnTo>
                    <a:pt x="118692" y="0"/>
                  </a:lnTo>
                  <a:lnTo>
                    <a:pt x="413903" y="0"/>
                  </a:lnTo>
                  <a:lnTo>
                    <a:pt x="461882" y="12861"/>
                  </a:lnTo>
                  <a:lnTo>
                    <a:pt x="501287" y="43105"/>
                  </a:lnTo>
                  <a:lnTo>
                    <a:pt x="526118" y="86126"/>
                  </a:lnTo>
                  <a:lnTo>
                    <a:pt x="532596" y="118692"/>
                  </a:lnTo>
                  <a:lnTo>
                    <a:pt x="532596" y="437574"/>
                  </a:lnTo>
                  <a:lnTo>
                    <a:pt x="519734" y="485553"/>
                  </a:lnTo>
                  <a:lnTo>
                    <a:pt x="489490" y="524958"/>
                  </a:lnTo>
                  <a:lnTo>
                    <a:pt x="446469" y="549789"/>
                  </a:lnTo>
                  <a:lnTo>
                    <a:pt x="422164" y="555453"/>
                  </a:lnTo>
                  <a:lnTo>
                    <a:pt x="413903" y="556267"/>
                  </a:lnTo>
                  <a:close/>
                </a:path>
              </a:pathLst>
            </a:custGeom>
            <a:solidFill>
              <a:srgbClr val="458B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8284085" y="3549379"/>
              <a:ext cx="532765" cy="556895"/>
            </a:xfrm>
            <a:custGeom>
              <a:avLst/>
              <a:gdLst/>
              <a:ahLst/>
              <a:cxnLst/>
              <a:rect l="l" t="t" r="r" b="b"/>
              <a:pathLst>
                <a:path w="532765" h="556895">
                  <a:moveTo>
                    <a:pt x="0" y="429233"/>
                  </a:moveTo>
                  <a:lnTo>
                    <a:pt x="0" y="127034"/>
                  </a:lnTo>
                  <a:lnTo>
                    <a:pt x="0" y="118692"/>
                  </a:lnTo>
                  <a:lnTo>
                    <a:pt x="813" y="110431"/>
                  </a:lnTo>
                  <a:lnTo>
                    <a:pt x="2440" y="102251"/>
                  </a:lnTo>
                  <a:lnTo>
                    <a:pt x="4068" y="94070"/>
                  </a:lnTo>
                  <a:lnTo>
                    <a:pt x="6477" y="86126"/>
                  </a:lnTo>
                  <a:lnTo>
                    <a:pt x="9669" y="78420"/>
                  </a:lnTo>
                  <a:lnTo>
                    <a:pt x="12861" y="70714"/>
                  </a:lnTo>
                  <a:lnTo>
                    <a:pt x="16774" y="63393"/>
                  </a:lnTo>
                  <a:lnTo>
                    <a:pt x="21409" y="56457"/>
                  </a:lnTo>
                  <a:lnTo>
                    <a:pt x="26043" y="49522"/>
                  </a:lnTo>
                  <a:lnTo>
                    <a:pt x="31309" y="43105"/>
                  </a:lnTo>
                  <a:lnTo>
                    <a:pt x="37207" y="37207"/>
                  </a:lnTo>
                  <a:lnTo>
                    <a:pt x="43105" y="31309"/>
                  </a:lnTo>
                  <a:lnTo>
                    <a:pt x="49522" y="26043"/>
                  </a:lnTo>
                  <a:lnTo>
                    <a:pt x="56457" y="21409"/>
                  </a:lnTo>
                  <a:lnTo>
                    <a:pt x="63393" y="16774"/>
                  </a:lnTo>
                  <a:lnTo>
                    <a:pt x="102251" y="2440"/>
                  </a:lnTo>
                  <a:lnTo>
                    <a:pt x="110431" y="813"/>
                  </a:lnTo>
                  <a:lnTo>
                    <a:pt x="118692" y="0"/>
                  </a:lnTo>
                  <a:lnTo>
                    <a:pt x="127034" y="0"/>
                  </a:lnTo>
                  <a:lnTo>
                    <a:pt x="405562" y="0"/>
                  </a:lnTo>
                  <a:lnTo>
                    <a:pt x="413903" y="0"/>
                  </a:lnTo>
                  <a:lnTo>
                    <a:pt x="422164" y="813"/>
                  </a:lnTo>
                  <a:lnTo>
                    <a:pt x="430345" y="2440"/>
                  </a:lnTo>
                  <a:lnTo>
                    <a:pt x="438526" y="4068"/>
                  </a:lnTo>
                  <a:lnTo>
                    <a:pt x="476138" y="21409"/>
                  </a:lnTo>
                  <a:lnTo>
                    <a:pt x="483074" y="26043"/>
                  </a:lnTo>
                  <a:lnTo>
                    <a:pt x="489490" y="31309"/>
                  </a:lnTo>
                  <a:lnTo>
                    <a:pt x="495389" y="37207"/>
                  </a:lnTo>
                  <a:lnTo>
                    <a:pt x="501287" y="43105"/>
                  </a:lnTo>
                  <a:lnTo>
                    <a:pt x="506553" y="49522"/>
                  </a:lnTo>
                  <a:lnTo>
                    <a:pt x="511187" y="56457"/>
                  </a:lnTo>
                  <a:lnTo>
                    <a:pt x="515821" y="63393"/>
                  </a:lnTo>
                  <a:lnTo>
                    <a:pt x="519734" y="70714"/>
                  </a:lnTo>
                  <a:lnTo>
                    <a:pt x="522926" y="78420"/>
                  </a:lnTo>
                  <a:lnTo>
                    <a:pt x="526118" y="86126"/>
                  </a:lnTo>
                  <a:lnTo>
                    <a:pt x="528528" y="94070"/>
                  </a:lnTo>
                  <a:lnTo>
                    <a:pt x="530155" y="102251"/>
                  </a:lnTo>
                  <a:lnTo>
                    <a:pt x="531782" y="110431"/>
                  </a:lnTo>
                  <a:lnTo>
                    <a:pt x="532596" y="118692"/>
                  </a:lnTo>
                  <a:lnTo>
                    <a:pt x="532596" y="127034"/>
                  </a:lnTo>
                  <a:lnTo>
                    <a:pt x="532596" y="429233"/>
                  </a:lnTo>
                  <a:lnTo>
                    <a:pt x="532596" y="437574"/>
                  </a:lnTo>
                  <a:lnTo>
                    <a:pt x="531782" y="445835"/>
                  </a:lnTo>
                  <a:lnTo>
                    <a:pt x="530155" y="454016"/>
                  </a:lnTo>
                  <a:lnTo>
                    <a:pt x="528528" y="462197"/>
                  </a:lnTo>
                  <a:lnTo>
                    <a:pt x="511187" y="499809"/>
                  </a:lnTo>
                  <a:lnTo>
                    <a:pt x="483074" y="530224"/>
                  </a:lnTo>
                  <a:lnTo>
                    <a:pt x="446469" y="549789"/>
                  </a:lnTo>
                  <a:lnTo>
                    <a:pt x="430345" y="553826"/>
                  </a:lnTo>
                  <a:lnTo>
                    <a:pt x="422164" y="555453"/>
                  </a:lnTo>
                  <a:lnTo>
                    <a:pt x="413903" y="556267"/>
                  </a:lnTo>
                  <a:lnTo>
                    <a:pt x="405562" y="556267"/>
                  </a:lnTo>
                  <a:lnTo>
                    <a:pt x="127034" y="556267"/>
                  </a:lnTo>
                  <a:lnTo>
                    <a:pt x="118692" y="556267"/>
                  </a:lnTo>
                  <a:lnTo>
                    <a:pt x="110431" y="555453"/>
                  </a:lnTo>
                  <a:lnTo>
                    <a:pt x="102251" y="553826"/>
                  </a:lnTo>
                  <a:lnTo>
                    <a:pt x="94070" y="552199"/>
                  </a:lnTo>
                  <a:lnTo>
                    <a:pt x="56457" y="534858"/>
                  </a:lnTo>
                  <a:lnTo>
                    <a:pt x="26043" y="506745"/>
                  </a:lnTo>
                  <a:lnTo>
                    <a:pt x="21409" y="499809"/>
                  </a:lnTo>
                  <a:lnTo>
                    <a:pt x="16774" y="492874"/>
                  </a:lnTo>
                  <a:lnTo>
                    <a:pt x="2440" y="454016"/>
                  </a:lnTo>
                  <a:lnTo>
                    <a:pt x="813" y="445835"/>
                  </a:lnTo>
                  <a:lnTo>
                    <a:pt x="0" y="437574"/>
                  </a:lnTo>
                  <a:lnTo>
                    <a:pt x="0" y="429233"/>
                  </a:lnTo>
                  <a:close/>
                </a:path>
              </a:pathLst>
            </a:custGeom>
            <a:ln w="1578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8324212" y="3943030"/>
            <a:ext cx="453390" cy="1038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00" b="1" spc="-25" dirty="0">
                <a:latin typeface="Arial"/>
                <a:cs typeface="Arial"/>
              </a:rPr>
              <a:t>Deﬁniciones</a:t>
            </a:r>
            <a:endParaRPr sz="600">
              <a:latin typeface="Arial"/>
              <a:cs typeface="Arial"/>
            </a:endParaRPr>
          </a:p>
        </p:txBody>
      </p:sp>
      <p:grpSp>
        <p:nvGrpSpPr>
          <p:cNvPr id="93" name="object 93"/>
          <p:cNvGrpSpPr/>
          <p:nvPr/>
        </p:nvGrpSpPr>
        <p:grpSpPr>
          <a:xfrm>
            <a:off x="8390604" y="3222404"/>
            <a:ext cx="2216785" cy="694055"/>
            <a:chOff x="8390604" y="3222404"/>
            <a:chExt cx="2216785" cy="694055"/>
          </a:xfrm>
        </p:grpSpPr>
        <p:pic>
          <p:nvPicPr>
            <p:cNvPr id="94" name="object 9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390604" y="3600666"/>
              <a:ext cx="315612" cy="315612"/>
            </a:xfrm>
            <a:prstGeom prst="rect">
              <a:avLst/>
            </a:prstGeom>
          </p:spPr>
        </p:pic>
        <p:sp>
          <p:nvSpPr>
            <p:cNvPr id="95" name="object 95"/>
            <p:cNvSpPr/>
            <p:nvPr/>
          </p:nvSpPr>
          <p:spPr>
            <a:xfrm>
              <a:off x="9020961" y="3222404"/>
              <a:ext cx="1586230" cy="363220"/>
            </a:xfrm>
            <a:custGeom>
              <a:avLst/>
              <a:gdLst/>
              <a:ahLst/>
              <a:cxnLst/>
              <a:rect l="l" t="t" r="r" b="b"/>
              <a:pathLst>
                <a:path w="1586229" h="363220">
                  <a:moveTo>
                    <a:pt x="1451029" y="362954"/>
                  </a:moveTo>
                  <a:lnTo>
                    <a:pt x="134924" y="362954"/>
                  </a:lnTo>
                  <a:lnTo>
                    <a:pt x="128295" y="362792"/>
                  </a:lnTo>
                  <a:lnTo>
                    <a:pt x="89477" y="355071"/>
                  </a:lnTo>
                  <a:lnTo>
                    <a:pt x="54543" y="336398"/>
                  </a:lnTo>
                  <a:lnTo>
                    <a:pt x="26556" y="308411"/>
                  </a:lnTo>
                  <a:lnTo>
                    <a:pt x="7883" y="273477"/>
                  </a:lnTo>
                  <a:lnTo>
                    <a:pt x="162" y="234658"/>
                  </a:lnTo>
                  <a:lnTo>
                    <a:pt x="0" y="228030"/>
                  </a:lnTo>
                  <a:lnTo>
                    <a:pt x="0" y="134924"/>
                  </a:lnTo>
                  <a:lnTo>
                    <a:pt x="5808" y="95757"/>
                  </a:lnTo>
                  <a:lnTo>
                    <a:pt x="22738" y="59964"/>
                  </a:lnTo>
                  <a:lnTo>
                    <a:pt x="49328" y="30625"/>
                  </a:lnTo>
                  <a:lnTo>
                    <a:pt x="83291" y="10270"/>
                  </a:lnTo>
                  <a:lnTo>
                    <a:pt x="121699" y="648"/>
                  </a:lnTo>
                  <a:lnTo>
                    <a:pt x="134924" y="0"/>
                  </a:lnTo>
                  <a:lnTo>
                    <a:pt x="1451029" y="0"/>
                  </a:lnTo>
                  <a:lnTo>
                    <a:pt x="1490196" y="5808"/>
                  </a:lnTo>
                  <a:lnTo>
                    <a:pt x="1525989" y="22738"/>
                  </a:lnTo>
                  <a:lnTo>
                    <a:pt x="1555328" y="49328"/>
                  </a:lnTo>
                  <a:lnTo>
                    <a:pt x="1575683" y="83291"/>
                  </a:lnTo>
                  <a:lnTo>
                    <a:pt x="1585305" y="121699"/>
                  </a:lnTo>
                  <a:lnTo>
                    <a:pt x="1585954" y="134924"/>
                  </a:lnTo>
                  <a:lnTo>
                    <a:pt x="1585954" y="228030"/>
                  </a:lnTo>
                  <a:lnTo>
                    <a:pt x="1580145" y="267197"/>
                  </a:lnTo>
                  <a:lnTo>
                    <a:pt x="1563215" y="302990"/>
                  </a:lnTo>
                  <a:lnTo>
                    <a:pt x="1536625" y="332329"/>
                  </a:lnTo>
                  <a:lnTo>
                    <a:pt x="1502662" y="352684"/>
                  </a:lnTo>
                  <a:lnTo>
                    <a:pt x="1464254" y="362306"/>
                  </a:lnTo>
                  <a:lnTo>
                    <a:pt x="1451029" y="362954"/>
                  </a:lnTo>
                  <a:close/>
                </a:path>
              </a:pathLst>
            </a:custGeom>
            <a:solidFill>
              <a:srgbClr val="A6CC5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6" name="object 96"/>
          <p:cNvSpPr txBox="1"/>
          <p:nvPr/>
        </p:nvSpPr>
        <p:spPr>
          <a:xfrm>
            <a:off x="9053200" y="3245211"/>
            <a:ext cx="1521460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0"/>
              </a:spcBef>
            </a:pPr>
            <a:r>
              <a:rPr sz="600" spc="-5" dirty="0">
                <a:latin typeface="Microsoft Sans Serif"/>
                <a:cs typeface="Microsoft Sans Serif"/>
              </a:rPr>
              <a:t>Lengua: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5" dirty="0">
                <a:latin typeface="Microsoft Sans Serif"/>
                <a:cs typeface="Microsoft Sans Serif"/>
              </a:rPr>
              <a:t>un </a:t>
            </a:r>
            <a:r>
              <a:rPr sz="600" spc="-15" dirty="0">
                <a:latin typeface="Microsoft Sans Serif"/>
                <a:cs typeface="Microsoft Sans Serif"/>
              </a:rPr>
              <a:t>sistema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0" dirty="0">
                <a:latin typeface="Microsoft Sans Serif"/>
                <a:cs typeface="Microsoft Sans Serif"/>
              </a:rPr>
              <a:t>signos </a:t>
            </a:r>
            <a:r>
              <a:rPr sz="600" dirty="0">
                <a:latin typeface="Microsoft Sans Serif"/>
                <a:cs typeface="Microsoft Sans Serif"/>
              </a:rPr>
              <a:t>lingüisticos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que </a:t>
            </a:r>
            <a:r>
              <a:rPr sz="600" spc="-20" dirty="0">
                <a:latin typeface="Microsoft Sans Serif"/>
                <a:cs typeface="Microsoft Sans Serif"/>
              </a:rPr>
              <a:t>sirve </a:t>
            </a:r>
            <a:r>
              <a:rPr sz="600" spc="-30" dirty="0">
                <a:latin typeface="Microsoft Sans Serif"/>
                <a:cs typeface="Microsoft Sans Serif"/>
              </a:rPr>
              <a:t>a </a:t>
            </a:r>
            <a:r>
              <a:rPr sz="600" spc="-10" dirty="0">
                <a:latin typeface="Microsoft Sans Serif"/>
                <a:cs typeface="Microsoft Sans Serif"/>
              </a:rPr>
              <a:t>los </a:t>
            </a:r>
            <a:r>
              <a:rPr sz="600" spc="-5" dirty="0">
                <a:latin typeface="Microsoft Sans Serif"/>
                <a:cs typeface="Microsoft Sans Serif"/>
              </a:rPr>
              <a:t>miembros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0" dirty="0">
                <a:latin typeface="Microsoft Sans Serif"/>
                <a:cs typeface="Microsoft Sans Serif"/>
              </a:rPr>
              <a:t>una </a:t>
            </a:r>
            <a:r>
              <a:rPr sz="600" dirty="0">
                <a:latin typeface="Microsoft Sans Serif"/>
                <a:cs typeface="Microsoft Sans Serif"/>
              </a:rPr>
              <a:t>comunidad 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hablantes</a:t>
            </a:r>
            <a:r>
              <a:rPr sz="600" spc="-10" dirty="0">
                <a:latin typeface="Microsoft Sans Serif"/>
                <a:cs typeface="Microsoft Sans Serif"/>
              </a:rPr>
              <a:t> para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comunicarse.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9020961" y="3623942"/>
            <a:ext cx="1633855" cy="363220"/>
          </a:xfrm>
          <a:custGeom>
            <a:avLst/>
            <a:gdLst/>
            <a:ahLst/>
            <a:cxnLst/>
            <a:rect l="l" t="t" r="r" b="b"/>
            <a:pathLst>
              <a:path w="1633854" h="363220">
                <a:moveTo>
                  <a:pt x="1498371" y="362954"/>
                </a:moveTo>
                <a:lnTo>
                  <a:pt x="134924" y="362954"/>
                </a:lnTo>
                <a:lnTo>
                  <a:pt x="128295" y="362792"/>
                </a:lnTo>
                <a:lnTo>
                  <a:pt x="89477" y="355071"/>
                </a:lnTo>
                <a:lnTo>
                  <a:pt x="54543" y="336398"/>
                </a:lnTo>
                <a:lnTo>
                  <a:pt x="26556" y="308411"/>
                </a:lnTo>
                <a:lnTo>
                  <a:pt x="7883" y="273477"/>
                </a:lnTo>
                <a:lnTo>
                  <a:pt x="162" y="234658"/>
                </a:lnTo>
                <a:lnTo>
                  <a:pt x="0" y="228030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98371" y="0"/>
                </a:lnTo>
                <a:lnTo>
                  <a:pt x="1537538" y="5808"/>
                </a:lnTo>
                <a:lnTo>
                  <a:pt x="1573331" y="22738"/>
                </a:lnTo>
                <a:lnTo>
                  <a:pt x="1602670" y="49328"/>
                </a:lnTo>
                <a:lnTo>
                  <a:pt x="1623025" y="83291"/>
                </a:lnTo>
                <a:lnTo>
                  <a:pt x="1632647" y="121699"/>
                </a:lnTo>
                <a:lnTo>
                  <a:pt x="1633296" y="134924"/>
                </a:lnTo>
                <a:lnTo>
                  <a:pt x="1633296" y="228030"/>
                </a:lnTo>
                <a:lnTo>
                  <a:pt x="1627487" y="267197"/>
                </a:lnTo>
                <a:lnTo>
                  <a:pt x="1610556" y="302990"/>
                </a:lnTo>
                <a:lnTo>
                  <a:pt x="1583967" y="332329"/>
                </a:lnTo>
                <a:lnTo>
                  <a:pt x="1550004" y="352684"/>
                </a:lnTo>
                <a:lnTo>
                  <a:pt x="1511596" y="362306"/>
                </a:lnTo>
                <a:lnTo>
                  <a:pt x="1498371" y="362954"/>
                </a:lnTo>
                <a:close/>
              </a:path>
            </a:pathLst>
          </a:custGeom>
          <a:solidFill>
            <a:srgbClr val="A6C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9053200" y="3646749"/>
            <a:ext cx="1569085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0"/>
              </a:spcBef>
            </a:pPr>
            <a:r>
              <a:rPr sz="600" spc="-5" dirty="0">
                <a:latin typeface="Microsoft Sans Serif"/>
                <a:cs typeface="Microsoft Sans Serif"/>
              </a:rPr>
              <a:t>Habla: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5" dirty="0">
                <a:latin typeface="Microsoft Sans Serif"/>
                <a:cs typeface="Microsoft Sans Serif"/>
              </a:rPr>
              <a:t>un acto </a:t>
            </a:r>
            <a:r>
              <a:rPr sz="600" spc="5" dirty="0">
                <a:latin typeface="Microsoft Sans Serif"/>
                <a:cs typeface="Microsoft Sans Serif"/>
              </a:rPr>
              <a:t>individual </a:t>
            </a:r>
            <a:r>
              <a:rPr sz="600" spc="-20" dirty="0">
                <a:latin typeface="Microsoft Sans Serif"/>
                <a:cs typeface="Microsoft Sans Serif"/>
              </a:rPr>
              <a:t>y </a:t>
            </a:r>
            <a:r>
              <a:rPr sz="600" dirty="0">
                <a:latin typeface="Microsoft Sans Serif"/>
                <a:cs typeface="Microsoft Sans Serif"/>
              </a:rPr>
              <a:t>voluntario </a:t>
            </a:r>
            <a:r>
              <a:rPr sz="600" spc="-5" dirty="0">
                <a:latin typeface="Microsoft Sans Serif"/>
                <a:cs typeface="Microsoft Sans Serif"/>
              </a:rPr>
              <a:t>en </a:t>
            </a:r>
            <a:r>
              <a:rPr sz="600" dirty="0">
                <a:latin typeface="Microsoft Sans Serif"/>
                <a:cs typeface="Microsoft Sans Serif"/>
              </a:rPr>
              <a:t>el 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que </a:t>
            </a:r>
            <a:r>
              <a:rPr sz="600" spc="-30" dirty="0">
                <a:latin typeface="Microsoft Sans Serif"/>
                <a:cs typeface="Microsoft Sans Serif"/>
              </a:rPr>
              <a:t>a </a:t>
            </a:r>
            <a:r>
              <a:rPr sz="600" spc="-15" dirty="0">
                <a:latin typeface="Microsoft Sans Serif"/>
                <a:cs typeface="Microsoft Sans Serif"/>
              </a:rPr>
              <a:t>través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5" dirty="0">
                <a:latin typeface="Microsoft Sans Serif"/>
                <a:cs typeface="Microsoft Sans Serif"/>
              </a:rPr>
              <a:t>actos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5" dirty="0">
                <a:latin typeface="Microsoft Sans Serif"/>
                <a:cs typeface="Microsoft Sans Serif"/>
              </a:rPr>
              <a:t>fonacion </a:t>
            </a:r>
            <a:r>
              <a:rPr sz="600" spc="-20" dirty="0">
                <a:latin typeface="Microsoft Sans Serif"/>
                <a:cs typeface="Microsoft Sans Serif"/>
              </a:rPr>
              <a:t>y </a:t>
            </a:r>
            <a:r>
              <a:rPr sz="600" spc="-10" dirty="0">
                <a:latin typeface="Microsoft Sans Serif"/>
                <a:cs typeface="Microsoft Sans Serif"/>
              </a:rPr>
              <a:t>escritura, 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el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hablane </a:t>
            </a:r>
            <a:r>
              <a:rPr sz="600" spc="-5" dirty="0">
                <a:latin typeface="Microsoft Sans Serif"/>
                <a:cs typeface="Microsoft Sans Serif"/>
              </a:rPr>
              <a:t>utiliza </a:t>
            </a:r>
            <a:r>
              <a:rPr sz="600" spc="-10" dirty="0">
                <a:latin typeface="Microsoft Sans Serif"/>
                <a:cs typeface="Microsoft Sans Serif"/>
              </a:rPr>
              <a:t>la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5" dirty="0">
                <a:latin typeface="Microsoft Sans Serif"/>
                <a:cs typeface="Microsoft Sans Serif"/>
              </a:rPr>
              <a:t>lengua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para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comunicarse.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9020961" y="4025481"/>
            <a:ext cx="1598295" cy="454025"/>
          </a:xfrm>
          <a:custGeom>
            <a:avLst/>
            <a:gdLst/>
            <a:ahLst/>
            <a:cxnLst/>
            <a:rect l="l" t="t" r="r" b="b"/>
            <a:pathLst>
              <a:path w="1598295" h="454025">
                <a:moveTo>
                  <a:pt x="1462865" y="453693"/>
                </a:moveTo>
                <a:lnTo>
                  <a:pt x="134924" y="453693"/>
                </a:lnTo>
                <a:lnTo>
                  <a:pt x="128295" y="453531"/>
                </a:lnTo>
                <a:lnTo>
                  <a:pt x="89477" y="445809"/>
                </a:lnTo>
                <a:lnTo>
                  <a:pt x="54543" y="427137"/>
                </a:lnTo>
                <a:lnTo>
                  <a:pt x="26556" y="399150"/>
                </a:lnTo>
                <a:lnTo>
                  <a:pt x="7883" y="364216"/>
                </a:lnTo>
                <a:lnTo>
                  <a:pt x="162" y="325397"/>
                </a:lnTo>
                <a:lnTo>
                  <a:pt x="0" y="318768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62865" y="0"/>
                </a:lnTo>
                <a:lnTo>
                  <a:pt x="1502031" y="5808"/>
                </a:lnTo>
                <a:lnTo>
                  <a:pt x="1537824" y="22738"/>
                </a:lnTo>
                <a:lnTo>
                  <a:pt x="1567164" y="49328"/>
                </a:lnTo>
                <a:lnTo>
                  <a:pt x="1587518" y="83291"/>
                </a:lnTo>
                <a:lnTo>
                  <a:pt x="1597141" y="121699"/>
                </a:lnTo>
                <a:lnTo>
                  <a:pt x="1597789" y="134924"/>
                </a:lnTo>
                <a:lnTo>
                  <a:pt x="1597789" y="318768"/>
                </a:lnTo>
                <a:lnTo>
                  <a:pt x="1591981" y="357935"/>
                </a:lnTo>
                <a:lnTo>
                  <a:pt x="1575050" y="393728"/>
                </a:lnTo>
                <a:lnTo>
                  <a:pt x="1548461" y="423068"/>
                </a:lnTo>
                <a:lnTo>
                  <a:pt x="1514498" y="443422"/>
                </a:lnTo>
                <a:lnTo>
                  <a:pt x="1476090" y="453045"/>
                </a:lnTo>
                <a:lnTo>
                  <a:pt x="1462865" y="453693"/>
                </a:lnTo>
                <a:close/>
              </a:path>
            </a:pathLst>
          </a:custGeom>
          <a:solidFill>
            <a:srgbClr val="A6CC5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9053200" y="4048287"/>
            <a:ext cx="1534160" cy="387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Lenguaje: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5" dirty="0">
                <a:latin typeface="Microsoft Sans Serif"/>
                <a:cs typeface="Microsoft Sans Serif"/>
              </a:rPr>
              <a:t>un </a:t>
            </a:r>
            <a:r>
              <a:rPr sz="600" spc="10" dirty="0">
                <a:latin typeface="Microsoft Sans Serif"/>
                <a:cs typeface="Microsoft Sans Serif"/>
              </a:rPr>
              <a:t>metido </a:t>
            </a:r>
            <a:r>
              <a:rPr sz="600" dirty="0">
                <a:latin typeface="Microsoft Sans Serif"/>
                <a:cs typeface="Microsoft Sans Serif"/>
              </a:rPr>
              <a:t>puramente </a:t>
            </a:r>
            <a:r>
              <a:rPr sz="600" spc="-5" dirty="0">
                <a:latin typeface="Microsoft Sans Serif"/>
                <a:cs typeface="Microsoft Sans Serif"/>
              </a:rPr>
              <a:t>humano,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y </a:t>
            </a:r>
            <a:r>
              <a:rPr sz="600" spc="10" dirty="0">
                <a:latin typeface="Microsoft Sans Serif"/>
                <a:cs typeface="Microsoft Sans Serif"/>
              </a:rPr>
              <a:t>no </a:t>
            </a:r>
            <a:r>
              <a:rPr sz="600" dirty="0">
                <a:latin typeface="Microsoft Sans Serif"/>
                <a:cs typeface="Microsoft Sans Serif"/>
              </a:rPr>
              <a:t>instintivo,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0" dirty="0">
                <a:latin typeface="Microsoft Sans Serif"/>
                <a:cs typeface="Microsoft Sans Serif"/>
              </a:rPr>
              <a:t>comunicar </a:t>
            </a:r>
            <a:r>
              <a:rPr sz="600" spc="-5" dirty="0">
                <a:latin typeface="Microsoft Sans Serif"/>
                <a:cs typeface="Microsoft Sans Serif"/>
              </a:rPr>
              <a:t>ideas, 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emociones, </a:t>
            </a:r>
            <a:r>
              <a:rPr sz="600" spc="-10" dirty="0">
                <a:latin typeface="Microsoft Sans Serif"/>
                <a:cs typeface="Microsoft Sans Serif"/>
              </a:rPr>
              <a:t>deseos, </a:t>
            </a:r>
            <a:r>
              <a:rPr sz="600" spc="5" dirty="0">
                <a:latin typeface="Microsoft Sans Serif"/>
                <a:cs typeface="Microsoft Sans Serif"/>
              </a:rPr>
              <a:t>mediante </a:t>
            </a:r>
            <a:r>
              <a:rPr sz="600" spc="-5" dirty="0">
                <a:latin typeface="Microsoft Sans Serif"/>
                <a:cs typeface="Microsoft Sans Serif"/>
              </a:rPr>
              <a:t>un </a:t>
            </a:r>
            <a:r>
              <a:rPr sz="600" spc="-15" dirty="0">
                <a:latin typeface="Microsoft Sans Serif"/>
                <a:cs typeface="Microsoft Sans Serif"/>
              </a:rPr>
              <a:t>sistema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símbolos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producidos.</a:t>
            </a:r>
            <a:endParaRPr sz="600">
              <a:latin typeface="Microsoft Sans Serif"/>
              <a:cs typeface="Microsoft Sans Serif"/>
            </a:endParaRPr>
          </a:p>
        </p:txBody>
      </p:sp>
      <p:grpSp>
        <p:nvGrpSpPr>
          <p:cNvPr id="101" name="object 101"/>
          <p:cNvGrpSpPr/>
          <p:nvPr/>
        </p:nvGrpSpPr>
        <p:grpSpPr>
          <a:xfrm>
            <a:off x="8276147" y="5723549"/>
            <a:ext cx="1306195" cy="659130"/>
            <a:chOff x="8276147" y="5723549"/>
            <a:chExt cx="1306195" cy="659130"/>
          </a:xfrm>
        </p:grpSpPr>
        <p:sp>
          <p:nvSpPr>
            <p:cNvPr id="102" name="object 102"/>
            <p:cNvSpPr/>
            <p:nvPr/>
          </p:nvSpPr>
          <p:spPr>
            <a:xfrm>
              <a:off x="8284085" y="5731486"/>
              <a:ext cx="1290320" cy="643255"/>
            </a:xfrm>
            <a:custGeom>
              <a:avLst/>
              <a:gdLst/>
              <a:ahLst/>
              <a:cxnLst/>
              <a:rect l="l" t="t" r="r" b="b"/>
              <a:pathLst>
                <a:path w="1290320" h="643254">
                  <a:moveTo>
                    <a:pt x="1113324" y="643060"/>
                  </a:moveTo>
                  <a:lnTo>
                    <a:pt x="176743" y="643060"/>
                  </a:lnTo>
                  <a:lnTo>
                    <a:pt x="168060" y="642848"/>
                  </a:lnTo>
                  <a:lnTo>
                    <a:pt x="125436" y="635452"/>
                  </a:lnTo>
                  <a:lnTo>
                    <a:pt x="85887" y="617921"/>
                  </a:lnTo>
                  <a:lnTo>
                    <a:pt x="51766" y="591294"/>
                  </a:lnTo>
                  <a:lnTo>
                    <a:pt x="25139" y="557173"/>
                  </a:lnTo>
                  <a:lnTo>
                    <a:pt x="7608" y="517624"/>
                  </a:lnTo>
                  <a:lnTo>
                    <a:pt x="212" y="475000"/>
                  </a:lnTo>
                  <a:lnTo>
                    <a:pt x="0" y="466317"/>
                  </a:lnTo>
                  <a:lnTo>
                    <a:pt x="0" y="176743"/>
                  </a:lnTo>
                  <a:lnTo>
                    <a:pt x="5298" y="133787"/>
                  </a:lnTo>
                  <a:lnTo>
                    <a:pt x="20867" y="93426"/>
                  </a:lnTo>
                  <a:lnTo>
                    <a:pt x="45777" y="58056"/>
                  </a:lnTo>
                  <a:lnTo>
                    <a:pt x="78549" y="29786"/>
                  </a:lnTo>
                  <a:lnTo>
                    <a:pt x="117209" y="10327"/>
                  </a:lnTo>
                  <a:lnTo>
                    <a:pt x="159419" y="849"/>
                  </a:lnTo>
                  <a:lnTo>
                    <a:pt x="176743" y="0"/>
                  </a:lnTo>
                  <a:lnTo>
                    <a:pt x="1113324" y="0"/>
                  </a:lnTo>
                  <a:lnTo>
                    <a:pt x="1156279" y="5298"/>
                  </a:lnTo>
                  <a:lnTo>
                    <a:pt x="1196641" y="20867"/>
                  </a:lnTo>
                  <a:lnTo>
                    <a:pt x="1232010" y="45777"/>
                  </a:lnTo>
                  <a:lnTo>
                    <a:pt x="1260280" y="78549"/>
                  </a:lnTo>
                  <a:lnTo>
                    <a:pt x="1279740" y="117209"/>
                  </a:lnTo>
                  <a:lnTo>
                    <a:pt x="1289218" y="159419"/>
                  </a:lnTo>
                  <a:lnTo>
                    <a:pt x="1290067" y="176743"/>
                  </a:lnTo>
                  <a:lnTo>
                    <a:pt x="1290067" y="466317"/>
                  </a:lnTo>
                  <a:lnTo>
                    <a:pt x="1284768" y="509273"/>
                  </a:lnTo>
                  <a:lnTo>
                    <a:pt x="1269199" y="549634"/>
                  </a:lnTo>
                  <a:lnTo>
                    <a:pt x="1244289" y="585004"/>
                  </a:lnTo>
                  <a:lnTo>
                    <a:pt x="1211517" y="613274"/>
                  </a:lnTo>
                  <a:lnTo>
                    <a:pt x="1172857" y="632733"/>
                  </a:lnTo>
                  <a:lnTo>
                    <a:pt x="1130648" y="642211"/>
                  </a:lnTo>
                  <a:lnTo>
                    <a:pt x="1113324" y="643060"/>
                  </a:lnTo>
                  <a:close/>
                </a:path>
              </a:pathLst>
            </a:custGeom>
            <a:solidFill>
              <a:srgbClr val="3761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8284085" y="5731486"/>
              <a:ext cx="1290320" cy="643255"/>
            </a:xfrm>
            <a:custGeom>
              <a:avLst/>
              <a:gdLst/>
              <a:ahLst/>
              <a:cxnLst/>
              <a:rect l="l" t="t" r="r" b="b"/>
              <a:pathLst>
                <a:path w="1290320" h="643254">
                  <a:moveTo>
                    <a:pt x="0" y="466317"/>
                  </a:moveTo>
                  <a:lnTo>
                    <a:pt x="0" y="176743"/>
                  </a:lnTo>
                  <a:lnTo>
                    <a:pt x="212" y="168060"/>
                  </a:lnTo>
                  <a:lnTo>
                    <a:pt x="7608" y="125436"/>
                  </a:lnTo>
                  <a:lnTo>
                    <a:pt x="25139" y="85887"/>
                  </a:lnTo>
                  <a:lnTo>
                    <a:pt x="51766" y="51766"/>
                  </a:lnTo>
                  <a:lnTo>
                    <a:pt x="85887" y="25139"/>
                  </a:lnTo>
                  <a:lnTo>
                    <a:pt x="125436" y="7608"/>
                  </a:lnTo>
                  <a:lnTo>
                    <a:pt x="168060" y="212"/>
                  </a:lnTo>
                  <a:lnTo>
                    <a:pt x="176743" y="0"/>
                  </a:lnTo>
                  <a:lnTo>
                    <a:pt x="1113324" y="0"/>
                  </a:lnTo>
                  <a:lnTo>
                    <a:pt x="1156279" y="5298"/>
                  </a:lnTo>
                  <a:lnTo>
                    <a:pt x="1196641" y="20867"/>
                  </a:lnTo>
                  <a:lnTo>
                    <a:pt x="1232010" y="45777"/>
                  </a:lnTo>
                  <a:lnTo>
                    <a:pt x="1260280" y="78549"/>
                  </a:lnTo>
                  <a:lnTo>
                    <a:pt x="1279740" y="117209"/>
                  </a:lnTo>
                  <a:lnTo>
                    <a:pt x="1289218" y="159419"/>
                  </a:lnTo>
                  <a:lnTo>
                    <a:pt x="1290067" y="176743"/>
                  </a:lnTo>
                  <a:lnTo>
                    <a:pt x="1290067" y="466317"/>
                  </a:lnTo>
                  <a:lnTo>
                    <a:pt x="1284768" y="509273"/>
                  </a:lnTo>
                  <a:lnTo>
                    <a:pt x="1269199" y="549634"/>
                  </a:lnTo>
                  <a:lnTo>
                    <a:pt x="1244289" y="585004"/>
                  </a:lnTo>
                  <a:lnTo>
                    <a:pt x="1211517" y="613274"/>
                  </a:lnTo>
                  <a:lnTo>
                    <a:pt x="1172857" y="632733"/>
                  </a:lnTo>
                  <a:lnTo>
                    <a:pt x="1130648" y="642211"/>
                  </a:lnTo>
                  <a:lnTo>
                    <a:pt x="1113324" y="643060"/>
                  </a:lnTo>
                  <a:lnTo>
                    <a:pt x="176743" y="643060"/>
                  </a:lnTo>
                  <a:lnTo>
                    <a:pt x="133787" y="637762"/>
                  </a:lnTo>
                  <a:lnTo>
                    <a:pt x="93426" y="622193"/>
                  </a:lnTo>
                  <a:lnTo>
                    <a:pt x="58056" y="597283"/>
                  </a:lnTo>
                  <a:lnTo>
                    <a:pt x="29786" y="564511"/>
                  </a:lnTo>
                  <a:lnTo>
                    <a:pt x="10327" y="525851"/>
                  </a:lnTo>
                  <a:lnTo>
                    <a:pt x="849" y="483641"/>
                  </a:lnTo>
                  <a:lnTo>
                    <a:pt x="0" y="466317"/>
                  </a:lnTo>
                  <a:close/>
                </a:path>
              </a:pathLst>
            </a:custGeom>
            <a:ln w="1578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4" name="object 104"/>
          <p:cNvSpPr txBox="1"/>
          <p:nvPr/>
        </p:nvSpPr>
        <p:spPr>
          <a:xfrm>
            <a:off x="8340795" y="6156699"/>
            <a:ext cx="1177290" cy="1365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25" dirty="0">
                <a:latin typeface="Arial"/>
                <a:cs typeface="Arial"/>
              </a:rPr>
              <a:t>Funciones</a:t>
            </a:r>
            <a:r>
              <a:rPr sz="800" b="1" spc="20" dirty="0">
                <a:latin typeface="Arial"/>
                <a:cs typeface="Arial"/>
              </a:rPr>
              <a:t> </a:t>
            </a:r>
            <a:r>
              <a:rPr sz="800" b="1" spc="15" dirty="0">
                <a:latin typeface="Arial"/>
                <a:cs typeface="Arial"/>
              </a:rPr>
              <a:t>Del</a:t>
            </a:r>
            <a:r>
              <a:rPr sz="800" b="1" spc="10" dirty="0">
                <a:latin typeface="Arial"/>
                <a:cs typeface="Arial"/>
              </a:rPr>
              <a:t> </a:t>
            </a:r>
            <a:r>
              <a:rPr sz="800" b="1" spc="-15" dirty="0">
                <a:latin typeface="Arial"/>
                <a:cs typeface="Arial"/>
              </a:rPr>
              <a:t>Lenguaje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05" name="object 105"/>
          <p:cNvGrpSpPr/>
          <p:nvPr/>
        </p:nvGrpSpPr>
        <p:grpSpPr>
          <a:xfrm>
            <a:off x="8773285" y="4580880"/>
            <a:ext cx="2600960" cy="1537335"/>
            <a:chOff x="8773285" y="4580880"/>
            <a:chExt cx="2600960" cy="1537335"/>
          </a:xfrm>
        </p:grpSpPr>
        <p:pic>
          <p:nvPicPr>
            <p:cNvPr id="106" name="object 10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73285" y="5802499"/>
              <a:ext cx="315612" cy="315612"/>
            </a:xfrm>
            <a:prstGeom prst="rect">
              <a:avLst/>
            </a:prstGeom>
          </p:spPr>
        </p:pic>
        <p:sp>
          <p:nvSpPr>
            <p:cNvPr id="107" name="object 107"/>
            <p:cNvSpPr/>
            <p:nvPr/>
          </p:nvSpPr>
          <p:spPr>
            <a:xfrm>
              <a:off x="9780089" y="4580880"/>
              <a:ext cx="1593850" cy="363220"/>
            </a:xfrm>
            <a:custGeom>
              <a:avLst/>
              <a:gdLst/>
              <a:ahLst/>
              <a:cxnLst/>
              <a:rect l="l" t="t" r="r" b="b"/>
              <a:pathLst>
                <a:path w="1593850" h="363220">
                  <a:moveTo>
                    <a:pt x="1458919" y="362954"/>
                  </a:moveTo>
                  <a:lnTo>
                    <a:pt x="134924" y="362954"/>
                  </a:lnTo>
                  <a:lnTo>
                    <a:pt x="128295" y="362792"/>
                  </a:lnTo>
                  <a:lnTo>
                    <a:pt x="89477" y="355071"/>
                  </a:lnTo>
                  <a:lnTo>
                    <a:pt x="54543" y="336398"/>
                  </a:lnTo>
                  <a:lnTo>
                    <a:pt x="26556" y="308411"/>
                  </a:lnTo>
                  <a:lnTo>
                    <a:pt x="7883" y="273477"/>
                  </a:lnTo>
                  <a:lnTo>
                    <a:pt x="162" y="234658"/>
                  </a:lnTo>
                  <a:lnTo>
                    <a:pt x="0" y="228030"/>
                  </a:lnTo>
                  <a:lnTo>
                    <a:pt x="0" y="134924"/>
                  </a:lnTo>
                  <a:lnTo>
                    <a:pt x="5808" y="95757"/>
                  </a:lnTo>
                  <a:lnTo>
                    <a:pt x="22738" y="59964"/>
                  </a:lnTo>
                  <a:lnTo>
                    <a:pt x="49328" y="30625"/>
                  </a:lnTo>
                  <a:lnTo>
                    <a:pt x="83291" y="10270"/>
                  </a:lnTo>
                  <a:lnTo>
                    <a:pt x="121699" y="648"/>
                  </a:lnTo>
                  <a:lnTo>
                    <a:pt x="134924" y="0"/>
                  </a:lnTo>
                  <a:lnTo>
                    <a:pt x="1458919" y="0"/>
                  </a:lnTo>
                  <a:lnTo>
                    <a:pt x="1498086" y="5808"/>
                  </a:lnTo>
                  <a:lnTo>
                    <a:pt x="1533879" y="22738"/>
                  </a:lnTo>
                  <a:lnTo>
                    <a:pt x="1563219" y="49328"/>
                  </a:lnTo>
                  <a:lnTo>
                    <a:pt x="1583573" y="83291"/>
                  </a:lnTo>
                  <a:lnTo>
                    <a:pt x="1593196" y="121699"/>
                  </a:lnTo>
                  <a:lnTo>
                    <a:pt x="1593844" y="134924"/>
                  </a:lnTo>
                  <a:lnTo>
                    <a:pt x="1593844" y="228030"/>
                  </a:lnTo>
                  <a:lnTo>
                    <a:pt x="1588036" y="267197"/>
                  </a:lnTo>
                  <a:lnTo>
                    <a:pt x="1571105" y="302990"/>
                  </a:lnTo>
                  <a:lnTo>
                    <a:pt x="1544515" y="332329"/>
                  </a:lnTo>
                  <a:lnTo>
                    <a:pt x="1510553" y="352684"/>
                  </a:lnTo>
                  <a:lnTo>
                    <a:pt x="1472144" y="362306"/>
                  </a:lnTo>
                  <a:lnTo>
                    <a:pt x="1458919" y="362954"/>
                  </a:lnTo>
                  <a:close/>
                </a:path>
              </a:pathLst>
            </a:custGeom>
            <a:solidFill>
              <a:srgbClr val="33BA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8" name="object 108"/>
          <p:cNvSpPr txBox="1"/>
          <p:nvPr/>
        </p:nvSpPr>
        <p:spPr>
          <a:xfrm>
            <a:off x="9812327" y="4603687"/>
            <a:ext cx="1529715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spc="-10" dirty="0">
                <a:latin typeface="Microsoft Sans Serif"/>
                <a:cs typeface="Microsoft Sans Serif"/>
              </a:rPr>
              <a:t>Referencial </a:t>
            </a:r>
            <a:r>
              <a:rPr sz="600" spc="15" dirty="0">
                <a:latin typeface="Microsoft Sans Serif"/>
                <a:cs typeface="Microsoft Sans Serif"/>
              </a:rPr>
              <a:t>o </a:t>
            </a:r>
            <a:r>
              <a:rPr sz="600" spc="-5" dirty="0">
                <a:latin typeface="Microsoft Sans Serif"/>
                <a:cs typeface="Microsoft Sans Serif"/>
              </a:rPr>
              <a:t>Informativo: </a:t>
            </a:r>
            <a:r>
              <a:rPr sz="600" spc="-25" dirty="0">
                <a:latin typeface="Microsoft Sans Serif"/>
                <a:cs typeface="Microsoft Sans Serif"/>
              </a:rPr>
              <a:t>es </a:t>
            </a:r>
            <a:r>
              <a:rPr sz="600" spc="-10" dirty="0">
                <a:latin typeface="Microsoft Sans Serif"/>
                <a:cs typeface="Microsoft Sans Serif"/>
              </a:rPr>
              <a:t>la </a:t>
            </a:r>
            <a:r>
              <a:rPr sz="600" spc="-30" dirty="0">
                <a:latin typeface="Microsoft Sans Serif"/>
                <a:cs typeface="Microsoft Sans Serif"/>
              </a:rPr>
              <a:t>mas </a:t>
            </a:r>
            <a:r>
              <a:rPr sz="600" spc="-2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importante funcion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del</a:t>
            </a:r>
            <a:r>
              <a:rPr sz="600" spc="5" dirty="0">
                <a:latin typeface="Microsoft Sans Serif"/>
                <a:cs typeface="Microsoft Sans Serif"/>
              </a:rPr>
              <a:t> lenguaje,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30" dirty="0">
                <a:latin typeface="Microsoft Sans Serif"/>
                <a:cs typeface="Microsoft Sans Serif"/>
              </a:rPr>
              <a:t>su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objetivo </a:t>
            </a:r>
            <a:r>
              <a:rPr sz="600" spc="-140" dirty="0">
                <a:latin typeface="Microsoft Sans Serif"/>
                <a:cs typeface="Microsoft Sans Serif"/>
              </a:rPr>
              <a:t> </a:t>
            </a:r>
            <a:r>
              <a:rPr sz="600" spc="-25" dirty="0">
                <a:latin typeface="Microsoft Sans Serif"/>
                <a:cs typeface="Microsoft Sans Serif"/>
              </a:rPr>
              <a:t>es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transmitir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ideas.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9780089" y="4982419"/>
            <a:ext cx="1609725" cy="544830"/>
          </a:xfrm>
          <a:custGeom>
            <a:avLst/>
            <a:gdLst/>
            <a:ahLst/>
            <a:cxnLst/>
            <a:rect l="l" t="t" r="r" b="b"/>
            <a:pathLst>
              <a:path w="1609725" h="544829">
                <a:moveTo>
                  <a:pt x="1474700" y="544432"/>
                </a:moveTo>
                <a:lnTo>
                  <a:pt x="134924" y="544432"/>
                </a:lnTo>
                <a:lnTo>
                  <a:pt x="128295" y="544269"/>
                </a:lnTo>
                <a:lnTo>
                  <a:pt x="89477" y="536548"/>
                </a:lnTo>
                <a:lnTo>
                  <a:pt x="54543" y="517875"/>
                </a:lnTo>
                <a:lnTo>
                  <a:pt x="26556" y="489888"/>
                </a:lnTo>
                <a:lnTo>
                  <a:pt x="7883" y="454954"/>
                </a:lnTo>
                <a:lnTo>
                  <a:pt x="162" y="416136"/>
                </a:lnTo>
                <a:lnTo>
                  <a:pt x="0" y="409507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74700" y="0"/>
                </a:lnTo>
                <a:lnTo>
                  <a:pt x="1513867" y="5808"/>
                </a:lnTo>
                <a:lnTo>
                  <a:pt x="1549660" y="22738"/>
                </a:lnTo>
                <a:lnTo>
                  <a:pt x="1578999" y="49328"/>
                </a:lnTo>
                <a:lnTo>
                  <a:pt x="1599354" y="83291"/>
                </a:lnTo>
                <a:lnTo>
                  <a:pt x="1608976" y="121699"/>
                </a:lnTo>
                <a:lnTo>
                  <a:pt x="1609625" y="134924"/>
                </a:lnTo>
                <a:lnTo>
                  <a:pt x="1609625" y="409507"/>
                </a:lnTo>
                <a:lnTo>
                  <a:pt x="1603816" y="448674"/>
                </a:lnTo>
                <a:lnTo>
                  <a:pt x="1586886" y="484467"/>
                </a:lnTo>
                <a:lnTo>
                  <a:pt x="1560296" y="513806"/>
                </a:lnTo>
                <a:lnTo>
                  <a:pt x="1526333" y="534161"/>
                </a:lnTo>
                <a:lnTo>
                  <a:pt x="1487925" y="543783"/>
                </a:lnTo>
                <a:lnTo>
                  <a:pt x="1474700" y="544432"/>
                </a:lnTo>
                <a:close/>
              </a:path>
            </a:pathLst>
          </a:custGeom>
          <a:solidFill>
            <a:srgbClr val="33B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 txBox="1"/>
          <p:nvPr/>
        </p:nvSpPr>
        <p:spPr>
          <a:xfrm>
            <a:off x="9812327" y="5005225"/>
            <a:ext cx="1545590" cy="4787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spc="-15" dirty="0">
                <a:latin typeface="Microsoft Sans Serif"/>
                <a:cs typeface="Microsoft Sans Serif"/>
              </a:rPr>
              <a:t>Expresivo: </a:t>
            </a:r>
            <a:r>
              <a:rPr sz="600" spc="-35" dirty="0">
                <a:latin typeface="Microsoft Sans Serif"/>
                <a:cs typeface="Microsoft Sans Serif"/>
              </a:rPr>
              <a:t>Se</a:t>
            </a:r>
            <a:r>
              <a:rPr sz="600" spc="-30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da cuando el </a:t>
            </a:r>
            <a:r>
              <a:rPr sz="600" spc="-10" dirty="0">
                <a:latin typeface="Microsoft Sans Serif"/>
                <a:cs typeface="Microsoft Sans Serif"/>
              </a:rPr>
              <a:t>emisor </a:t>
            </a:r>
            <a:r>
              <a:rPr sz="600" spc="-5" dirty="0">
                <a:latin typeface="Microsoft Sans Serif"/>
                <a:cs typeface="Microsoft Sans Serif"/>
              </a:rPr>
              <a:t>utiliza </a:t>
            </a:r>
            <a:r>
              <a:rPr sz="600" dirty="0">
                <a:latin typeface="Microsoft Sans Serif"/>
                <a:cs typeface="Microsoft Sans Serif"/>
              </a:rPr>
              <a:t>el </a:t>
            </a:r>
            <a:r>
              <a:rPr sz="600" spc="5" dirty="0">
                <a:latin typeface="Microsoft Sans Serif"/>
                <a:cs typeface="Microsoft Sans Serif"/>
              </a:rPr>
              <a:t> lenguaje </a:t>
            </a:r>
            <a:r>
              <a:rPr sz="600" spc="-10" dirty="0">
                <a:latin typeface="Microsoft Sans Serif"/>
                <a:cs typeface="Microsoft Sans Serif"/>
              </a:rPr>
              <a:t>para manifestar </a:t>
            </a:r>
            <a:r>
              <a:rPr sz="600" spc="15" dirty="0">
                <a:latin typeface="Microsoft Sans Serif"/>
                <a:cs typeface="Microsoft Sans Serif"/>
              </a:rPr>
              <a:t>lo </a:t>
            </a:r>
            <a:r>
              <a:rPr sz="600" spc="10" dirty="0">
                <a:latin typeface="Microsoft Sans Serif"/>
                <a:cs typeface="Microsoft Sans Serif"/>
              </a:rPr>
              <a:t>que </a:t>
            </a:r>
            <a:r>
              <a:rPr sz="600" spc="-10" dirty="0">
                <a:latin typeface="Microsoft Sans Serif"/>
                <a:cs typeface="Microsoft Sans Serif"/>
              </a:rPr>
              <a:t>ocurre </a:t>
            </a:r>
            <a:r>
              <a:rPr sz="600" spc="-5" dirty="0">
                <a:latin typeface="Microsoft Sans Serif"/>
                <a:cs typeface="Microsoft Sans Serif"/>
              </a:rPr>
              <a:t>en </a:t>
            </a:r>
            <a:r>
              <a:rPr sz="600" spc="5" dirty="0">
                <a:latin typeface="Microsoft Sans Serif"/>
                <a:cs typeface="Microsoft Sans Serif"/>
              </a:rPr>
              <a:t>el,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dirty="0">
                <a:latin typeface="Microsoft Sans Serif"/>
                <a:cs typeface="Microsoft Sans Serif"/>
              </a:rPr>
              <a:t>u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15" dirty="0">
                <a:latin typeface="Microsoft Sans Serif"/>
                <a:cs typeface="Microsoft Sans Serif"/>
              </a:rPr>
              <a:t>t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35" dirty="0">
                <a:latin typeface="Microsoft Sans Serif"/>
                <a:cs typeface="Microsoft Sans Serif"/>
              </a:rPr>
              <a:t>d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50" dirty="0">
                <a:latin typeface="Microsoft Sans Serif"/>
                <a:cs typeface="Microsoft Sans Serif"/>
              </a:rPr>
              <a:t>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25" dirty="0">
                <a:latin typeface="Microsoft Sans Serif"/>
                <a:cs typeface="Microsoft Sans Serif"/>
              </a:rPr>
              <a:t>c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dirty="0">
                <a:latin typeface="Microsoft Sans Serif"/>
                <a:cs typeface="Microsoft Sans Serif"/>
              </a:rPr>
              <a:t>n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10" dirty="0">
                <a:latin typeface="Microsoft Sans Serif"/>
                <a:cs typeface="Microsoft Sans Serif"/>
              </a:rPr>
              <a:t>l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-5" dirty="0">
                <a:latin typeface="Microsoft Sans Serif"/>
                <a:cs typeface="Microsoft Sans Serif"/>
              </a:rPr>
              <a:t>.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65" dirty="0">
                <a:latin typeface="Microsoft Sans Serif"/>
                <a:cs typeface="Microsoft Sans Serif"/>
              </a:rPr>
              <a:t>P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5" dirty="0">
                <a:latin typeface="Microsoft Sans Serif"/>
                <a:cs typeface="Microsoft Sans Serif"/>
              </a:rPr>
              <a:t>r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15" dirty="0">
                <a:latin typeface="Microsoft Sans Serif"/>
                <a:cs typeface="Microsoft Sans Serif"/>
              </a:rPr>
              <a:t>t</a:t>
            </a:r>
            <a:r>
              <a:rPr sz="600" spc="5" dirty="0">
                <a:latin typeface="Microsoft Sans Serif"/>
                <a:cs typeface="Microsoft Sans Serif"/>
              </a:rPr>
              <a:t>o</a:t>
            </a:r>
            <a:r>
              <a:rPr sz="600" spc="-5" dirty="0">
                <a:latin typeface="Microsoft Sans Serif"/>
                <a:cs typeface="Microsoft Sans Serif"/>
              </a:rPr>
              <a:t>,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15" dirty="0">
                <a:latin typeface="Microsoft Sans Serif"/>
                <a:cs typeface="Microsoft Sans Serif"/>
              </a:rPr>
              <a:t>t</a:t>
            </a:r>
            <a:r>
              <a:rPr sz="600" spc="-20" dirty="0">
                <a:latin typeface="Microsoft Sans Serif"/>
                <a:cs typeface="Microsoft Sans Serif"/>
              </a:rPr>
              <a:t>a  </a:t>
            </a:r>
            <a:r>
              <a:rPr sz="600" dirty="0">
                <a:latin typeface="Microsoft Sans Serif"/>
                <a:cs typeface="Microsoft Sans Serif"/>
              </a:rPr>
              <a:t>funcion</a:t>
            </a:r>
            <a:r>
              <a:rPr sz="600" spc="15" dirty="0">
                <a:latin typeface="Microsoft Sans Serif"/>
                <a:cs typeface="Microsoft Sans Serif"/>
              </a:rPr>
              <a:t> </a:t>
            </a:r>
            <a:r>
              <a:rPr sz="600" spc="-30" dirty="0">
                <a:latin typeface="Microsoft Sans Serif"/>
                <a:cs typeface="Microsoft Sans Serif"/>
              </a:rPr>
              <a:t>se</a:t>
            </a:r>
            <a:r>
              <a:rPr sz="600" spc="1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centra</a:t>
            </a:r>
            <a:r>
              <a:rPr sz="600" spc="1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en</a:t>
            </a:r>
            <a:r>
              <a:rPr sz="600" spc="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el</a:t>
            </a:r>
            <a:r>
              <a:rPr sz="600" spc="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sujeto, en</a:t>
            </a:r>
            <a:r>
              <a:rPr sz="600" spc="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el</a:t>
            </a:r>
            <a:r>
              <a:rPr sz="600" spc="15" dirty="0">
                <a:latin typeface="Microsoft Sans Serif"/>
                <a:cs typeface="Microsoft Sans Serif"/>
              </a:rPr>
              <a:t> </a:t>
            </a:r>
            <a:r>
              <a:rPr sz="600" spc="-20" dirty="0">
                <a:latin typeface="Microsoft Sans Serif"/>
                <a:cs typeface="Microsoft Sans Serif"/>
              </a:rPr>
              <a:t>emisor, 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en</a:t>
            </a:r>
            <a:r>
              <a:rPr sz="600" dirty="0">
                <a:latin typeface="Microsoft Sans Serif"/>
                <a:cs typeface="Microsoft Sans Serif"/>
              </a:rPr>
              <a:t> el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5" dirty="0">
                <a:latin typeface="Microsoft Sans Serif"/>
                <a:cs typeface="Microsoft Sans Serif"/>
              </a:rPr>
              <a:t>YO.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11" name="object 111"/>
          <p:cNvSpPr/>
          <p:nvPr/>
        </p:nvSpPr>
        <p:spPr>
          <a:xfrm>
            <a:off x="9780089" y="5565435"/>
            <a:ext cx="1609725" cy="454025"/>
          </a:xfrm>
          <a:custGeom>
            <a:avLst/>
            <a:gdLst/>
            <a:ahLst/>
            <a:cxnLst/>
            <a:rect l="l" t="t" r="r" b="b"/>
            <a:pathLst>
              <a:path w="1609725" h="454025">
                <a:moveTo>
                  <a:pt x="1474700" y="453693"/>
                </a:moveTo>
                <a:lnTo>
                  <a:pt x="134924" y="453693"/>
                </a:lnTo>
                <a:lnTo>
                  <a:pt x="128295" y="453531"/>
                </a:lnTo>
                <a:lnTo>
                  <a:pt x="89477" y="445809"/>
                </a:lnTo>
                <a:lnTo>
                  <a:pt x="54543" y="427137"/>
                </a:lnTo>
                <a:lnTo>
                  <a:pt x="26556" y="399150"/>
                </a:lnTo>
                <a:lnTo>
                  <a:pt x="7883" y="364216"/>
                </a:lnTo>
                <a:lnTo>
                  <a:pt x="162" y="325397"/>
                </a:lnTo>
                <a:lnTo>
                  <a:pt x="0" y="318768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74700" y="0"/>
                </a:lnTo>
                <a:lnTo>
                  <a:pt x="1513867" y="5808"/>
                </a:lnTo>
                <a:lnTo>
                  <a:pt x="1549660" y="22738"/>
                </a:lnTo>
                <a:lnTo>
                  <a:pt x="1578999" y="49328"/>
                </a:lnTo>
                <a:lnTo>
                  <a:pt x="1599354" y="83291"/>
                </a:lnTo>
                <a:lnTo>
                  <a:pt x="1608976" y="121699"/>
                </a:lnTo>
                <a:lnTo>
                  <a:pt x="1609625" y="134924"/>
                </a:lnTo>
                <a:lnTo>
                  <a:pt x="1609625" y="318768"/>
                </a:lnTo>
                <a:lnTo>
                  <a:pt x="1603816" y="357935"/>
                </a:lnTo>
                <a:lnTo>
                  <a:pt x="1586886" y="393728"/>
                </a:lnTo>
                <a:lnTo>
                  <a:pt x="1560296" y="423068"/>
                </a:lnTo>
                <a:lnTo>
                  <a:pt x="1526333" y="443422"/>
                </a:lnTo>
                <a:lnTo>
                  <a:pt x="1487925" y="453045"/>
                </a:lnTo>
                <a:lnTo>
                  <a:pt x="1474700" y="453693"/>
                </a:lnTo>
                <a:close/>
              </a:path>
            </a:pathLst>
          </a:custGeom>
          <a:solidFill>
            <a:srgbClr val="33B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 txBox="1"/>
          <p:nvPr/>
        </p:nvSpPr>
        <p:spPr>
          <a:xfrm>
            <a:off x="9812327" y="5588241"/>
            <a:ext cx="1544320" cy="387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spc="-5" dirty="0">
                <a:latin typeface="Microsoft Sans Serif"/>
                <a:cs typeface="Microsoft Sans Serif"/>
              </a:rPr>
              <a:t>Poetico:</a:t>
            </a:r>
            <a:r>
              <a:rPr sz="600" dirty="0">
                <a:latin typeface="Microsoft Sans Serif"/>
                <a:cs typeface="Microsoft Sans Serif"/>
              </a:rPr>
              <a:t> implica </a:t>
            </a:r>
            <a:r>
              <a:rPr sz="600" spc="-15" dirty="0">
                <a:latin typeface="Microsoft Sans Serif"/>
                <a:cs typeface="Microsoft Sans Serif"/>
              </a:rPr>
              <a:t>mayor </a:t>
            </a:r>
            <a:r>
              <a:rPr sz="600" spc="-10" dirty="0">
                <a:latin typeface="Microsoft Sans Serif"/>
                <a:cs typeface="Microsoft Sans Serif"/>
              </a:rPr>
              <a:t>esfuerzo, </a:t>
            </a:r>
            <a:r>
              <a:rPr sz="600" spc="-25" dirty="0">
                <a:latin typeface="Microsoft Sans Serif"/>
                <a:cs typeface="Microsoft Sans Serif"/>
              </a:rPr>
              <a:t>ya </a:t>
            </a:r>
            <a:r>
              <a:rPr sz="600" spc="10" dirty="0">
                <a:latin typeface="Microsoft Sans Serif"/>
                <a:cs typeface="Microsoft Sans Serif"/>
              </a:rPr>
              <a:t>que </a:t>
            </a:r>
            <a:r>
              <a:rPr sz="600" dirty="0">
                <a:latin typeface="Microsoft Sans Serif"/>
                <a:cs typeface="Microsoft Sans Serif"/>
              </a:rPr>
              <a:t>el 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dirty="0">
                <a:latin typeface="Microsoft Sans Serif"/>
                <a:cs typeface="Microsoft Sans Serif"/>
              </a:rPr>
              <a:t>en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10" dirty="0">
                <a:latin typeface="Microsoft Sans Serif"/>
                <a:cs typeface="Microsoft Sans Serif"/>
              </a:rPr>
              <a:t>j</a:t>
            </a:r>
            <a:r>
              <a:rPr sz="600" spc="-10" dirty="0">
                <a:latin typeface="Microsoft Sans Serif"/>
                <a:cs typeface="Microsoft Sans Serif"/>
              </a:rPr>
              <a:t>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35" dirty="0">
                <a:latin typeface="Microsoft Sans Serif"/>
                <a:cs typeface="Microsoft Sans Serif"/>
              </a:rPr>
              <a:t>d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10" dirty="0">
                <a:latin typeface="Microsoft Sans Serif"/>
                <a:cs typeface="Microsoft Sans Serif"/>
              </a:rPr>
              <a:t>j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35" dirty="0">
                <a:latin typeface="Microsoft Sans Serif"/>
                <a:cs typeface="Microsoft Sans Serif"/>
              </a:rPr>
              <a:t>d</a:t>
            </a:r>
            <a:r>
              <a:rPr sz="600" spc="-10" dirty="0">
                <a:latin typeface="Microsoft Sans Serif"/>
                <a:cs typeface="Microsoft Sans Serif"/>
              </a:rPr>
              <a:t>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dirty="0">
                <a:latin typeface="Microsoft Sans Serif"/>
                <a:cs typeface="Microsoft Sans Serif"/>
              </a:rPr>
              <a:t>e</a:t>
            </a:r>
            <a:r>
              <a:rPr sz="600" spc="-5" dirty="0">
                <a:latin typeface="Microsoft Sans Serif"/>
                <a:cs typeface="Microsoft Sans Serif"/>
              </a:rPr>
              <a:t>r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spc="35" dirty="0">
                <a:latin typeface="Microsoft Sans Serif"/>
                <a:cs typeface="Microsoft Sans Serif"/>
              </a:rPr>
              <a:t>p</a:t>
            </a:r>
            <a:r>
              <a:rPr sz="600" spc="10" dirty="0">
                <a:latin typeface="Microsoft Sans Serif"/>
                <a:cs typeface="Microsoft Sans Serif"/>
              </a:rPr>
              <a:t>l</a:t>
            </a:r>
            <a:r>
              <a:rPr sz="600" spc="-10" dirty="0">
                <a:latin typeface="Microsoft Sans Serif"/>
                <a:cs typeface="Microsoft Sans Serif"/>
              </a:rPr>
              <a:t>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i</a:t>
            </a:r>
            <a:r>
              <a:rPr sz="600" dirty="0">
                <a:latin typeface="Microsoft Sans Serif"/>
                <a:cs typeface="Microsoft Sans Serif"/>
              </a:rPr>
              <a:t>n</a:t>
            </a:r>
            <a:r>
              <a:rPr sz="600" spc="-55" dirty="0">
                <a:latin typeface="Microsoft Sans Serif"/>
                <a:cs typeface="Microsoft Sans Serif"/>
              </a:rPr>
              <a:t>s</a:t>
            </a:r>
            <a:r>
              <a:rPr sz="600" spc="15" dirty="0">
                <a:latin typeface="Microsoft Sans Serif"/>
                <a:cs typeface="Microsoft Sans Serif"/>
              </a:rPr>
              <a:t>t</a:t>
            </a:r>
            <a:r>
              <a:rPr sz="600" spc="-15" dirty="0">
                <a:latin typeface="Microsoft Sans Serif"/>
                <a:cs typeface="Microsoft Sans Serif"/>
              </a:rPr>
              <a:t>r</a:t>
            </a:r>
            <a:r>
              <a:rPr sz="600" dirty="0">
                <a:latin typeface="Microsoft Sans Serif"/>
                <a:cs typeface="Microsoft Sans Serif"/>
              </a:rPr>
              <a:t>u</a:t>
            </a:r>
            <a:r>
              <a:rPr sz="600" spc="-10" dirty="0">
                <a:latin typeface="Microsoft Sans Serif"/>
                <a:cs typeface="Microsoft Sans Serif"/>
              </a:rPr>
              <a:t>m</a:t>
            </a:r>
            <a:r>
              <a:rPr sz="600" dirty="0">
                <a:latin typeface="Microsoft Sans Serif"/>
                <a:cs typeface="Microsoft Sans Serif"/>
              </a:rPr>
              <a:t>en</a:t>
            </a:r>
            <a:r>
              <a:rPr sz="600" spc="15" dirty="0">
                <a:latin typeface="Microsoft Sans Serif"/>
                <a:cs typeface="Microsoft Sans Serif"/>
              </a:rPr>
              <a:t>to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35" dirty="0">
                <a:latin typeface="Microsoft Sans Serif"/>
                <a:cs typeface="Microsoft Sans Serif"/>
              </a:rPr>
              <a:t>p</a:t>
            </a:r>
            <a:r>
              <a:rPr sz="600" spc="-30" dirty="0">
                <a:latin typeface="Microsoft Sans Serif"/>
                <a:cs typeface="Microsoft Sans Serif"/>
              </a:rPr>
              <a:t>a</a:t>
            </a:r>
            <a:r>
              <a:rPr sz="600" spc="-15" dirty="0">
                <a:latin typeface="Microsoft Sans Serif"/>
                <a:cs typeface="Microsoft Sans Serif"/>
              </a:rPr>
              <a:t>r</a:t>
            </a:r>
            <a:r>
              <a:rPr sz="600" spc="-20" dirty="0">
                <a:latin typeface="Microsoft Sans Serif"/>
                <a:cs typeface="Microsoft Sans Serif"/>
              </a:rPr>
              <a:t>a  </a:t>
            </a:r>
            <a:r>
              <a:rPr sz="600" spc="-10" dirty="0">
                <a:latin typeface="Microsoft Sans Serif"/>
                <a:cs typeface="Microsoft Sans Serif"/>
              </a:rPr>
              <a:t>convertirse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en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objeto,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en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centro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20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atencion.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13" name="object 113"/>
          <p:cNvSpPr/>
          <p:nvPr/>
        </p:nvSpPr>
        <p:spPr>
          <a:xfrm>
            <a:off x="9780089" y="6057712"/>
            <a:ext cx="1689100" cy="635635"/>
          </a:xfrm>
          <a:custGeom>
            <a:avLst/>
            <a:gdLst/>
            <a:ahLst/>
            <a:cxnLst/>
            <a:rect l="l" t="t" r="r" b="b"/>
            <a:pathLst>
              <a:path w="1689100" h="635634">
                <a:moveTo>
                  <a:pt x="1553603" y="635170"/>
                </a:moveTo>
                <a:lnTo>
                  <a:pt x="134924" y="635170"/>
                </a:lnTo>
                <a:lnTo>
                  <a:pt x="128295" y="635008"/>
                </a:lnTo>
                <a:lnTo>
                  <a:pt x="89477" y="627286"/>
                </a:lnTo>
                <a:lnTo>
                  <a:pt x="54543" y="608614"/>
                </a:lnTo>
                <a:lnTo>
                  <a:pt x="26556" y="580627"/>
                </a:lnTo>
                <a:lnTo>
                  <a:pt x="7883" y="545693"/>
                </a:lnTo>
                <a:lnTo>
                  <a:pt x="162" y="506874"/>
                </a:lnTo>
                <a:lnTo>
                  <a:pt x="0" y="500246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553603" y="0"/>
                </a:lnTo>
                <a:lnTo>
                  <a:pt x="1592770" y="5808"/>
                </a:lnTo>
                <a:lnTo>
                  <a:pt x="1628563" y="22738"/>
                </a:lnTo>
                <a:lnTo>
                  <a:pt x="1657902" y="49328"/>
                </a:lnTo>
                <a:lnTo>
                  <a:pt x="1678257" y="83291"/>
                </a:lnTo>
                <a:lnTo>
                  <a:pt x="1687880" y="121699"/>
                </a:lnTo>
                <a:lnTo>
                  <a:pt x="1688528" y="134924"/>
                </a:lnTo>
                <a:lnTo>
                  <a:pt x="1688528" y="500246"/>
                </a:lnTo>
                <a:lnTo>
                  <a:pt x="1682719" y="539413"/>
                </a:lnTo>
                <a:lnTo>
                  <a:pt x="1665789" y="575206"/>
                </a:lnTo>
                <a:lnTo>
                  <a:pt x="1639199" y="604545"/>
                </a:lnTo>
                <a:lnTo>
                  <a:pt x="1605236" y="624900"/>
                </a:lnTo>
                <a:lnTo>
                  <a:pt x="1566828" y="634522"/>
                </a:lnTo>
                <a:lnTo>
                  <a:pt x="1553603" y="635170"/>
                </a:lnTo>
                <a:close/>
              </a:path>
            </a:pathLst>
          </a:custGeom>
          <a:solidFill>
            <a:srgbClr val="33B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 txBox="1"/>
          <p:nvPr/>
        </p:nvSpPr>
        <p:spPr>
          <a:xfrm>
            <a:off x="9812327" y="6080518"/>
            <a:ext cx="1623060" cy="5695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76530">
              <a:lnSpc>
                <a:spcPct val="100000"/>
              </a:lnSpc>
              <a:spcBef>
                <a:spcPts val="90"/>
              </a:spcBef>
            </a:pPr>
            <a:r>
              <a:rPr sz="600" spc="-15" dirty="0">
                <a:latin typeface="Microsoft Sans Serif"/>
                <a:cs typeface="Microsoft Sans Serif"/>
              </a:rPr>
              <a:t>Fatica: </a:t>
            </a:r>
            <a:r>
              <a:rPr sz="600" spc="-35" dirty="0">
                <a:latin typeface="Microsoft Sans Serif"/>
                <a:cs typeface="Microsoft Sans Serif"/>
              </a:rPr>
              <a:t>Se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utiliza,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precisamente,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cuando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30" dirty="0">
                <a:latin typeface="Microsoft Sans Serif"/>
                <a:cs typeface="Microsoft Sans Serif"/>
              </a:rPr>
              <a:t>se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desea</a:t>
            </a:r>
            <a:r>
              <a:rPr sz="600" spc="-5" dirty="0">
                <a:latin typeface="Microsoft Sans Serif"/>
                <a:cs typeface="Microsoft Sans Serif"/>
              </a:rPr>
              <a:t> establecer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un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contacto</a:t>
            </a:r>
            <a:endParaRPr sz="600">
              <a:latin typeface="Microsoft Sans Serif"/>
              <a:cs typeface="Microsoft Sans Serif"/>
            </a:endParaRPr>
          </a:p>
          <a:p>
            <a:pPr marL="12700" marR="5080">
              <a:lnSpc>
                <a:spcPts val="710"/>
              </a:lnSpc>
              <a:spcBef>
                <a:spcPts val="20"/>
              </a:spcBef>
            </a:pPr>
            <a:r>
              <a:rPr sz="600" dirty="0">
                <a:latin typeface="Microsoft Sans Serif"/>
                <a:cs typeface="Microsoft Sans Serif"/>
              </a:rPr>
              <a:t>fisico-psicologico. </a:t>
            </a:r>
            <a:r>
              <a:rPr sz="600" spc="-20" dirty="0">
                <a:latin typeface="Microsoft Sans Serif"/>
                <a:cs typeface="Microsoft Sans Serif"/>
              </a:rPr>
              <a:t>Sirve</a:t>
            </a:r>
            <a:r>
              <a:rPr sz="600" spc="114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para</a:t>
            </a:r>
            <a:r>
              <a:rPr sz="600" spc="140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iniciar,</a:t>
            </a:r>
            <a:r>
              <a:rPr sz="600" spc="14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mantener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15" dirty="0">
                <a:latin typeface="Microsoft Sans Serif"/>
                <a:cs typeface="Microsoft Sans Serif"/>
              </a:rPr>
              <a:t>o </a:t>
            </a:r>
            <a:r>
              <a:rPr sz="600" spc="-5" dirty="0">
                <a:latin typeface="Microsoft Sans Serif"/>
                <a:cs typeface="Microsoft Sans Serif"/>
              </a:rPr>
              <a:t>consolidar </a:t>
            </a:r>
            <a:r>
              <a:rPr sz="600" spc="-10" dirty="0">
                <a:latin typeface="Microsoft Sans Serif"/>
                <a:cs typeface="Microsoft Sans Serif"/>
              </a:rPr>
              <a:t>la </a:t>
            </a:r>
            <a:r>
              <a:rPr sz="600" spc="-5" dirty="0">
                <a:latin typeface="Microsoft Sans Serif"/>
                <a:cs typeface="Microsoft Sans Serif"/>
              </a:rPr>
              <a:t>comunicacion. </a:t>
            </a:r>
            <a:r>
              <a:rPr sz="600" dirty="0">
                <a:latin typeface="Microsoft Sans Serif"/>
                <a:cs typeface="Microsoft Sans Serif"/>
              </a:rPr>
              <a:t>Ejemplo: el </a:t>
            </a:r>
            <a:r>
              <a:rPr sz="600" spc="35" dirty="0">
                <a:latin typeface="Microsoft Sans Serif"/>
                <a:cs typeface="Microsoft Sans Serif"/>
              </a:rPr>
              <a:t>"aló"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-30" dirty="0">
                <a:latin typeface="Microsoft Sans Serif"/>
                <a:cs typeface="Microsoft Sans Serif"/>
              </a:rPr>
              <a:t>se</a:t>
            </a:r>
            <a:r>
              <a:rPr sz="600" spc="-2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utiliza </a:t>
            </a:r>
            <a:r>
              <a:rPr sz="600" spc="-10" dirty="0">
                <a:latin typeface="Microsoft Sans Serif"/>
                <a:cs typeface="Microsoft Sans Serif"/>
              </a:rPr>
              <a:t>para </a:t>
            </a:r>
            <a:r>
              <a:rPr sz="600" spc="-5" dirty="0">
                <a:latin typeface="Microsoft Sans Serif"/>
                <a:cs typeface="Microsoft Sans Serif"/>
              </a:rPr>
              <a:t>iniciar </a:t>
            </a:r>
            <a:r>
              <a:rPr sz="600" dirty="0">
                <a:latin typeface="Microsoft Sans Serif"/>
                <a:cs typeface="Microsoft Sans Serif"/>
              </a:rPr>
              <a:t>el </a:t>
            </a:r>
            <a:r>
              <a:rPr sz="600" spc="10" dirty="0">
                <a:latin typeface="Microsoft Sans Serif"/>
                <a:cs typeface="Microsoft Sans Serif"/>
              </a:rPr>
              <a:t>dialogo </a:t>
            </a:r>
            <a:r>
              <a:rPr sz="600" spc="-5" dirty="0">
                <a:latin typeface="Microsoft Sans Serif"/>
                <a:cs typeface="Microsoft Sans Serif"/>
              </a:rPr>
              <a:t>en </a:t>
            </a:r>
            <a:r>
              <a:rPr sz="600" spc="-10" dirty="0">
                <a:latin typeface="Microsoft Sans Serif"/>
                <a:cs typeface="Microsoft Sans Serif"/>
              </a:rPr>
              <a:t>una </a:t>
            </a:r>
            <a:r>
              <a:rPr sz="600" spc="-5" dirty="0">
                <a:latin typeface="Microsoft Sans Serif"/>
                <a:cs typeface="Microsoft Sans Serif"/>
              </a:rPr>
              <a:t>llamada </a:t>
            </a:r>
            <a:r>
              <a:rPr sz="600" dirty="0">
                <a:latin typeface="Microsoft Sans Serif"/>
                <a:cs typeface="Microsoft Sans Serif"/>
              </a:rPr>
              <a:t> telefonica.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15" name="object 115"/>
          <p:cNvSpPr/>
          <p:nvPr/>
        </p:nvSpPr>
        <p:spPr>
          <a:xfrm>
            <a:off x="9780089" y="6731465"/>
            <a:ext cx="1452245" cy="454025"/>
          </a:xfrm>
          <a:custGeom>
            <a:avLst/>
            <a:gdLst/>
            <a:ahLst/>
            <a:cxnLst/>
            <a:rect l="l" t="t" r="r" b="b"/>
            <a:pathLst>
              <a:path w="1452245" h="454025">
                <a:moveTo>
                  <a:pt x="1316894" y="453693"/>
                </a:moveTo>
                <a:lnTo>
                  <a:pt x="134924" y="453693"/>
                </a:lnTo>
                <a:lnTo>
                  <a:pt x="128295" y="453531"/>
                </a:lnTo>
                <a:lnTo>
                  <a:pt x="89477" y="445809"/>
                </a:lnTo>
                <a:lnTo>
                  <a:pt x="54543" y="427137"/>
                </a:lnTo>
                <a:lnTo>
                  <a:pt x="26556" y="399150"/>
                </a:lnTo>
                <a:lnTo>
                  <a:pt x="7883" y="364216"/>
                </a:lnTo>
                <a:lnTo>
                  <a:pt x="162" y="325397"/>
                </a:lnTo>
                <a:lnTo>
                  <a:pt x="0" y="318768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316894" y="0"/>
                </a:lnTo>
                <a:lnTo>
                  <a:pt x="1356060" y="5808"/>
                </a:lnTo>
                <a:lnTo>
                  <a:pt x="1391854" y="22738"/>
                </a:lnTo>
                <a:lnTo>
                  <a:pt x="1421193" y="49328"/>
                </a:lnTo>
                <a:lnTo>
                  <a:pt x="1441548" y="83291"/>
                </a:lnTo>
                <a:lnTo>
                  <a:pt x="1451170" y="121699"/>
                </a:lnTo>
                <a:lnTo>
                  <a:pt x="1451818" y="134924"/>
                </a:lnTo>
                <a:lnTo>
                  <a:pt x="1451818" y="318768"/>
                </a:lnTo>
                <a:lnTo>
                  <a:pt x="1446010" y="357935"/>
                </a:lnTo>
                <a:lnTo>
                  <a:pt x="1429079" y="393728"/>
                </a:lnTo>
                <a:lnTo>
                  <a:pt x="1402490" y="423068"/>
                </a:lnTo>
                <a:lnTo>
                  <a:pt x="1368527" y="443422"/>
                </a:lnTo>
                <a:lnTo>
                  <a:pt x="1330119" y="453045"/>
                </a:lnTo>
                <a:lnTo>
                  <a:pt x="1316894" y="453693"/>
                </a:lnTo>
                <a:close/>
              </a:path>
            </a:pathLst>
          </a:custGeom>
          <a:solidFill>
            <a:srgbClr val="33B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 txBox="1"/>
          <p:nvPr/>
        </p:nvSpPr>
        <p:spPr>
          <a:xfrm>
            <a:off x="9812327" y="6754272"/>
            <a:ext cx="1384935" cy="387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spc="-5" dirty="0">
                <a:latin typeface="Microsoft Sans Serif"/>
                <a:cs typeface="Microsoft Sans Serif"/>
              </a:rPr>
              <a:t>Connotativo: </a:t>
            </a:r>
            <a:r>
              <a:rPr sz="600" spc="-35" dirty="0">
                <a:latin typeface="Microsoft Sans Serif"/>
                <a:cs typeface="Microsoft Sans Serif"/>
              </a:rPr>
              <a:t>Se</a:t>
            </a:r>
            <a:r>
              <a:rPr sz="600" spc="-3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utliza </a:t>
            </a:r>
            <a:r>
              <a:rPr sz="600" dirty="0">
                <a:latin typeface="Microsoft Sans Serif"/>
                <a:cs typeface="Microsoft Sans Serif"/>
              </a:rPr>
              <a:t>cuando el </a:t>
            </a:r>
            <a:r>
              <a:rPr sz="600" spc="-10" dirty="0">
                <a:latin typeface="Microsoft Sans Serif"/>
                <a:cs typeface="Microsoft Sans Serif"/>
              </a:rPr>
              <a:t>emisor 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pretende </a:t>
            </a:r>
            <a:r>
              <a:rPr sz="600" spc="5" dirty="0">
                <a:latin typeface="Microsoft Sans Serif"/>
                <a:cs typeface="Microsoft Sans Serif"/>
              </a:rPr>
              <a:t>influir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dirty="0">
                <a:latin typeface="Microsoft Sans Serif"/>
                <a:cs typeface="Microsoft Sans Serif"/>
              </a:rPr>
              <a:t>algun </a:t>
            </a:r>
            <a:r>
              <a:rPr sz="600" spc="10" dirty="0">
                <a:latin typeface="Microsoft Sans Serif"/>
                <a:cs typeface="Microsoft Sans Serif"/>
              </a:rPr>
              <a:t>modo </a:t>
            </a:r>
            <a:r>
              <a:rPr sz="600" spc="-10" dirty="0">
                <a:latin typeface="Microsoft Sans Serif"/>
                <a:cs typeface="Microsoft Sans Serif"/>
              </a:rPr>
              <a:t>sobre </a:t>
            </a:r>
            <a:r>
              <a:rPr sz="600" dirty="0">
                <a:latin typeface="Microsoft Sans Serif"/>
                <a:cs typeface="Microsoft Sans Serif"/>
              </a:rPr>
              <a:t>el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oyente </a:t>
            </a:r>
            <a:r>
              <a:rPr sz="600" spc="-10" dirty="0">
                <a:latin typeface="Microsoft Sans Serif"/>
                <a:cs typeface="Microsoft Sans Serif"/>
              </a:rPr>
              <a:t>con </a:t>
            </a:r>
            <a:r>
              <a:rPr sz="600" dirty="0">
                <a:latin typeface="Microsoft Sans Serif"/>
                <a:cs typeface="Microsoft Sans Serif"/>
              </a:rPr>
              <a:t>el </a:t>
            </a:r>
            <a:r>
              <a:rPr sz="600" spc="15" dirty="0">
                <a:latin typeface="Microsoft Sans Serif"/>
                <a:cs typeface="Microsoft Sans Serif"/>
              </a:rPr>
              <a:t>objeto de </a:t>
            </a:r>
            <a:r>
              <a:rPr sz="600" spc="-5" dirty="0">
                <a:latin typeface="Microsoft Sans Serif"/>
                <a:cs typeface="Microsoft Sans Serif"/>
              </a:rPr>
              <a:t>provocar </a:t>
            </a:r>
            <a:r>
              <a:rPr sz="600" spc="-10" dirty="0">
                <a:latin typeface="Microsoft Sans Serif"/>
                <a:cs typeface="Microsoft Sans Serif"/>
              </a:rPr>
              <a:t>una </a:t>
            </a:r>
            <a:r>
              <a:rPr sz="600" spc="-5" dirty="0">
                <a:latin typeface="Microsoft Sans Serif"/>
                <a:cs typeface="Microsoft Sans Serif"/>
              </a:rPr>
              <a:t> </a:t>
            </a:r>
            <a:r>
              <a:rPr sz="600" spc="-10" dirty="0">
                <a:latin typeface="Microsoft Sans Serif"/>
                <a:cs typeface="Microsoft Sans Serif"/>
              </a:rPr>
              <a:t>reaccion</a:t>
            </a:r>
            <a:r>
              <a:rPr sz="600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afectiva.</a:t>
            </a:r>
            <a:endParaRPr sz="600">
              <a:latin typeface="Microsoft Sans Serif"/>
              <a:cs typeface="Microsoft Sans Serif"/>
            </a:endParaRPr>
          </a:p>
        </p:txBody>
      </p:sp>
      <p:sp>
        <p:nvSpPr>
          <p:cNvPr id="117" name="object 117"/>
          <p:cNvSpPr/>
          <p:nvPr/>
        </p:nvSpPr>
        <p:spPr>
          <a:xfrm>
            <a:off x="9780089" y="7223743"/>
            <a:ext cx="1614170" cy="363220"/>
          </a:xfrm>
          <a:custGeom>
            <a:avLst/>
            <a:gdLst/>
            <a:ahLst/>
            <a:cxnLst/>
            <a:rect l="l" t="t" r="r" b="b"/>
            <a:pathLst>
              <a:path w="1614170" h="363220">
                <a:moveTo>
                  <a:pt x="1478645" y="362954"/>
                </a:moveTo>
                <a:lnTo>
                  <a:pt x="134924" y="362954"/>
                </a:lnTo>
                <a:lnTo>
                  <a:pt x="128295" y="362792"/>
                </a:lnTo>
                <a:lnTo>
                  <a:pt x="89477" y="355071"/>
                </a:lnTo>
                <a:lnTo>
                  <a:pt x="54543" y="336398"/>
                </a:lnTo>
                <a:lnTo>
                  <a:pt x="26556" y="308411"/>
                </a:lnTo>
                <a:lnTo>
                  <a:pt x="7883" y="273477"/>
                </a:lnTo>
                <a:lnTo>
                  <a:pt x="162" y="234658"/>
                </a:lnTo>
                <a:lnTo>
                  <a:pt x="0" y="228030"/>
                </a:lnTo>
                <a:lnTo>
                  <a:pt x="0" y="134924"/>
                </a:lnTo>
                <a:lnTo>
                  <a:pt x="5808" y="95757"/>
                </a:lnTo>
                <a:lnTo>
                  <a:pt x="22738" y="59964"/>
                </a:lnTo>
                <a:lnTo>
                  <a:pt x="49328" y="30625"/>
                </a:lnTo>
                <a:lnTo>
                  <a:pt x="83291" y="10270"/>
                </a:lnTo>
                <a:lnTo>
                  <a:pt x="121699" y="648"/>
                </a:lnTo>
                <a:lnTo>
                  <a:pt x="134924" y="0"/>
                </a:lnTo>
                <a:lnTo>
                  <a:pt x="1478645" y="0"/>
                </a:lnTo>
                <a:lnTo>
                  <a:pt x="1517812" y="5808"/>
                </a:lnTo>
                <a:lnTo>
                  <a:pt x="1553605" y="22738"/>
                </a:lnTo>
                <a:lnTo>
                  <a:pt x="1582944" y="49328"/>
                </a:lnTo>
                <a:lnTo>
                  <a:pt x="1603299" y="83291"/>
                </a:lnTo>
                <a:lnTo>
                  <a:pt x="1612921" y="121699"/>
                </a:lnTo>
                <a:lnTo>
                  <a:pt x="1613570" y="134924"/>
                </a:lnTo>
                <a:lnTo>
                  <a:pt x="1613570" y="228030"/>
                </a:lnTo>
                <a:lnTo>
                  <a:pt x="1607761" y="267197"/>
                </a:lnTo>
                <a:lnTo>
                  <a:pt x="1590831" y="302990"/>
                </a:lnTo>
                <a:lnTo>
                  <a:pt x="1564241" y="332329"/>
                </a:lnTo>
                <a:lnTo>
                  <a:pt x="1530278" y="352684"/>
                </a:lnTo>
                <a:lnTo>
                  <a:pt x="1491870" y="362306"/>
                </a:lnTo>
                <a:lnTo>
                  <a:pt x="1478645" y="362954"/>
                </a:lnTo>
                <a:close/>
              </a:path>
            </a:pathLst>
          </a:custGeom>
          <a:solidFill>
            <a:srgbClr val="33BA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 txBox="1"/>
          <p:nvPr/>
        </p:nvSpPr>
        <p:spPr>
          <a:xfrm>
            <a:off x="9812327" y="7246549"/>
            <a:ext cx="1546860" cy="2971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600" dirty="0">
                <a:latin typeface="Microsoft Sans Serif"/>
                <a:cs typeface="Microsoft Sans Serif"/>
              </a:rPr>
              <a:t>Metalingüistico: </a:t>
            </a:r>
            <a:r>
              <a:rPr sz="600" spc="5" dirty="0">
                <a:latin typeface="Microsoft Sans Serif"/>
                <a:cs typeface="Microsoft Sans Serif"/>
              </a:rPr>
              <a:t>tiene </a:t>
            </a:r>
            <a:r>
              <a:rPr sz="600" spc="10" dirty="0">
                <a:latin typeface="Microsoft Sans Serif"/>
                <a:cs typeface="Microsoft Sans Serif"/>
              </a:rPr>
              <a:t>por </a:t>
            </a:r>
            <a:r>
              <a:rPr sz="600" spc="15" dirty="0">
                <a:latin typeface="Microsoft Sans Serif"/>
                <a:cs typeface="Microsoft Sans Serif"/>
              </a:rPr>
              <a:t>objeto </a:t>
            </a:r>
            <a:r>
              <a:rPr sz="600" spc="10" dirty="0">
                <a:latin typeface="Microsoft Sans Serif"/>
                <a:cs typeface="Microsoft Sans Serif"/>
              </a:rPr>
              <a:t>definir </a:t>
            </a:r>
            <a:r>
              <a:rPr sz="600" dirty="0">
                <a:latin typeface="Microsoft Sans Serif"/>
                <a:cs typeface="Microsoft Sans Serif"/>
              </a:rPr>
              <a:t>el </a:t>
            </a:r>
            <a:r>
              <a:rPr sz="600" spc="5" dirty="0">
                <a:latin typeface="Microsoft Sans Serif"/>
                <a:cs typeface="Microsoft Sans Serif"/>
              </a:rPr>
              <a:t> sentido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0" dirty="0">
                <a:latin typeface="Microsoft Sans Serif"/>
                <a:cs typeface="Microsoft Sans Serif"/>
              </a:rPr>
              <a:t>los signos </a:t>
            </a:r>
            <a:r>
              <a:rPr sz="600" spc="10" dirty="0">
                <a:latin typeface="Microsoft Sans Serif"/>
                <a:cs typeface="Microsoft Sans Serif"/>
              </a:rPr>
              <a:t>que </a:t>
            </a:r>
            <a:r>
              <a:rPr sz="600" spc="-10" dirty="0">
                <a:latin typeface="Microsoft Sans Serif"/>
                <a:cs typeface="Microsoft Sans Serif"/>
              </a:rPr>
              <a:t>corren </a:t>
            </a:r>
            <a:r>
              <a:rPr sz="600" dirty="0">
                <a:latin typeface="Microsoft Sans Serif"/>
                <a:cs typeface="Microsoft Sans Serif"/>
              </a:rPr>
              <a:t>el riesgo </a:t>
            </a:r>
            <a:r>
              <a:rPr sz="600" spc="15" dirty="0">
                <a:latin typeface="Microsoft Sans Serif"/>
                <a:cs typeface="Microsoft Sans Serif"/>
              </a:rPr>
              <a:t>de </a:t>
            </a:r>
            <a:r>
              <a:rPr sz="600" spc="-145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no</a:t>
            </a:r>
            <a:r>
              <a:rPr sz="600" spc="-20" dirty="0">
                <a:latin typeface="Microsoft Sans Serif"/>
                <a:cs typeface="Microsoft Sans Serif"/>
              </a:rPr>
              <a:t> ser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comprendidos</a:t>
            </a:r>
            <a:r>
              <a:rPr sz="600" spc="-10" dirty="0">
                <a:latin typeface="Microsoft Sans Serif"/>
                <a:cs typeface="Microsoft Sans Serif"/>
              </a:rPr>
              <a:t> </a:t>
            </a:r>
            <a:r>
              <a:rPr sz="600" spc="10" dirty="0">
                <a:latin typeface="Microsoft Sans Serif"/>
                <a:cs typeface="Microsoft Sans Serif"/>
              </a:rPr>
              <a:t>por</a:t>
            </a:r>
            <a:r>
              <a:rPr sz="600" spc="-15" dirty="0">
                <a:latin typeface="Microsoft Sans Serif"/>
                <a:cs typeface="Microsoft Sans Serif"/>
              </a:rPr>
              <a:t> </a:t>
            </a:r>
            <a:r>
              <a:rPr sz="600" dirty="0">
                <a:latin typeface="Microsoft Sans Serif"/>
                <a:cs typeface="Microsoft Sans Serif"/>
              </a:rPr>
              <a:t>el</a:t>
            </a:r>
            <a:r>
              <a:rPr sz="600" spc="5" dirty="0">
                <a:latin typeface="Microsoft Sans Serif"/>
                <a:cs typeface="Microsoft Sans Serif"/>
              </a:rPr>
              <a:t> </a:t>
            </a:r>
            <a:r>
              <a:rPr sz="600" spc="-5" dirty="0">
                <a:latin typeface="Microsoft Sans Serif"/>
                <a:cs typeface="Microsoft Sans Serif"/>
              </a:rPr>
              <a:t>receptor.</a:t>
            </a:r>
            <a:endParaRPr sz="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801</Words>
  <Application>Microsoft Office PowerPoint</Application>
  <PresentationFormat>Personalizado</PresentationFormat>
  <Paragraphs>48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2022-10-16T19:26:53Z</dcterms:created>
  <dcterms:modified xsi:type="dcterms:W3CDTF">2022-10-16T19:26:56Z</dcterms:modified>
</cp:coreProperties>
</file>