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6" r:id="rId2"/>
  </p:sldIdLst>
  <p:sldSz cx="12801600" cy="7772400"/>
  <p:notesSz cx="12801600" cy="7772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88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0" y="2409444"/>
            <a:ext cx="1088136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0" y="4352544"/>
            <a:ext cx="896112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0" y="1787652"/>
            <a:ext cx="5568696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4" y="1787652"/>
            <a:ext cx="5568696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0080" y="310896"/>
            <a:ext cx="1152144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080" y="1787652"/>
            <a:ext cx="1152144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7228332"/>
            <a:ext cx="409651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7228332"/>
            <a:ext cx="294436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7228332"/>
            <a:ext cx="294436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1815" y="400604"/>
            <a:ext cx="7315702" cy="721739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74851" y="4241627"/>
            <a:ext cx="736600" cy="1224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b="1" dirty="0">
                <a:latin typeface="Arial"/>
                <a:cs typeface="Arial"/>
              </a:rPr>
              <a:t>EMPRENDEDOR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460600" y="2932065"/>
            <a:ext cx="2040889" cy="1420495"/>
            <a:chOff x="4460600" y="2932065"/>
            <a:chExt cx="2040889" cy="14204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4127" y="3419066"/>
              <a:ext cx="1016991" cy="7898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6377" y="4282286"/>
              <a:ext cx="69896" cy="698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67903" y="2939368"/>
              <a:ext cx="751840" cy="654050"/>
            </a:xfrm>
            <a:custGeom>
              <a:avLst/>
              <a:gdLst/>
              <a:ahLst/>
              <a:cxnLst/>
              <a:rect l="l" t="t" r="r" b="b"/>
              <a:pathLst>
                <a:path w="751839" h="654050">
                  <a:moveTo>
                    <a:pt x="646241" y="653530"/>
                  </a:moveTo>
                  <a:lnTo>
                    <a:pt x="105144" y="653530"/>
                  </a:lnTo>
                  <a:lnTo>
                    <a:pt x="97826" y="652810"/>
                  </a:lnTo>
                  <a:lnTo>
                    <a:pt x="56156" y="638670"/>
                  </a:lnTo>
                  <a:lnTo>
                    <a:pt x="23070" y="609661"/>
                  </a:lnTo>
                  <a:lnTo>
                    <a:pt x="3603" y="570198"/>
                  </a:lnTo>
                  <a:lnTo>
                    <a:pt x="0" y="548386"/>
                  </a:lnTo>
                  <a:lnTo>
                    <a:pt x="0" y="540997"/>
                  </a:lnTo>
                  <a:lnTo>
                    <a:pt x="0" y="105144"/>
                  </a:lnTo>
                  <a:lnTo>
                    <a:pt x="11393" y="62641"/>
                  </a:lnTo>
                  <a:lnTo>
                    <a:pt x="38185" y="27735"/>
                  </a:lnTo>
                  <a:lnTo>
                    <a:pt x="76295" y="5738"/>
                  </a:lnTo>
                  <a:lnTo>
                    <a:pt x="105144" y="0"/>
                  </a:lnTo>
                  <a:lnTo>
                    <a:pt x="646241" y="0"/>
                  </a:lnTo>
                  <a:lnTo>
                    <a:pt x="688743" y="11393"/>
                  </a:lnTo>
                  <a:lnTo>
                    <a:pt x="723650" y="38185"/>
                  </a:lnTo>
                  <a:lnTo>
                    <a:pt x="745647" y="76295"/>
                  </a:lnTo>
                  <a:lnTo>
                    <a:pt x="751385" y="105144"/>
                  </a:lnTo>
                  <a:lnTo>
                    <a:pt x="751385" y="548386"/>
                  </a:lnTo>
                  <a:lnTo>
                    <a:pt x="739992" y="590888"/>
                  </a:lnTo>
                  <a:lnTo>
                    <a:pt x="713200" y="625795"/>
                  </a:lnTo>
                  <a:lnTo>
                    <a:pt x="675090" y="647792"/>
                  </a:lnTo>
                  <a:lnTo>
                    <a:pt x="653559" y="652810"/>
                  </a:lnTo>
                  <a:lnTo>
                    <a:pt x="646241" y="653530"/>
                  </a:lnTo>
                  <a:close/>
                </a:path>
              </a:pathLst>
            </a:custGeom>
            <a:solidFill>
              <a:srgbClr val="FF9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67903" y="2939368"/>
              <a:ext cx="751840" cy="654050"/>
            </a:xfrm>
            <a:custGeom>
              <a:avLst/>
              <a:gdLst/>
              <a:ahLst/>
              <a:cxnLst/>
              <a:rect l="l" t="t" r="r" b="b"/>
              <a:pathLst>
                <a:path w="751839" h="654050">
                  <a:moveTo>
                    <a:pt x="0" y="540997"/>
                  </a:moveTo>
                  <a:lnTo>
                    <a:pt x="0" y="112533"/>
                  </a:lnTo>
                  <a:lnTo>
                    <a:pt x="0" y="105144"/>
                  </a:lnTo>
                  <a:lnTo>
                    <a:pt x="720" y="97826"/>
                  </a:lnTo>
                  <a:lnTo>
                    <a:pt x="2162" y="90579"/>
                  </a:lnTo>
                  <a:lnTo>
                    <a:pt x="3603" y="83331"/>
                  </a:lnTo>
                  <a:lnTo>
                    <a:pt x="5738" y="76295"/>
                  </a:lnTo>
                  <a:lnTo>
                    <a:pt x="8566" y="69468"/>
                  </a:lnTo>
                  <a:lnTo>
                    <a:pt x="11393" y="62641"/>
                  </a:lnTo>
                  <a:lnTo>
                    <a:pt x="14860" y="56156"/>
                  </a:lnTo>
                  <a:lnTo>
                    <a:pt x="18965" y="50013"/>
                  </a:lnTo>
                  <a:lnTo>
                    <a:pt x="23070" y="43869"/>
                  </a:lnTo>
                  <a:lnTo>
                    <a:pt x="27735" y="38185"/>
                  </a:lnTo>
                  <a:lnTo>
                    <a:pt x="32960" y="32960"/>
                  </a:lnTo>
                  <a:lnTo>
                    <a:pt x="38185" y="27735"/>
                  </a:lnTo>
                  <a:lnTo>
                    <a:pt x="43869" y="23070"/>
                  </a:lnTo>
                  <a:lnTo>
                    <a:pt x="50013" y="18965"/>
                  </a:lnTo>
                  <a:lnTo>
                    <a:pt x="56156" y="14860"/>
                  </a:lnTo>
                  <a:lnTo>
                    <a:pt x="90579" y="2162"/>
                  </a:lnTo>
                  <a:lnTo>
                    <a:pt x="97826" y="720"/>
                  </a:lnTo>
                  <a:lnTo>
                    <a:pt x="105144" y="0"/>
                  </a:lnTo>
                  <a:lnTo>
                    <a:pt x="112533" y="0"/>
                  </a:lnTo>
                  <a:lnTo>
                    <a:pt x="638852" y="0"/>
                  </a:lnTo>
                  <a:lnTo>
                    <a:pt x="646241" y="0"/>
                  </a:lnTo>
                  <a:lnTo>
                    <a:pt x="653559" y="720"/>
                  </a:lnTo>
                  <a:lnTo>
                    <a:pt x="695228" y="14860"/>
                  </a:lnTo>
                  <a:lnTo>
                    <a:pt x="728315" y="43869"/>
                  </a:lnTo>
                  <a:lnTo>
                    <a:pt x="732420" y="50013"/>
                  </a:lnTo>
                  <a:lnTo>
                    <a:pt x="736525" y="56156"/>
                  </a:lnTo>
                  <a:lnTo>
                    <a:pt x="750665" y="97826"/>
                  </a:lnTo>
                  <a:lnTo>
                    <a:pt x="751385" y="112533"/>
                  </a:lnTo>
                  <a:lnTo>
                    <a:pt x="751385" y="540997"/>
                  </a:lnTo>
                  <a:lnTo>
                    <a:pt x="751385" y="548386"/>
                  </a:lnTo>
                  <a:lnTo>
                    <a:pt x="750665" y="555704"/>
                  </a:lnTo>
                  <a:lnTo>
                    <a:pt x="749223" y="562951"/>
                  </a:lnTo>
                  <a:lnTo>
                    <a:pt x="747782" y="570198"/>
                  </a:lnTo>
                  <a:lnTo>
                    <a:pt x="732420" y="603517"/>
                  </a:lnTo>
                  <a:lnTo>
                    <a:pt x="728315" y="609661"/>
                  </a:lnTo>
                  <a:lnTo>
                    <a:pt x="701372" y="634565"/>
                  </a:lnTo>
                  <a:lnTo>
                    <a:pt x="695228" y="638670"/>
                  </a:lnTo>
                  <a:lnTo>
                    <a:pt x="688743" y="642137"/>
                  </a:lnTo>
                  <a:lnTo>
                    <a:pt x="681917" y="644964"/>
                  </a:lnTo>
                  <a:lnTo>
                    <a:pt x="675090" y="647792"/>
                  </a:lnTo>
                  <a:lnTo>
                    <a:pt x="638852" y="653530"/>
                  </a:lnTo>
                  <a:lnTo>
                    <a:pt x="112533" y="653530"/>
                  </a:lnTo>
                  <a:lnTo>
                    <a:pt x="69468" y="644964"/>
                  </a:lnTo>
                  <a:lnTo>
                    <a:pt x="62641" y="642137"/>
                  </a:lnTo>
                  <a:lnTo>
                    <a:pt x="27735" y="615345"/>
                  </a:lnTo>
                  <a:lnTo>
                    <a:pt x="18965" y="603517"/>
                  </a:lnTo>
                  <a:lnTo>
                    <a:pt x="14860" y="597374"/>
                  </a:lnTo>
                  <a:lnTo>
                    <a:pt x="720" y="555704"/>
                  </a:lnTo>
                  <a:lnTo>
                    <a:pt x="0" y="548386"/>
                  </a:lnTo>
                  <a:lnTo>
                    <a:pt x="0" y="540997"/>
                  </a:lnTo>
                  <a:close/>
                </a:path>
              </a:pathLst>
            </a:custGeom>
            <a:ln w="13979">
              <a:solidFill>
                <a:srgbClr val="DB8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85479" y="3447396"/>
            <a:ext cx="217804" cy="9233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-10" dirty="0">
                <a:latin typeface="Arial"/>
                <a:cs typeface="Arial"/>
              </a:rPr>
              <a:t>T</a:t>
            </a:r>
            <a:r>
              <a:rPr sz="500" b="1" spc="-5" dirty="0">
                <a:latin typeface="Arial"/>
                <a:cs typeface="Arial"/>
              </a:rPr>
              <a:t>IP</a:t>
            </a:r>
            <a:r>
              <a:rPr sz="500" b="1" spc="45" dirty="0">
                <a:latin typeface="Arial"/>
                <a:cs typeface="Arial"/>
              </a:rPr>
              <a:t>O</a:t>
            </a:r>
            <a:r>
              <a:rPr sz="500" b="1" spc="-35" dirty="0"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13336" y="2984800"/>
            <a:ext cx="657225" cy="556260"/>
            <a:chOff x="4513336" y="2984800"/>
            <a:chExt cx="657225" cy="55626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3336" y="2984800"/>
              <a:ext cx="657025" cy="4403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18735" y="3470580"/>
              <a:ext cx="69896" cy="6989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610181" y="1082068"/>
            <a:ext cx="66103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b="1" spc="-5" dirty="0">
                <a:latin typeface="Arial"/>
                <a:cs typeface="Arial"/>
              </a:rPr>
              <a:t>EMPRENDEDOR </a:t>
            </a:r>
            <a:r>
              <a:rPr sz="350" b="1" dirty="0">
                <a:latin typeface="Arial"/>
                <a:cs typeface="Arial"/>
              </a:rPr>
              <a:t>VISIONARIO</a:t>
            </a:r>
            <a:endParaRPr sz="35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64178" y="1098263"/>
            <a:ext cx="45432" cy="4543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849743" y="836102"/>
            <a:ext cx="495934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Microsoft Sans Serif"/>
                <a:cs typeface="Microsoft Sans Serif"/>
              </a:rPr>
              <a:t>:silk/star:</a:t>
            </a:r>
            <a:r>
              <a:rPr sz="350" spc="15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Son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versátiles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76352" y="981452"/>
            <a:ext cx="56959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Microsoft Sans Serif"/>
                <a:cs typeface="Microsoft Sans Serif"/>
              </a:rPr>
              <a:t>:silk/star: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Son</a:t>
            </a:r>
            <a:r>
              <a:rPr sz="350" spc="-5" dirty="0">
                <a:latin typeface="Microsoft Sans Serif"/>
                <a:cs typeface="Microsoft Sans Serif"/>
              </a:rPr>
              <a:t> vocacionales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18290" y="1126836"/>
            <a:ext cx="52705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Microsoft Sans Serif"/>
                <a:cs typeface="Microsoft Sans Serif"/>
              </a:rPr>
              <a:t>:silk/star:</a:t>
            </a:r>
            <a:r>
              <a:rPr sz="350" spc="15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Son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pasionales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77702" y="1272151"/>
            <a:ext cx="468630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4800"/>
              </a:lnSpc>
              <a:spcBef>
                <a:spcPts val="85"/>
              </a:spcBef>
            </a:pPr>
            <a:r>
              <a:rPr sz="350" dirty="0">
                <a:latin typeface="Microsoft Sans Serif"/>
                <a:cs typeface="Microsoft Sans Serif"/>
              </a:rPr>
              <a:t>:silk/star: </a:t>
            </a:r>
            <a:r>
              <a:rPr sz="350" spc="-10" dirty="0">
                <a:latin typeface="Microsoft Sans Serif"/>
                <a:cs typeface="Microsoft Sans Serif"/>
              </a:rPr>
              <a:t>Tienen </a:t>
            </a:r>
            <a:r>
              <a:rPr sz="350" spc="5" dirty="0">
                <a:latin typeface="Microsoft Sans Serif"/>
                <a:cs typeface="Microsoft Sans Serif"/>
              </a:rPr>
              <a:t>poca </a:t>
            </a:r>
            <a:r>
              <a:rPr sz="350" spc="-7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aversión</a:t>
            </a:r>
            <a:r>
              <a:rPr sz="350" dirty="0">
                <a:latin typeface="Microsoft Sans Serif"/>
                <a:cs typeface="Microsoft Sans Serif"/>
              </a:rPr>
              <a:t> al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riesgo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33849" y="1993342"/>
            <a:ext cx="438784" cy="12009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30" dirty="0">
                <a:latin typeface="Arial"/>
                <a:cs typeface="Arial"/>
              </a:rPr>
              <a:t>M</a:t>
            </a:r>
            <a:r>
              <a:rPr sz="350" b="1" spc="-15" dirty="0">
                <a:latin typeface="Arial"/>
                <a:cs typeface="Arial"/>
              </a:rPr>
              <a:t>P</a:t>
            </a:r>
            <a:r>
              <a:rPr sz="350" b="1" spc="-40" dirty="0">
                <a:latin typeface="Arial"/>
                <a:cs typeface="Arial"/>
              </a:rPr>
              <a:t>R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20" dirty="0">
                <a:latin typeface="Arial"/>
                <a:cs typeface="Arial"/>
              </a:rPr>
              <a:t>N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25" dirty="0">
                <a:latin typeface="Arial"/>
                <a:cs typeface="Arial"/>
              </a:rPr>
              <a:t>O</a:t>
            </a:r>
            <a:r>
              <a:rPr sz="350" b="1" spc="-20" dirty="0">
                <a:latin typeface="Arial"/>
                <a:cs typeface="Arial"/>
              </a:rPr>
              <a:t>R  </a:t>
            </a:r>
            <a:r>
              <a:rPr sz="350" b="1" spc="-10" dirty="0">
                <a:latin typeface="Arial"/>
                <a:cs typeface="Arial"/>
              </a:rPr>
              <a:t>POR </a:t>
            </a:r>
            <a:r>
              <a:rPr sz="350" b="1" spc="-5" dirty="0">
                <a:latin typeface="Arial"/>
                <a:cs typeface="Arial"/>
              </a:rPr>
              <a:t>NECESIDAD</a:t>
            </a:r>
            <a:endParaRPr sz="35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47258" y="2009536"/>
            <a:ext cx="45432" cy="4543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821784" y="1473418"/>
            <a:ext cx="807085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4800"/>
              </a:lnSpc>
              <a:spcBef>
                <a:spcPts val="85"/>
              </a:spcBef>
            </a:pPr>
            <a:r>
              <a:rPr sz="350" spc="5" dirty="0">
                <a:latin typeface="Microsoft Sans Serif"/>
                <a:cs typeface="Microsoft Sans Serif"/>
              </a:rPr>
              <a:t>:silk/bug:</a:t>
            </a:r>
            <a:r>
              <a:rPr sz="350" spc="1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Emprenden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15" dirty="0">
                <a:latin typeface="Microsoft Sans Serif"/>
                <a:cs typeface="Microsoft Sans Serif"/>
              </a:rPr>
              <a:t>por</a:t>
            </a:r>
            <a:r>
              <a:rPr sz="350" dirty="0">
                <a:latin typeface="Microsoft Sans Serif"/>
                <a:cs typeface="Microsoft Sans Serif"/>
              </a:rPr>
              <a:t> huida</a:t>
            </a:r>
            <a:r>
              <a:rPr sz="350" spc="10" dirty="0">
                <a:latin typeface="Microsoft Sans Serif"/>
                <a:cs typeface="Microsoft Sans Serif"/>
              </a:rPr>
              <a:t> de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las </a:t>
            </a:r>
            <a:r>
              <a:rPr sz="350" spc="-75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circunstancias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actuales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91681" y="1674719"/>
            <a:ext cx="739140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4800"/>
              </a:lnSpc>
              <a:spcBef>
                <a:spcPts val="85"/>
              </a:spcBef>
            </a:pPr>
            <a:r>
              <a:rPr sz="350" spc="5" dirty="0">
                <a:latin typeface="Microsoft Sans Serif"/>
                <a:cs typeface="Microsoft Sans Serif"/>
              </a:rPr>
              <a:t>:silk/bug: </a:t>
            </a:r>
            <a:r>
              <a:rPr sz="350" spc="15" dirty="0">
                <a:latin typeface="Microsoft Sans Serif"/>
                <a:cs typeface="Microsoft Sans Serif"/>
              </a:rPr>
              <a:t>No </a:t>
            </a:r>
            <a:r>
              <a:rPr sz="350" spc="-5" dirty="0">
                <a:latin typeface="Microsoft Sans Serif"/>
                <a:cs typeface="Microsoft Sans Serif"/>
              </a:rPr>
              <a:t>están satisfechos</a:t>
            </a:r>
            <a:r>
              <a:rPr sz="350" dirty="0">
                <a:latin typeface="Microsoft Sans Serif"/>
                <a:cs typeface="Microsoft Sans Serif"/>
              </a:rPr>
              <a:t> con </a:t>
            </a:r>
            <a:r>
              <a:rPr sz="350" spc="-8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su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situación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profesional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80401" y="1875986"/>
            <a:ext cx="54800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5" dirty="0">
                <a:latin typeface="Microsoft Sans Serif"/>
                <a:cs typeface="Microsoft Sans Serif"/>
              </a:rPr>
              <a:t>:silk/bug: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Son</a:t>
            </a:r>
            <a:r>
              <a:rPr sz="350" dirty="0">
                <a:latin typeface="Microsoft Sans Serif"/>
                <a:cs typeface="Microsoft Sans Serif"/>
              </a:rPr>
              <a:t> muy</a:t>
            </a:r>
            <a:r>
              <a:rPr sz="350" spc="-5" dirty="0">
                <a:latin typeface="Microsoft Sans Serif"/>
                <a:cs typeface="Microsoft Sans Serif"/>
              </a:rPr>
              <a:t> cautos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66422" y="2021300"/>
            <a:ext cx="565150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4800"/>
              </a:lnSpc>
              <a:spcBef>
                <a:spcPts val="85"/>
              </a:spcBef>
            </a:pPr>
            <a:r>
              <a:rPr sz="350" spc="5" dirty="0">
                <a:latin typeface="Microsoft Sans Serif"/>
                <a:cs typeface="Microsoft Sans Serif"/>
              </a:rPr>
              <a:t>:silk/bug: </a:t>
            </a:r>
            <a:r>
              <a:rPr sz="350" dirty="0">
                <a:latin typeface="Microsoft Sans Serif"/>
                <a:cs typeface="Microsoft Sans Serif"/>
              </a:rPr>
              <a:t>Deciden </a:t>
            </a:r>
            <a:r>
              <a:rPr sz="350" spc="5" dirty="0">
                <a:latin typeface="Microsoft Sans Serif"/>
                <a:cs typeface="Microsoft Sans Serif"/>
              </a:rPr>
              <a:t>indagar </a:t>
            </a:r>
            <a:r>
              <a:rPr sz="350" spc="-8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nuevos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rumbos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58082" y="2222566"/>
            <a:ext cx="673100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4800"/>
              </a:lnSpc>
              <a:spcBef>
                <a:spcPts val="85"/>
              </a:spcBef>
            </a:pPr>
            <a:r>
              <a:rPr sz="350" spc="5" dirty="0">
                <a:latin typeface="Microsoft Sans Serif"/>
                <a:cs typeface="Microsoft Sans Serif"/>
              </a:rPr>
              <a:t>:silk/bug:</a:t>
            </a:r>
            <a:r>
              <a:rPr sz="350" spc="15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Suelen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embarcarse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en </a:t>
            </a:r>
            <a:r>
              <a:rPr sz="350" spc="-7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nuevos</a:t>
            </a:r>
            <a:r>
              <a:rPr sz="350" spc="1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proyectos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pequeños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94380" y="2423868"/>
            <a:ext cx="534035" cy="21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5" dirty="0">
                <a:latin typeface="Microsoft Sans Serif"/>
                <a:cs typeface="Microsoft Sans Serif"/>
              </a:rPr>
              <a:t>:silk/bug: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Son</a:t>
            </a:r>
            <a:r>
              <a:rPr sz="350" spc="-5" dirty="0">
                <a:latin typeface="Microsoft Sans Serif"/>
                <a:cs typeface="Microsoft Sans Serif"/>
              </a:rPr>
              <a:t> constantes</a:t>
            </a:r>
            <a:endParaRPr sz="3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00">
              <a:latin typeface="Microsoft Sans Serif"/>
              <a:cs typeface="Microsoft Sans Serif"/>
            </a:endParaRPr>
          </a:p>
          <a:p>
            <a:pPr marL="75565">
              <a:lnSpc>
                <a:spcPct val="100000"/>
              </a:lnSpc>
            </a:pPr>
            <a:r>
              <a:rPr sz="350" spc="5" dirty="0">
                <a:latin typeface="Microsoft Sans Serif"/>
                <a:cs typeface="Microsoft Sans Serif"/>
              </a:rPr>
              <a:t>:silk/bug: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Son</a:t>
            </a:r>
            <a:r>
              <a:rPr sz="350" spc="-5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tenaces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33849" y="2815148"/>
            <a:ext cx="438784" cy="12009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30" dirty="0">
                <a:latin typeface="Arial"/>
                <a:cs typeface="Arial"/>
              </a:rPr>
              <a:t>M</a:t>
            </a:r>
            <a:r>
              <a:rPr sz="350" b="1" spc="-15" dirty="0">
                <a:latin typeface="Arial"/>
                <a:cs typeface="Arial"/>
              </a:rPr>
              <a:t>P</a:t>
            </a:r>
            <a:r>
              <a:rPr sz="350" b="1" spc="-40" dirty="0">
                <a:latin typeface="Arial"/>
                <a:cs typeface="Arial"/>
              </a:rPr>
              <a:t>R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20" dirty="0">
                <a:latin typeface="Arial"/>
                <a:cs typeface="Arial"/>
              </a:rPr>
              <a:t>N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25" dirty="0">
                <a:latin typeface="Arial"/>
                <a:cs typeface="Arial"/>
              </a:rPr>
              <a:t>O</a:t>
            </a:r>
            <a:r>
              <a:rPr sz="350" b="1" spc="-20" dirty="0">
                <a:latin typeface="Arial"/>
                <a:cs typeface="Arial"/>
              </a:rPr>
              <a:t>R  </a:t>
            </a:r>
            <a:r>
              <a:rPr sz="350" b="1" spc="-10" dirty="0">
                <a:latin typeface="Arial"/>
                <a:cs typeface="Arial"/>
              </a:rPr>
              <a:t>INVERSIONISTA</a:t>
            </a:r>
            <a:endParaRPr sz="35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47258" y="2831342"/>
            <a:ext cx="45432" cy="45432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2989536" y="2714532"/>
            <a:ext cx="640080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spc="-15" dirty="0">
                <a:latin typeface="Microsoft Sans Serif"/>
                <a:cs typeface="Microsoft Sans Serif"/>
              </a:rPr>
              <a:t>Busca</a:t>
            </a:r>
            <a:r>
              <a:rPr sz="350" dirty="0">
                <a:latin typeface="Microsoft Sans Serif"/>
                <a:cs typeface="Microsoft Sans Serif"/>
              </a:rPr>
              <a:t> rentabilizar</a:t>
            </a:r>
            <a:r>
              <a:rPr sz="350" spc="-1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su </a:t>
            </a:r>
            <a:r>
              <a:rPr sz="350" dirty="0">
                <a:latin typeface="Microsoft Sans Serif"/>
                <a:cs typeface="Microsoft Sans Serif"/>
              </a:rPr>
              <a:t>dinero </a:t>
            </a:r>
            <a:r>
              <a:rPr sz="350" spc="-7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con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proyectos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novedosos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02945" y="2730727"/>
            <a:ext cx="45432" cy="45432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3167771" y="2915833"/>
            <a:ext cx="463550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spc="-10" dirty="0">
                <a:latin typeface="Microsoft Sans Serif"/>
                <a:cs typeface="Microsoft Sans Serif"/>
              </a:rPr>
              <a:t>Tienen </a:t>
            </a:r>
            <a:r>
              <a:rPr sz="350" dirty="0">
                <a:latin typeface="Microsoft Sans Serif"/>
                <a:cs typeface="Microsoft Sans Serif"/>
              </a:rPr>
              <a:t>el </a:t>
            </a:r>
            <a:r>
              <a:rPr sz="350" spc="5" dirty="0">
                <a:latin typeface="Microsoft Sans Serif"/>
                <a:cs typeface="Microsoft Sans Serif"/>
              </a:rPr>
              <a:t>papel </a:t>
            </a:r>
            <a:r>
              <a:rPr sz="350" spc="10" dirty="0">
                <a:latin typeface="Microsoft Sans Serif"/>
                <a:cs typeface="Microsoft Sans Serif"/>
              </a:rPr>
              <a:t>de </a:t>
            </a:r>
            <a:r>
              <a:rPr sz="350" spc="-8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un </a:t>
            </a:r>
            <a:r>
              <a:rPr sz="350" dirty="0">
                <a:latin typeface="Microsoft Sans Serif"/>
                <a:cs typeface="Microsoft Sans Serif"/>
              </a:rPr>
              <a:t>oscio</a:t>
            </a:r>
            <a:r>
              <a:rPr sz="350" spc="1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capitalista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81181" y="2932028"/>
            <a:ext cx="45432" cy="45432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3833849" y="3425972"/>
            <a:ext cx="438784" cy="12009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30" dirty="0">
                <a:latin typeface="Arial"/>
                <a:cs typeface="Arial"/>
              </a:rPr>
              <a:t>M</a:t>
            </a:r>
            <a:r>
              <a:rPr sz="350" b="1" spc="-15" dirty="0">
                <a:latin typeface="Arial"/>
                <a:cs typeface="Arial"/>
              </a:rPr>
              <a:t>P</a:t>
            </a:r>
            <a:r>
              <a:rPr sz="350" b="1" spc="-40" dirty="0">
                <a:latin typeface="Arial"/>
                <a:cs typeface="Arial"/>
              </a:rPr>
              <a:t>R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20" dirty="0">
                <a:latin typeface="Arial"/>
                <a:cs typeface="Arial"/>
              </a:rPr>
              <a:t>N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25" dirty="0">
                <a:latin typeface="Arial"/>
                <a:cs typeface="Arial"/>
              </a:rPr>
              <a:t>O</a:t>
            </a:r>
            <a:r>
              <a:rPr sz="350" b="1" spc="-20" dirty="0">
                <a:latin typeface="Arial"/>
                <a:cs typeface="Arial"/>
              </a:rPr>
              <a:t>R  </a:t>
            </a:r>
            <a:r>
              <a:rPr sz="350" b="1" dirty="0">
                <a:latin typeface="Arial"/>
                <a:cs typeface="Arial"/>
              </a:rPr>
              <a:t>INTUITIVO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306995" y="3133295"/>
            <a:ext cx="586105" cy="354330"/>
            <a:chOff x="3306995" y="3133295"/>
            <a:chExt cx="586105" cy="354330"/>
          </a:xfrm>
        </p:grpSpPr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7258" y="3442167"/>
              <a:ext cx="45432" cy="454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06995" y="3133295"/>
              <a:ext cx="45432" cy="45432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3293585" y="3120595"/>
            <a:ext cx="335915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spc="-45" dirty="0">
                <a:latin typeface="Microsoft Sans Serif"/>
                <a:cs typeface="Microsoft Sans Serif"/>
              </a:rPr>
              <a:t>S</a:t>
            </a:r>
            <a:r>
              <a:rPr sz="350" spc="-5" dirty="0">
                <a:latin typeface="Microsoft Sans Serif"/>
                <a:cs typeface="Microsoft Sans Serif"/>
              </a:rPr>
              <a:t>a</a:t>
            </a:r>
            <a:r>
              <a:rPr sz="350" spc="20" dirty="0">
                <a:latin typeface="Microsoft Sans Serif"/>
                <a:cs typeface="Microsoft Sans Serif"/>
              </a:rPr>
              <a:t>b</a:t>
            </a:r>
            <a:r>
              <a:rPr sz="350" dirty="0">
                <a:latin typeface="Microsoft Sans Serif"/>
                <a:cs typeface="Microsoft Sans Serif"/>
              </a:rPr>
              <a:t>e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20" dirty="0">
                <a:latin typeface="Microsoft Sans Serif"/>
                <a:cs typeface="Microsoft Sans Serif"/>
              </a:rPr>
              <a:t>do</a:t>
            </a:r>
            <a:r>
              <a:rPr sz="350" spc="-10" dirty="0">
                <a:latin typeface="Microsoft Sans Serif"/>
                <a:cs typeface="Microsoft Sans Serif"/>
              </a:rPr>
              <a:t>n</a:t>
            </a:r>
            <a:r>
              <a:rPr sz="350" spc="20" dirty="0">
                <a:latin typeface="Microsoft Sans Serif"/>
                <a:cs typeface="Microsoft Sans Serif"/>
              </a:rPr>
              <a:t>d</a:t>
            </a:r>
            <a:r>
              <a:rPr sz="350" dirty="0">
                <a:latin typeface="Microsoft Sans Serif"/>
                <a:cs typeface="Microsoft Sans Serif"/>
              </a:rPr>
              <a:t>e  </a:t>
            </a:r>
            <a:r>
              <a:rPr sz="350" spc="-10" dirty="0">
                <a:latin typeface="Microsoft Sans Serif"/>
                <a:cs typeface="Microsoft Sans Serif"/>
              </a:rPr>
              <a:t>e</a:t>
            </a:r>
            <a:r>
              <a:rPr sz="350" spc="-15" dirty="0">
                <a:latin typeface="Microsoft Sans Serif"/>
                <a:cs typeface="Microsoft Sans Serif"/>
              </a:rPr>
              <a:t>s</a:t>
            </a:r>
            <a:r>
              <a:rPr sz="350" spc="10" dirty="0">
                <a:latin typeface="Microsoft Sans Serif"/>
                <a:cs typeface="Microsoft Sans Serif"/>
              </a:rPr>
              <a:t>t</a:t>
            </a:r>
            <a:r>
              <a:rPr sz="350" spc="-10" dirty="0">
                <a:latin typeface="Microsoft Sans Serif"/>
                <a:cs typeface="Microsoft Sans Serif"/>
              </a:rPr>
              <a:t>á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e</a:t>
            </a:r>
            <a:r>
              <a:rPr sz="350" spc="5" dirty="0">
                <a:latin typeface="Microsoft Sans Serif"/>
                <a:cs typeface="Microsoft Sans Serif"/>
              </a:rPr>
              <a:t>l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ne</a:t>
            </a:r>
            <a:r>
              <a:rPr sz="350" spc="20" dirty="0">
                <a:latin typeface="Microsoft Sans Serif"/>
                <a:cs typeface="Microsoft Sans Serif"/>
              </a:rPr>
              <a:t>go</a:t>
            </a:r>
            <a:r>
              <a:rPr sz="350" spc="-15" dirty="0">
                <a:latin typeface="Microsoft Sans Serif"/>
                <a:cs typeface="Microsoft Sans Serif"/>
              </a:rPr>
              <a:t>c</a:t>
            </a:r>
            <a:r>
              <a:rPr sz="350" dirty="0">
                <a:latin typeface="Microsoft Sans Serif"/>
                <a:cs typeface="Microsoft Sans Serif"/>
              </a:rPr>
              <a:t>i</a:t>
            </a:r>
            <a:r>
              <a:rPr sz="350" spc="15" dirty="0">
                <a:latin typeface="Microsoft Sans Serif"/>
                <a:cs typeface="Microsoft Sans Serif"/>
              </a:rPr>
              <a:t>o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58067" y="3338056"/>
            <a:ext cx="45432" cy="45432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3244657" y="3325356"/>
            <a:ext cx="386715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spc="-10" dirty="0">
                <a:latin typeface="Microsoft Sans Serif"/>
                <a:cs typeface="Microsoft Sans Serif"/>
              </a:rPr>
              <a:t>Tiene</a:t>
            </a:r>
            <a:r>
              <a:rPr sz="350" spc="-15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una</a:t>
            </a:r>
            <a:r>
              <a:rPr sz="350" dirty="0">
                <a:latin typeface="Microsoft Sans Serif"/>
                <a:cs typeface="Microsoft Sans Serif"/>
              </a:rPr>
              <a:t> gran </a:t>
            </a:r>
            <a:r>
              <a:rPr sz="350" spc="-80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personalidad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42" name="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21769" y="3542818"/>
            <a:ext cx="45432" cy="45432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3108360" y="3530118"/>
            <a:ext cx="521970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spc="-10" dirty="0">
                <a:latin typeface="Microsoft Sans Serif"/>
                <a:cs typeface="Microsoft Sans Serif"/>
              </a:rPr>
              <a:t>Tiene</a:t>
            </a:r>
            <a:r>
              <a:rPr sz="350" spc="-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gran capacidad </a:t>
            </a:r>
            <a:r>
              <a:rPr sz="350" spc="-80" dirty="0">
                <a:latin typeface="Microsoft Sans Serif"/>
                <a:cs typeface="Microsoft Sans Serif"/>
              </a:rPr>
              <a:t> </a:t>
            </a:r>
            <a:r>
              <a:rPr sz="350" spc="10" dirty="0">
                <a:latin typeface="Microsoft Sans Serif"/>
                <a:cs typeface="Microsoft Sans Serif"/>
              </a:rPr>
              <a:t>de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asumir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riesgos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44" name="object 4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5852" y="3747544"/>
            <a:ext cx="45432" cy="45432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3052442" y="3734844"/>
            <a:ext cx="577215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dirty="0">
                <a:latin typeface="Microsoft Sans Serif"/>
                <a:cs typeface="Microsoft Sans Serif"/>
              </a:rPr>
              <a:t>Empuja </a:t>
            </a:r>
            <a:r>
              <a:rPr sz="350" spc="-10" dirty="0">
                <a:latin typeface="Microsoft Sans Serif"/>
                <a:cs typeface="Microsoft Sans Serif"/>
              </a:rPr>
              <a:t>a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la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gente</a:t>
            </a:r>
            <a:r>
              <a:rPr sz="350" spc="-1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hasta </a:t>
            </a:r>
            <a:r>
              <a:rPr sz="350" spc="-7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alcanzar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la</a:t>
            </a:r>
            <a:r>
              <a:rPr sz="350" spc="1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meta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33849" y="4109419"/>
            <a:ext cx="438784" cy="12009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30" dirty="0">
                <a:latin typeface="Arial"/>
                <a:cs typeface="Arial"/>
              </a:rPr>
              <a:t>M</a:t>
            </a:r>
            <a:r>
              <a:rPr sz="350" b="1" spc="-15" dirty="0">
                <a:latin typeface="Arial"/>
                <a:cs typeface="Arial"/>
              </a:rPr>
              <a:t>P</a:t>
            </a:r>
            <a:r>
              <a:rPr sz="350" b="1" spc="-40" dirty="0">
                <a:latin typeface="Arial"/>
                <a:cs typeface="Arial"/>
              </a:rPr>
              <a:t>R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20" dirty="0">
                <a:latin typeface="Arial"/>
                <a:cs typeface="Arial"/>
              </a:rPr>
              <a:t>N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25" dirty="0">
                <a:latin typeface="Arial"/>
                <a:cs typeface="Arial"/>
              </a:rPr>
              <a:t>O</a:t>
            </a:r>
            <a:r>
              <a:rPr sz="350" b="1" spc="-20" dirty="0">
                <a:latin typeface="Arial"/>
                <a:cs typeface="Arial"/>
              </a:rPr>
              <a:t>R  </a:t>
            </a:r>
            <a:r>
              <a:rPr sz="350" b="1" spc="-15" dirty="0">
                <a:latin typeface="Arial"/>
                <a:cs typeface="Arial"/>
              </a:rPr>
              <a:t>PERSUASIVO</a:t>
            </a:r>
            <a:endParaRPr sz="350">
              <a:latin typeface="Arial"/>
              <a:cs typeface="Arial"/>
            </a:endParaRPr>
          </a:p>
        </p:txBody>
      </p:sp>
      <p:pic>
        <p:nvPicPr>
          <p:cNvPr id="47" name="object 4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47258" y="4125614"/>
            <a:ext cx="45432" cy="45432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2954588" y="3936146"/>
            <a:ext cx="676275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spc="-10" dirty="0">
                <a:latin typeface="Microsoft Sans Serif"/>
                <a:cs typeface="Microsoft Sans Serif"/>
              </a:rPr>
              <a:t>Tienen una</a:t>
            </a:r>
            <a:r>
              <a:rPr sz="350" spc="-5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fe </a:t>
            </a:r>
            <a:r>
              <a:rPr sz="350" dirty="0">
                <a:latin typeface="Microsoft Sans Serif"/>
                <a:cs typeface="Microsoft Sans Serif"/>
              </a:rPr>
              <a:t>inquebrantable </a:t>
            </a:r>
            <a:r>
              <a:rPr sz="350" spc="-8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en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su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proyecto</a:t>
            </a:r>
            <a:r>
              <a:rPr sz="350" spc="2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y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en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sí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msimo.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49" name="object 4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67997" y="3952340"/>
            <a:ext cx="45432" cy="45432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2961577" y="4137378"/>
            <a:ext cx="66802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10" dirty="0">
                <a:latin typeface="Microsoft Sans Serif"/>
                <a:cs typeface="Microsoft Sans Serif"/>
              </a:rPr>
              <a:t>Son</a:t>
            </a:r>
            <a:r>
              <a:rPr sz="350" spc="-5" dirty="0">
                <a:latin typeface="Microsoft Sans Serif"/>
                <a:cs typeface="Microsoft Sans Serif"/>
              </a:rPr>
              <a:t> perseverantes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al desaliento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51" name="object 5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15575" y="4153572"/>
            <a:ext cx="45432" cy="45432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3003515" y="4282762"/>
            <a:ext cx="626110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spc="-25" dirty="0">
                <a:latin typeface="Microsoft Sans Serif"/>
                <a:cs typeface="Microsoft Sans Serif"/>
              </a:rPr>
              <a:t>Se</a:t>
            </a:r>
            <a:r>
              <a:rPr sz="350" spc="-2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encarga </a:t>
            </a:r>
            <a:r>
              <a:rPr sz="350" spc="10" dirty="0">
                <a:latin typeface="Microsoft Sans Serif"/>
                <a:cs typeface="Microsoft Sans Serif"/>
              </a:rPr>
              <a:t>de </a:t>
            </a:r>
            <a:r>
              <a:rPr sz="350" spc="-5" dirty="0">
                <a:latin typeface="Microsoft Sans Serif"/>
                <a:cs typeface="Microsoft Sans Serif"/>
              </a:rPr>
              <a:t>mantener la </a:t>
            </a:r>
            <a:r>
              <a:rPr sz="350" spc="-8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convicción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en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su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equipo.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53" name="object 5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16925" y="4298956"/>
            <a:ext cx="45432" cy="45432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3833849" y="4764907"/>
            <a:ext cx="438784" cy="12009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30" dirty="0">
                <a:latin typeface="Arial"/>
                <a:cs typeface="Arial"/>
              </a:rPr>
              <a:t>M</a:t>
            </a:r>
            <a:r>
              <a:rPr sz="350" b="1" spc="-15" dirty="0">
                <a:latin typeface="Arial"/>
                <a:cs typeface="Arial"/>
              </a:rPr>
              <a:t>P</a:t>
            </a:r>
            <a:r>
              <a:rPr sz="350" b="1" spc="-40" dirty="0">
                <a:latin typeface="Arial"/>
                <a:cs typeface="Arial"/>
              </a:rPr>
              <a:t>R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20" dirty="0">
                <a:latin typeface="Arial"/>
                <a:cs typeface="Arial"/>
              </a:rPr>
              <a:t>N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25" dirty="0">
                <a:latin typeface="Arial"/>
                <a:cs typeface="Arial"/>
              </a:rPr>
              <a:t>O</a:t>
            </a:r>
            <a:r>
              <a:rPr sz="350" b="1" spc="-20" dirty="0">
                <a:latin typeface="Arial"/>
                <a:cs typeface="Arial"/>
              </a:rPr>
              <a:t>R  ESPECIALISTA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3163707" y="4500223"/>
            <a:ext cx="728980" cy="326390"/>
            <a:chOff x="3163707" y="4500223"/>
            <a:chExt cx="728980" cy="326390"/>
          </a:xfrm>
        </p:grpSpPr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7259" y="4781101"/>
              <a:ext cx="45432" cy="4543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63707" y="4500223"/>
              <a:ext cx="45432" cy="45432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3150298" y="4487523"/>
            <a:ext cx="480695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spc="-10" dirty="0">
                <a:latin typeface="Microsoft Sans Serif"/>
                <a:cs typeface="Microsoft Sans Serif"/>
              </a:rPr>
              <a:t>Tienen</a:t>
            </a:r>
            <a:r>
              <a:rPr sz="350" spc="-5" dirty="0">
                <a:latin typeface="Microsoft Sans Serif"/>
                <a:cs typeface="Microsoft Sans Serif"/>
              </a:rPr>
              <a:t> un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punto</a:t>
            </a:r>
            <a:r>
              <a:rPr sz="350" spc="10" dirty="0">
                <a:latin typeface="Microsoft Sans Serif"/>
                <a:cs typeface="Microsoft Sans Serif"/>
              </a:rPr>
              <a:t> de </a:t>
            </a:r>
            <a:r>
              <a:rPr sz="350" spc="-7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agudeza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visual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59" name="object 5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84676" y="4704984"/>
            <a:ext cx="45432" cy="45432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3230678" y="4692284"/>
            <a:ext cx="39814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10" dirty="0">
                <a:latin typeface="Microsoft Sans Serif"/>
                <a:cs typeface="Microsoft Sans Serif"/>
              </a:rPr>
              <a:t>Son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individualistas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61" name="object 6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814225" y="4853794"/>
            <a:ext cx="45432" cy="45432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2800816" y="4841094"/>
            <a:ext cx="828040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spc="-25" dirty="0">
                <a:latin typeface="Microsoft Sans Serif"/>
                <a:cs typeface="Microsoft Sans Serif"/>
              </a:rPr>
              <a:t>Sus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conocimientos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están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muy 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centrados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en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el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sector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10" dirty="0">
                <a:latin typeface="Microsoft Sans Serif"/>
                <a:cs typeface="Microsoft Sans Serif"/>
              </a:rPr>
              <a:t>donde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se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centra.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63" name="object 6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076337" y="5058590"/>
            <a:ext cx="45432" cy="45432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3062927" y="5045890"/>
            <a:ext cx="566420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spc="-5" dirty="0">
                <a:latin typeface="Microsoft Sans Serif"/>
                <a:cs typeface="Microsoft Sans Serif"/>
              </a:rPr>
              <a:t>Corren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el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riesgo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del 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protagonista </a:t>
            </a:r>
            <a:r>
              <a:rPr sz="350" spc="10" dirty="0">
                <a:latin typeface="Microsoft Sans Serif"/>
                <a:cs typeface="Microsoft Sans Serif"/>
              </a:rPr>
              <a:t>de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la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película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833849" y="5420465"/>
            <a:ext cx="438784" cy="12009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30" dirty="0">
                <a:latin typeface="Arial"/>
                <a:cs typeface="Arial"/>
              </a:rPr>
              <a:t>M</a:t>
            </a:r>
            <a:r>
              <a:rPr sz="350" b="1" spc="-15" dirty="0">
                <a:latin typeface="Arial"/>
                <a:cs typeface="Arial"/>
              </a:rPr>
              <a:t>P</a:t>
            </a:r>
            <a:r>
              <a:rPr sz="350" b="1" spc="-40" dirty="0">
                <a:latin typeface="Arial"/>
                <a:cs typeface="Arial"/>
              </a:rPr>
              <a:t>R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20" dirty="0">
                <a:latin typeface="Arial"/>
                <a:cs typeface="Arial"/>
              </a:rPr>
              <a:t>N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25" dirty="0">
                <a:latin typeface="Arial"/>
                <a:cs typeface="Arial"/>
              </a:rPr>
              <a:t>O</a:t>
            </a:r>
            <a:r>
              <a:rPr sz="350" b="1" spc="-20" dirty="0">
                <a:latin typeface="Arial"/>
                <a:cs typeface="Arial"/>
              </a:rPr>
              <a:t>R  </a:t>
            </a:r>
            <a:r>
              <a:rPr sz="350" b="1" spc="-10" dirty="0">
                <a:latin typeface="Arial"/>
                <a:cs typeface="Arial"/>
              </a:rPr>
              <a:t>OPORTUNISTA</a:t>
            </a:r>
            <a:endParaRPr sz="350">
              <a:latin typeface="Arial"/>
              <a:cs typeface="Arial"/>
            </a:endParaRPr>
          </a:p>
        </p:txBody>
      </p:sp>
      <p:pic>
        <p:nvPicPr>
          <p:cNvPr id="66" name="object 6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47258" y="5436660"/>
            <a:ext cx="45432" cy="45432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3108359" y="5247121"/>
            <a:ext cx="52070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45" dirty="0">
                <a:latin typeface="Microsoft Sans Serif"/>
                <a:cs typeface="Microsoft Sans Serif"/>
              </a:rPr>
              <a:t>V</a:t>
            </a:r>
            <a:r>
              <a:rPr sz="350" dirty="0">
                <a:latin typeface="Microsoft Sans Serif"/>
                <a:cs typeface="Microsoft Sans Serif"/>
              </a:rPr>
              <a:t>e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l</a:t>
            </a:r>
            <a:r>
              <a:rPr sz="350" spc="-10" dirty="0">
                <a:latin typeface="Microsoft Sans Serif"/>
                <a:cs typeface="Microsoft Sans Serif"/>
              </a:rPr>
              <a:t>a</a:t>
            </a:r>
            <a:r>
              <a:rPr sz="350" spc="20" dirty="0">
                <a:latin typeface="Microsoft Sans Serif"/>
                <a:cs typeface="Microsoft Sans Serif"/>
              </a:rPr>
              <a:t> o</a:t>
            </a:r>
            <a:r>
              <a:rPr sz="350" spc="-15" dirty="0">
                <a:latin typeface="Microsoft Sans Serif"/>
                <a:cs typeface="Microsoft Sans Serif"/>
              </a:rPr>
              <a:t>c</a:t>
            </a:r>
            <a:r>
              <a:rPr sz="350" spc="-5" dirty="0">
                <a:latin typeface="Microsoft Sans Serif"/>
                <a:cs typeface="Microsoft Sans Serif"/>
              </a:rPr>
              <a:t>a</a:t>
            </a:r>
            <a:r>
              <a:rPr sz="350" spc="-15" dirty="0">
                <a:latin typeface="Microsoft Sans Serif"/>
                <a:cs typeface="Microsoft Sans Serif"/>
              </a:rPr>
              <a:t>s</a:t>
            </a:r>
            <a:r>
              <a:rPr sz="350" dirty="0">
                <a:latin typeface="Microsoft Sans Serif"/>
                <a:cs typeface="Microsoft Sans Serif"/>
              </a:rPr>
              <a:t>i</a:t>
            </a:r>
            <a:r>
              <a:rPr sz="350" spc="20" dirty="0">
                <a:latin typeface="Microsoft Sans Serif"/>
                <a:cs typeface="Microsoft Sans Serif"/>
              </a:rPr>
              <a:t>ó</a:t>
            </a:r>
            <a:r>
              <a:rPr sz="350" dirty="0">
                <a:latin typeface="Microsoft Sans Serif"/>
                <a:cs typeface="Microsoft Sans Serif"/>
              </a:rPr>
              <a:t>n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y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-15" dirty="0">
                <a:latin typeface="Microsoft Sans Serif"/>
                <a:cs typeface="Microsoft Sans Serif"/>
              </a:rPr>
              <a:t>s</a:t>
            </a:r>
            <a:r>
              <a:rPr sz="350" dirty="0">
                <a:latin typeface="Microsoft Sans Serif"/>
                <a:cs typeface="Microsoft Sans Serif"/>
              </a:rPr>
              <a:t>e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l</a:t>
            </a:r>
            <a:r>
              <a:rPr sz="350" spc="-5" dirty="0">
                <a:latin typeface="Microsoft Sans Serif"/>
                <a:cs typeface="Microsoft Sans Serif"/>
              </a:rPr>
              <a:t>a</a:t>
            </a:r>
            <a:r>
              <a:rPr sz="350" spc="-10" dirty="0">
                <a:latin typeface="Microsoft Sans Serif"/>
                <a:cs typeface="Microsoft Sans Serif"/>
              </a:rPr>
              <a:t>n</a:t>
            </a:r>
            <a:r>
              <a:rPr sz="350" spc="-15" dirty="0">
                <a:latin typeface="Microsoft Sans Serif"/>
                <a:cs typeface="Microsoft Sans Serif"/>
              </a:rPr>
              <a:t>z</a:t>
            </a:r>
            <a:r>
              <a:rPr sz="350" spc="-5" dirty="0">
                <a:latin typeface="Microsoft Sans Serif"/>
                <a:cs typeface="Microsoft Sans Serif"/>
              </a:rPr>
              <a:t>a</a:t>
            </a:r>
            <a:r>
              <a:rPr sz="350" dirty="0">
                <a:latin typeface="Microsoft Sans Serif"/>
                <a:cs typeface="Microsoft Sans Serif"/>
              </a:rPr>
              <a:t>.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68" name="object 6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62357" y="5263316"/>
            <a:ext cx="45432" cy="45432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2818290" y="5392506"/>
            <a:ext cx="812800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spc="-10" dirty="0">
                <a:latin typeface="Microsoft Sans Serif"/>
                <a:cs typeface="Microsoft Sans Serif"/>
              </a:rPr>
              <a:t>Sabe </a:t>
            </a:r>
            <a:r>
              <a:rPr sz="350" dirty="0">
                <a:latin typeface="Microsoft Sans Serif"/>
                <a:cs typeface="Microsoft Sans Serif"/>
              </a:rPr>
              <a:t>detectar </a:t>
            </a:r>
            <a:r>
              <a:rPr sz="350" spc="-10" dirty="0">
                <a:latin typeface="Microsoft Sans Serif"/>
                <a:cs typeface="Microsoft Sans Serif"/>
              </a:rPr>
              <a:t>las</a:t>
            </a:r>
            <a:r>
              <a:rPr sz="350" spc="-5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oportunidades </a:t>
            </a:r>
            <a:r>
              <a:rPr sz="350" spc="10" dirty="0">
                <a:latin typeface="Microsoft Sans Serif"/>
                <a:cs typeface="Microsoft Sans Serif"/>
              </a:rPr>
              <a:t>de </a:t>
            </a:r>
            <a:r>
              <a:rPr sz="350" spc="-80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negocio</a:t>
            </a:r>
            <a:r>
              <a:rPr sz="350" spc="1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y </a:t>
            </a:r>
            <a:r>
              <a:rPr sz="350" dirty="0">
                <a:latin typeface="Microsoft Sans Serif"/>
                <a:cs typeface="Microsoft Sans Serif"/>
              </a:rPr>
              <a:t>los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pasos</a:t>
            </a:r>
            <a:r>
              <a:rPr sz="350" spc="15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que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10" dirty="0">
                <a:latin typeface="Microsoft Sans Serif"/>
                <a:cs typeface="Microsoft Sans Serif"/>
              </a:rPr>
              <a:t>debe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seguir.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70" name="object 7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31700" y="5408701"/>
            <a:ext cx="45432" cy="45432"/>
          </a:xfrm>
          <a:prstGeom prst="rect">
            <a:avLst/>
          </a:prstGeom>
        </p:spPr>
      </p:pic>
      <p:sp>
        <p:nvSpPr>
          <p:cNvPr id="71" name="object 71"/>
          <p:cNvSpPr txBox="1"/>
          <p:nvPr/>
        </p:nvSpPr>
        <p:spPr>
          <a:xfrm>
            <a:off x="3052442" y="5593738"/>
            <a:ext cx="576580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dirty="0">
                <a:latin typeface="Microsoft Sans Serif"/>
                <a:cs typeface="Microsoft Sans Serif"/>
              </a:rPr>
              <a:t>Conoce</a:t>
            </a:r>
            <a:r>
              <a:rPr sz="350" spc="-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el mercado,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15" dirty="0">
                <a:latin typeface="Microsoft Sans Serif"/>
                <a:cs typeface="Microsoft Sans Serif"/>
              </a:rPr>
              <a:t>sus </a:t>
            </a:r>
            <a:r>
              <a:rPr sz="350" spc="-75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claves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y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las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explota.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065852" y="5609932"/>
            <a:ext cx="2161540" cy="1116965"/>
            <a:chOff x="3065852" y="5609932"/>
            <a:chExt cx="2161540" cy="1116965"/>
          </a:xfrm>
        </p:grpSpPr>
        <p:pic>
          <p:nvPicPr>
            <p:cNvPr id="73" name="object 7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65852" y="5609932"/>
              <a:ext cx="45432" cy="4543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608360" y="6058527"/>
              <a:ext cx="612140" cy="661035"/>
            </a:xfrm>
            <a:custGeom>
              <a:avLst/>
              <a:gdLst/>
              <a:ahLst/>
              <a:cxnLst/>
              <a:rect l="l" t="t" r="r" b="b"/>
              <a:pathLst>
                <a:path w="612139" h="661034">
                  <a:moveTo>
                    <a:pt x="541714" y="660520"/>
                  </a:moveTo>
                  <a:lnTo>
                    <a:pt x="69878" y="660520"/>
                  </a:lnTo>
                  <a:lnTo>
                    <a:pt x="65014" y="660041"/>
                  </a:lnTo>
                  <a:lnTo>
                    <a:pt x="29155" y="645188"/>
                  </a:lnTo>
                  <a:lnTo>
                    <a:pt x="3813" y="609815"/>
                  </a:lnTo>
                  <a:lnTo>
                    <a:pt x="0" y="590642"/>
                  </a:lnTo>
                  <a:lnTo>
                    <a:pt x="0" y="585731"/>
                  </a:lnTo>
                  <a:lnTo>
                    <a:pt x="0" y="69878"/>
                  </a:lnTo>
                  <a:lnTo>
                    <a:pt x="15332" y="29155"/>
                  </a:lnTo>
                  <a:lnTo>
                    <a:pt x="50705" y="3813"/>
                  </a:lnTo>
                  <a:lnTo>
                    <a:pt x="69878" y="0"/>
                  </a:lnTo>
                  <a:lnTo>
                    <a:pt x="541714" y="0"/>
                  </a:lnTo>
                  <a:lnTo>
                    <a:pt x="582437" y="15332"/>
                  </a:lnTo>
                  <a:lnTo>
                    <a:pt x="607779" y="50705"/>
                  </a:lnTo>
                  <a:lnTo>
                    <a:pt x="611593" y="69878"/>
                  </a:lnTo>
                  <a:lnTo>
                    <a:pt x="611593" y="590642"/>
                  </a:lnTo>
                  <a:lnTo>
                    <a:pt x="596260" y="631365"/>
                  </a:lnTo>
                  <a:lnTo>
                    <a:pt x="560887" y="656706"/>
                  </a:lnTo>
                  <a:lnTo>
                    <a:pt x="546578" y="660041"/>
                  </a:lnTo>
                  <a:lnTo>
                    <a:pt x="541714" y="660520"/>
                  </a:lnTo>
                  <a:close/>
                </a:path>
              </a:pathLst>
            </a:custGeom>
            <a:solidFill>
              <a:srgbClr val="FF9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608360" y="6058527"/>
              <a:ext cx="612140" cy="661035"/>
            </a:xfrm>
            <a:custGeom>
              <a:avLst/>
              <a:gdLst/>
              <a:ahLst/>
              <a:cxnLst/>
              <a:rect l="l" t="t" r="r" b="b"/>
              <a:pathLst>
                <a:path w="612139" h="661034">
                  <a:moveTo>
                    <a:pt x="0" y="585731"/>
                  </a:moveTo>
                  <a:lnTo>
                    <a:pt x="0" y="74789"/>
                  </a:lnTo>
                  <a:lnTo>
                    <a:pt x="0" y="69878"/>
                  </a:lnTo>
                  <a:lnTo>
                    <a:pt x="479" y="65014"/>
                  </a:lnTo>
                  <a:lnTo>
                    <a:pt x="1437" y="60198"/>
                  </a:lnTo>
                  <a:lnTo>
                    <a:pt x="2395" y="55382"/>
                  </a:lnTo>
                  <a:lnTo>
                    <a:pt x="3813" y="50705"/>
                  </a:lnTo>
                  <a:lnTo>
                    <a:pt x="5692" y="46168"/>
                  </a:lnTo>
                  <a:lnTo>
                    <a:pt x="7572" y="41631"/>
                  </a:lnTo>
                  <a:lnTo>
                    <a:pt x="9875" y="37321"/>
                  </a:lnTo>
                  <a:lnTo>
                    <a:pt x="12604" y="33238"/>
                  </a:lnTo>
                  <a:lnTo>
                    <a:pt x="15332" y="29155"/>
                  </a:lnTo>
                  <a:lnTo>
                    <a:pt x="18432" y="25377"/>
                  </a:lnTo>
                  <a:lnTo>
                    <a:pt x="21905" y="21905"/>
                  </a:lnTo>
                  <a:lnTo>
                    <a:pt x="25377" y="18432"/>
                  </a:lnTo>
                  <a:lnTo>
                    <a:pt x="46168" y="5692"/>
                  </a:lnTo>
                  <a:lnTo>
                    <a:pt x="50705" y="3813"/>
                  </a:lnTo>
                  <a:lnTo>
                    <a:pt x="55382" y="2395"/>
                  </a:lnTo>
                  <a:lnTo>
                    <a:pt x="60198" y="1437"/>
                  </a:lnTo>
                  <a:lnTo>
                    <a:pt x="65014" y="479"/>
                  </a:lnTo>
                  <a:lnTo>
                    <a:pt x="69878" y="0"/>
                  </a:lnTo>
                  <a:lnTo>
                    <a:pt x="74789" y="0"/>
                  </a:lnTo>
                  <a:lnTo>
                    <a:pt x="536804" y="0"/>
                  </a:lnTo>
                  <a:lnTo>
                    <a:pt x="541714" y="0"/>
                  </a:lnTo>
                  <a:lnTo>
                    <a:pt x="546578" y="479"/>
                  </a:lnTo>
                  <a:lnTo>
                    <a:pt x="582437" y="15332"/>
                  </a:lnTo>
                  <a:lnTo>
                    <a:pt x="605900" y="46168"/>
                  </a:lnTo>
                  <a:lnTo>
                    <a:pt x="610156" y="60198"/>
                  </a:lnTo>
                  <a:lnTo>
                    <a:pt x="611114" y="65014"/>
                  </a:lnTo>
                  <a:lnTo>
                    <a:pt x="611593" y="69878"/>
                  </a:lnTo>
                  <a:lnTo>
                    <a:pt x="611593" y="74789"/>
                  </a:lnTo>
                  <a:lnTo>
                    <a:pt x="611593" y="585731"/>
                  </a:lnTo>
                  <a:lnTo>
                    <a:pt x="611593" y="590642"/>
                  </a:lnTo>
                  <a:lnTo>
                    <a:pt x="611114" y="595505"/>
                  </a:lnTo>
                  <a:lnTo>
                    <a:pt x="610156" y="600322"/>
                  </a:lnTo>
                  <a:lnTo>
                    <a:pt x="609197" y="605138"/>
                  </a:lnTo>
                  <a:lnTo>
                    <a:pt x="598988" y="627281"/>
                  </a:lnTo>
                  <a:lnTo>
                    <a:pt x="596260" y="631365"/>
                  </a:lnTo>
                  <a:lnTo>
                    <a:pt x="578354" y="647916"/>
                  </a:lnTo>
                  <a:lnTo>
                    <a:pt x="574271" y="650644"/>
                  </a:lnTo>
                  <a:lnTo>
                    <a:pt x="569961" y="652948"/>
                  </a:lnTo>
                  <a:lnTo>
                    <a:pt x="565424" y="654827"/>
                  </a:lnTo>
                  <a:lnTo>
                    <a:pt x="560887" y="656706"/>
                  </a:lnTo>
                  <a:lnTo>
                    <a:pt x="536804" y="660520"/>
                  </a:lnTo>
                  <a:lnTo>
                    <a:pt x="74789" y="660520"/>
                  </a:lnTo>
                  <a:lnTo>
                    <a:pt x="69878" y="660520"/>
                  </a:lnTo>
                  <a:lnTo>
                    <a:pt x="65014" y="660041"/>
                  </a:lnTo>
                  <a:lnTo>
                    <a:pt x="60198" y="659083"/>
                  </a:lnTo>
                  <a:lnTo>
                    <a:pt x="55382" y="658125"/>
                  </a:lnTo>
                  <a:lnTo>
                    <a:pt x="50705" y="656706"/>
                  </a:lnTo>
                  <a:lnTo>
                    <a:pt x="46168" y="654827"/>
                  </a:lnTo>
                  <a:lnTo>
                    <a:pt x="41631" y="652948"/>
                  </a:lnTo>
                  <a:lnTo>
                    <a:pt x="37321" y="650644"/>
                  </a:lnTo>
                  <a:lnTo>
                    <a:pt x="33238" y="647916"/>
                  </a:lnTo>
                  <a:lnTo>
                    <a:pt x="29155" y="645188"/>
                  </a:lnTo>
                  <a:lnTo>
                    <a:pt x="25377" y="642087"/>
                  </a:lnTo>
                  <a:lnTo>
                    <a:pt x="21905" y="638615"/>
                  </a:lnTo>
                  <a:lnTo>
                    <a:pt x="18432" y="635142"/>
                  </a:lnTo>
                  <a:lnTo>
                    <a:pt x="15332" y="631365"/>
                  </a:lnTo>
                  <a:lnTo>
                    <a:pt x="12604" y="627281"/>
                  </a:lnTo>
                  <a:lnTo>
                    <a:pt x="9875" y="623198"/>
                  </a:lnTo>
                  <a:lnTo>
                    <a:pt x="7572" y="618888"/>
                  </a:lnTo>
                  <a:lnTo>
                    <a:pt x="5692" y="614351"/>
                  </a:lnTo>
                  <a:lnTo>
                    <a:pt x="3813" y="609815"/>
                  </a:lnTo>
                  <a:lnTo>
                    <a:pt x="2395" y="605138"/>
                  </a:lnTo>
                  <a:lnTo>
                    <a:pt x="1437" y="600322"/>
                  </a:lnTo>
                  <a:lnTo>
                    <a:pt x="479" y="595505"/>
                  </a:lnTo>
                  <a:lnTo>
                    <a:pt x="0" y="590642"/>
                  </a:lnTo>
                  <a:lnTo>
                    <a:pt x="0" y="585731"/>
                  </a:lnTo>
                  <a:close/>
                </a:path>
              </a:pathLst>
            </a:custGeom>
            <a:ln w="13979">
              <a:solidFill>
                <a:srgbClr val="DB8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750469" y="6608493"/>
            <a:ext cx="22987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b="1" spc="-15" dirty="0">
                <a:latin typeface="Arial"/>
                <a:cs typeface="Arial"/>
              </a:rPr>
              <a:t>V</a:t>
            </a:r>
            <a:r>
              <a:rPr sz="350" b="1" spc="-10" dirty="0">
                <a:latin typeface="Arial"/>
                <a:cs typeface="Arial"/>
              </a:rPr>
              <a:t>A</a:t>
            </a:r>
            <a:r>
              <a:rPr sz="350" b="1" spc="-25" dirty="0">
                <a:latin typeface="Arial"/>
                <a:cs typeface="Arial"/>
              </a:rPr>
              <a:t>L</a:t>
            </a:r>
            <a:r>
              <a:rPr sz="350" b="1" spc="25" dirty="0">
                <a:latin typeface="Arial"/>
                <a:cs typeface="Arial"/>
              </a:rPr>
              <a:t>O</a:t>
            </a:r>
            <a:r>
              <a:rPr sz="350" b="1" spc="-40" dirty="0">
                <a:latin typeface="Arial"/>
                <a:cs typeface="Arial"/>
              </a:rPr>
              <a:t>R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-30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4643308" y="6093476"/>
            <a:ext cx="542290" cy="594360"/>
            <a:chOff x="4643308" y="6093476"/>
            <a:chExt cx="542290" cy="594360"/>
          </a:xfrm>
        </p:grpSpPr>
        <p:pic>
          <p:nvPicPr>
            <p:cNvPr id="78" name="object 7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43308" y="6093476"/>
              <a:ext cx="541696" cy="49626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92790" y="6617698"/>
              <a:ext cx="69896" cy="69896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4096624" y="6141585"/>
            <a:ext cx="31750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b="1" spc="-15" dirty="0">
                <a:latin typeface="Arial"/>
                <a:cs typeface="Arial"/>
              </a:rPr>
              <a:t>PE</a:t>
            </a:r>
            <a:r>
              <a:rPr sz="350" b="1" spc="-40" dirty="0">
                <a:latin typeface="Arial"/>
                <a:cs typeface="Arial"/>
              </a:rPr>
              <a:t>R</a:t>
            </a:r>
            <a:r>
              <a:rPr sz="350" b="1" spc="-45" dirty="0">
                <a:latin typeface="Arial"/>
                <a:cs typeface="Arial"/>
              </a:rPr>
              <a:t>S</a:t>
            </a:r>
            <a:r>
              <a:rPr sz="350" b="1" spc="25" dirty="0">
                <a:latin typeface="Arial"/>
                <a:cs typeface="Arial"/>
              </a:rPr>
              <a:t>O</a:t>
            </a:r>
            <a:r>
              <a:rPr sz="350" b="1" spc="20" dirty="0">
                <a:latin typeface="Arial"/>
                <a:cs typeface="Arial"/>
              </a:rPr>
              <a:t>N</a:t>
            </a:r>
            <a:r>
              <a:rPr sz="350" b="1" spc="-10" dirty="0">
                <a:latin typeface="Arial"/>
                <a:cs typeface="Arial"/>
              </a:rPr>
              <a:t>A</a:t>
            </a:r>
            <a:r>
              <a:rPr sz="350" b="1" spc="-25" dirty="0">
                <a:latin typeface="Arial"/>
                <a:cs typeface="Arial"/>
              </a:rPr>
              <a:t>L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-30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pic>
        <p:nvPicPr>
          <p:cNvPr id="81" name="object 8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50622" y="6157780"/>
            <a:ext cx="45432" cy="45432"/>
          </a:xfrm>
          <a:prstGeom prst="rect">
            <a:avLst/>
          </a:prstGeom>
        </p:spPr>
      </p:pic>
      <p:sp>
        <p:nvSpPr>
          <p:cNvPr id="82" name="object 82"/>
          <p:cNvSpPr txBox="1"/>
          <p:nvPr/>
        </p:nvSpPr>
        <p:spPr>
          <a:xfrm>
            <a:off x="3577329" y="5850956"/>
            <a:ext cx="255904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Microsoft Sans Serif"/>
                <a:cs typeface="Microsoft Sans Serif"/>
              </a:rPr>
              <a:t>Creatividad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83" name="object 8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531327" y="5867151"/>
            <a:ext cx="45432" cy="45432"/>
          </a:xfrm>
          <a:prstGeom prst="rect">
            <a:avLst/>
          </a:prstGeom>
        </p:spPr>
      </p:pic>
      <p:sp>
        <p:nvSpPr>
          <p:cNvPr id="84" name="object 84"/>
          <p:cNvSpPr txBox="1"/>
          <p:nvPr/>
        </p:nvSpPr>
        <p:spPr>
          <a:xfrm>
            <a:off x="3301239" y="5996306"/>
            <a:ext cx="53149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5" dirty="0">
                <a:latin typeface="Microsoft Sans Serif"/>
                <a:cs typeface="Microsoft Sans Serif"/>
              </a:rPr>
              <a:t>Confianza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en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uno</a:t>
            </a:r>
            <a:r>
              <a:rPr sz="350" spc="1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mismo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85" name="object 8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255236" y="6012501"/>
            <a:ext cx="45432" cy="45432"/>
          </a:xfrm>
          <a:prstGeom prst="rect">
            <a:avLst/>
          </a:prstGeom>
        </p:spPr>
      </p:pic>
      <p:sp>
        <p:nvSpPr>
          <p:cNvPr id="86" name="object 86"/>
          <p:cNvSpPr txBox="1"/>
          <p:nvPr/>
        </p:nvSpPr>
        <p:spPr>
          <a:xfrm>
            <a:off x="3468990" y="6141620"/>
            <a:ext cx="36449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Microsoft Sans Serif"/>
                <a:cs typeface="Microsoft Sans Serif"/>
              </a:rPr>
              <a:t>Responsabilidad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87" name="object 8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422987" y="6157815"/>
            <a:ext cx="45432" cy="45432"/>
          </a:xfrm>
          <a:prstGeom prst="rect">
            <a:avLst/>
          </a:prstGeom>
        </p:spPr>
      </p:pic>
      <p:sp>
        <p:nvSpPr>
          <p:cNvPr id="88" name="object 88"/>
          <p:cNvSpPr txBox="1"/>
          <p:nvPr/>
        </p:nvSpPr>
        <p:spPr>
          <a:xfrm>
            <a:off x="3601793" y="6287004"/>
            <a:ext cx="23177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55" dirty="0">
                <a:latin typeface="Microsoft Sans Serif"/>
                <a:cs typeface="Microsoft Sans Serif"/>
              </a:rPr>
              <a:t>T</a:t>
            </a:r>
            <a:r>
              <a:rPr sz="350" spc="-10" dirty="0">
                <a:latin typeface="Microsoft Sans Serif"/>
                <a:cs typeface="Microsoft Sans Serif"/>
              </a:rPr>
              <a:t>en</a:t>
            </a:r>
            <a:r>
              <a:rPr sz="350" spc="-5" dirty="0">
                <a:latin typeface="Microsoft Sans Serif"/>
                <a:cs typeface="Microsoft Sans Serif"/>
              </a:rPr>
              <a:t>a</a:t>
            </a:r>
            <a:r>
              <a:rPr sz="350" spc="-15" dirty="0">
                <a:latin typeface="Microsoft Sans Serif"/>
                <a:cs typeface="Microsoft Sans Serif"/>
              </a:rPr>
              <a:t>c</a:t>
            </a:r>
            <a:r>
              <a:rPr sz="350" dirty="0">
                <a:latin typeface="Microsoft Sans Serif"/>
                <a:cs typeface="Microsoft Sans Serif"/>
              </a:rPr>
              <a:t>i</a:t>
            </a:r>
            <a:r>
              <a:rPr sz="350" spc="20" dirty="0">
                <a:latin typeface="Microsoft Sans Serif"/>
                <a:cs typeface="Microsoft Sans Serif"/>
              </a:rPr>
              <a:t>d</a:t>
            </a:r>
            <a:r>
              <a:rPr sz="350" spc="-5" dirty="0">
                <a:latin typeface="Microsoft Sans Serif"/>
                <a:cs typeface="Microsoft Sans Serif"/>
              </a:rPr>
              <a:t>a</a:t>
            </a:r>
            <a:r>
              <a:rPr sz="350" spc="20" dirty="0">
                <a:latin typeface="Microsoft Sans Serif"/>
                <a:cs typeface="Microsoft Sans Serif"/>
              </a:rPr>
              <a:t>d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89" name="object 8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555791" y="6303200"/>
            <a:ext cx="45432" cy="45432"/>
          </a:xfrm>
          <a:prstGeom prst="rect">
            <a:avLst/>
          </a:prstGeom>
        </p:spPr>
      </p:pic>
      <p:sp>
        <p:nvSpPr>
          <p:cNvPr id="90" name="object 90"/>
          <p:cNvSpPr txBox="1"/>
          <p:nvPr/>
        </p:nvSpPr>
        <p:spPr>
          <a:xfrm>
            <a:off x="3584319" y="6432354"/>
            <a:ext cx="24828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10" dirty="0">
                <a:latin typeface="Microsoft Sans Serif"/>
                <a:cs typeface="Microsoft Sans Serif"/>
              </a:rPr>
              <a:t>A</a:t>
            </a:r>
            <a:r>
              <a:rPr sz="350" spc="-10" dirty="0">
                <a:latin typeface="Microsoft Sans Serif"/>
                <a:cs typeface="Microsoft Sans Serif"/>
              </a:rPr>
              <a:t>u</a:t>
            </a:r>
            <a:r>
              <a:rPr sz="350" spc="10" dirty="0">
                <a:latin typeface="Microsoft Sans Serif"/>
                <a:cs typeface="Microsoft Sans Serif"/>
              </a:rPr>
              <a:t>t</a:t>
            </a:r>
            <a:r>
              <a:rPr sz="350" spc="20" dirty="0">
                <a:latin typeface="Microsoft Sans Serif"/>
                <a:cs typeface="Microsoft Sans Serif"/>
              </a:rPr>
              <a:t>o</a:t>
            </a:r>
            <a:r>
              <a:rPr sz="350" spc="-10" dirty="0">
                <a:latin typeface="Microsoft Sans Serif"/>
                <a:cs typeface="Microsoft Sans Serif"/>
              </a:rPr>
              <a:t>n</a:t>
            </a:r>
            <a:r>
              <a:rPr sz="350" spc="20" dirty="0">
                <a:latin typeface="Microsoft Sans Serif"/>
                <a:cs typeface="Microsoft Sans Serif"/>
              </a:rPr>
              <a:t>o</a:t>
            </a:r>
            <a:r>
              <a:rPr sz="350" spc="5" dirty="0">
                <a:latin typeface="Microsoft Sans Serif"/>
                <a:cs typeface="Microsoft Sans Serif"/>
              </a:rPr>
              <a:t>m</a:t>
            </a:r>
            <a:r>
              <a:rPr sz="350" dirty="0">
                <a:latin typeface="Microsoft Sans Serif"/>
                <a:cs typeface="Microsoft Sans Serif"/>
              </a:rPr>
              <a:t>í</a:t>
            </a:r>
            <a:r>
              <a:rPr sz="350" spc="-10" dirty="0">
                <a:latin typeface="Microsoft Sans Serif"/>
                <a:cs typeface="Microsoft Sans Serif"/>
              </a:rPr>
              <a:t>a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91" name="object 9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538316" y="6448549"/>
            <a:ext cx="45432" cy="45432"/>
          </a:xfrm>
          <a:prstGeom prst="rect">
            <a:avLst/>
          </a:prstGeom>
        </p:spPr>
      </p:pic>
      <p:sp>
        <p:nvSpPr>
          <p:cNvPr id="92" name="object 92"/>
          <p:cNvSpPr txBox="1"/>
          <p:nvPr/>
        </p:nvSpPr>
        <p:spPr>
          <a:xfrm>
            <a:off x="4170015" y="6723018"/>
            <a:ext cx="24384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b="1" spc="-15" dirty="0">
                <a:latin typeface="Arial"/>
                <a:cs typeface="Arial"/>
              </a:rPr>
              <a:t>SOCIALES</a:t>
            </a:r>
            <a:endParaRPr sz="350">
              <a:latin typeface="Arial"/>
              <a:cs typeface="Arial"/>
            </a:endParaRPr>
          </a:p>
        </p:txBody>
      </p:sp>
      <p:pic>
        <p:nvPicPr>
          <p:cNvPr id="93" name="object 9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24013" y="6739213"/>
            <a:ext cx="45432" cy="45432"/>
          </a:xfrm>
          <a:prstGeom prst="rect">
            <a:avLst/>
          </a:prstGeom>
        </p:spPr>
      </p:pic>
      <p:sp>
        <p:nvSpPr>
          <p:cNvPr id="94" name="object 94"/>
          <p:cNvSpPr txBox="1"/>
          <p:nvPr/>
        </p:nvSpPr>
        <p:spPr>
          <a:xfrm>
            <a:off x="3678679" y="6577669"/>
            <a:ext cx="227329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Microsoft Sans Serif"/>
                <a:cs typeface="Microsoft Sans Serif"/>
              </a:rPr>
              <a:t>Liderazgo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95" name="object 9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632677" y="6593864"/>
            <a:ext cx="45432" cy="45432"/>
          </a:xfrm>
          <a:prstGeom prst="rect">
            <a:avLst/>
          </a:prstGeom>
        </p:spPr>
      </p:pic>
      <p:sp>
        <p:nvSpPr>
          <p:cNvPr id="96" name="object 96"/>
          <p:cNvSpPr txBox="1"/>
          <p:nvPr/>
        </p:nvSpPr>
        <p:spPr>
          <a:xfrm>
            <a:off x="3507433" y="6723018"/>
            <a:ext cx="39878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Microsoft Sans Serif"/>
                <a:cs typeface="Microsoft Sans Serif"/>
              </a:rPr>
              <a:t>Espíritu</a:t>
            </a:r>
            <a:r>
              <a:rPr sz="350" spc="-10" dirty="0">
                <a:latin typeface="Microsoft Sans Serif"/>
                <a:cs typeface="Microsoft Sans Serif"/>
              </a:rPr>
              <a:t> </a:t>
            </a:r>
            <a:r>
              <a:rPr sz="350" spc="10" dirty="0">
                <a:latin typeface="Microsoft Sans Serif"/>
                <a:cs typeface="Microsoft Sans Serif"/>
              </a:rPr>
              <a:t>de</a:t>
            </a:r>
            <a:r>
              <a:rPr sz="350" spc="-10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equipo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97" name="object 9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461430" y="6739213"/>
            <a:ext cx="45432" cy="45432"/>
          </a:xfrm>
          <a:prstGeom prst="rect">
            <a:avLst/>
          </a:prstGeom>
        </p:spPr>
      </p:pic>
      <p:sp>
        <p:nvSpPr>
          <p:cNvPr id="98" name="object 98"/>
          <p:cNvSpPr txBox="1"/>
          <p:nvPr/>
        </p:nvSpPr>
        <p:spPr>
          <a:xfrm>
            <a:off x="3650720" y="6868403"/>
            <a:ext cx="255904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Microsoft Sans Serif"/>
                <a:cs typeface="Microsoft Sans Serif"/>
              </a:rPr>
              <a:t>Solidaridad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3604718" y="183566"/>
            <a:ext cx="3785235" cy="6746875"/>
            <a:chOff x="3604718" y="183566"/>
            <a:chExt cx="3785235" cy="6746875"/>
          </a:xfrm>
        </p:grpSpPr>
        <p:pic>
          <p:nvPicPr>
            <p:cNvPr id="100" name="object 10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04718" y="6884598"/>
              <a:ext cx="45432" cy="45432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6763928" y="190868"/>
              <a:ext cx="619125" cy="608330"/>
            </a:xfrm>
            <a:custGeom>
              <a:avLst/>
              <a:gdLst/>
              <a:ahLst/>
              <a:cxnLst/>
              <a:rect l="l" t="t" r="r" b="b"/>
              <a:pathLst>
                <a:path w="619125" h="608330">
                  <a:moveTo>
                    <a:pt x="513438" y="608098"/>
                  </a:moveTo>
                  <a:lnTo>
                    <a:pt x="105144" y="608098"/>
                  </a:lnTo>
                  <a:lnTo>
                    <a:pt x="97826" y="607377"/>
                  </a:lnTo>
                  <a:lnTo>
                    <a:pt x="56156" y="593238"/>
                  </a:lnTo>
                  <a:lnTo>
                    <a:pt x="23070" y="564228"/>
                  </a:lnTo>
                  <a:lnTo>
                    <a:pt x="3603" y="524766"/>
                  </a:lnTo>
                  <a:lnTo>
                    <a:pt x="0" y="502954"/>
                  </a:lnTo>
                  <a:lnTo>
                    <a:pt x="0" y="495565"/>
                  </a:lnTo>
                  <a:lnTo>
                    <a:pt x="0" y="105144"/>
                  </a:lnTo>
                  <a:lnTo>
                    <a:pt x="11393" y="62641"/>
                  </a:lnTo>
                  <a:lnTo>
                    <a:pt x="38185" y="27735"/>
                  </a:lnTo>
                  <a:lnTo>
                    <a:pt x="76295" y="5738"/>
                  </a:lnTo>
                  <a:lnTo>
                    <a:pt x="105144" y="0"/>
                  </a:lnTo>
                  <a:lnTo>
                    <a:pt x="513438" y="0"/>
                  </a:lnTo>
                  <a:lnTo>
                    <a:pt x="555940" y="11393"/>
                  </a:lnTo>
                  <a:lnTo>
                    <a:pt x="590847" y="38185"/>
                  </a:lnTo>
                  <a:lnTo>
                    <a:pt x="612844" y="76295"/>
                  </a:lnTo>
                  <a:lnTo>
                    <a:pt x="618582" y="105144"/>
                  </a:lnTo>
                  <a:lnTo>
                    <a:pt x="618582" y="502954"/>
                  </a:lnTo>
                  <a:lnTo>
                    <a:pt x="607189" y="545456"/>
                  </a:lnTo>
                  <a:lnTo>
                    <a:pt x="580397" y="580362"/>
                  </a:lnTo>
                  <a:lnTo>
                    <a:pt x="542287" y="602359"/>
                  </a:lnTo>
                  <a:lnTo>
                    <a:pt x="520756" y="607377"/>
                  </a:lnTo>
                  <a:lnTo>
                    <a:pt x="513438" y="608098"/>
                  </a:lnTo>
                  <a:close/>
                </a:path>
              </a:pathLst>
            </a:custGeom>
            <a:solidFill>
              <a:srgbClr val="FF9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763928" y="190868"/>
              <a:ext cx="619125" cy="608330"/>
            </a:xfrm>
            <a:custGeom>
              <a:avLst/>
              <a:gdLst/>
              <a:ahLst/>
              <a:cxnLst/>
              <a:rect l="l" t="t" r="r" b="b"/>
              <a:pathLst>
                <a:path w="619125" h="608330">
                  <a:moveTo>
                    <a:pt x="0" y="495565"/>
                  </a:moveTo>
                  <a:lnTo>
                    <a:pt x="0" y="112533"/>
                  </a:lnTo>
                  <a:lnTo>
                    <a:pt x="0" y="105144"/>
                  </a:lnTo>
                  <a:lnTo>
                    <a:pt x="720" y="97826"/>
                  </a:lnTo>
                  <a:lnTo>
                    <a:pt x="2162" y="90579"/>
                  </a:lnTo>
                  <a:lnTo>
                    <a:pt x="3603" y="83331"/>
                  </a:lnTo>
                  <a:lnTo>
                    <a:pt x="5738" y="76295"/>
                  </a:lnTo>
                  <a:lnTo>
                    <a:pt x="8566" y="69468"/>
                  </a:lnTo>
                  <a:lnTo>
                    <a:pt x="11393" y="62641"/>
                  </a:lnTo>
                  <a:lnTo>
                    <a:pt x="14860" y="56156"/>
                  </a:lnTo>
                  <a:lnTo>
                    <a:pt x="18965" y="50013"/>
                  </a:lnTo>
                  <a:lnTo>
                    <a:pt x="23070" y="43869"/>
                  </a:lnTo>
                  <a:lnTo>
                    <a:pt x="27735" y="38185"/>
                  </a:lnTo>
                  <a:lnTo>
                    <a:pt x="32960" y="32960"/>
                  </a:lnTo>
                  <a:lnTo>
                    <a:pt x="38185" y="27735"/>
                  </a:lnTo>
                  <a:lnTo>
                    <a:pt x="43869" y="23070"/>
                  </a:lnTo>
                  <a:lnTo>
                    <a:pt x="50013" y="18965"/>
                  </a:lnTo>
                  <a:lnTo>
                    <a:pt x="56156" y="14860"/>
                  </a:lnTo>
                  <a:lnTo>
                    <a:pt x="90579" y="2162"/>
                  </a:lnTo>
                  <a:lnTo>
                    <a:pt x="97826" y="720"/>
                  </a:lnTo>
                  <a:lnTo>
                    <a:pt x="105144" y="0"/>
                  </a:lnTo>
                  <a:lnTo>
                    <a:pt x="112533" y="0"/>
                  </a:lnTo>
                  <a:lnTo>
                    <a:pt x="506049" y="0"/>
                  </a:lnTo>
                  <a:lnTo>
                    <a:pt x="513438" y="0"/>
                  </a:lnTo>
                  <a:lnTo>
                    <a:pt x="520756" y="720"/>
                  </a:lnTo>
                  <a:lnTo>
                    <a:pt x="528003" y="2162"/>
                  </a:lnTo>
                  <a:lnTo>
                    <a:pt x="535250" y="3603"/>
                  </a:lnTo>
                  <a:lnTo>
                    <a:pt x="542287" y="5738"/>
                  </a:lnTo>
                  <a:lnTo>
                    <a:pt x="549114" y="8566"/>
                  </a:lnTo>
                  <a:lnTo>
                    <a:pt x="555940" y="11393"/>
                  </a:lnTo>
                  <a:lnTo>
                    <a:pt x="562425" y="14860"/>
                  </a:lnTo>
                  <a:lnTo>
                    <a:pt x="568569" y="18965"/>
                  </a:lnTo>
                  <a:lnTo>
                    <a:pt x="574713" y="23070"/>
                  </a:lnTo>
                  <a:lnTo>
                    <a:pt x="599617" y="50013"/>
                  </a:lnTo>
                  <a:lnTo>
                    <a:pt x="603722" y="56156"/>
                  </a:lnTo>
                  <a:lnTo>
                    <a:pt x="607189" y="62641"/>
                  </a:lnTo>
                  <a:lnTo>
                    <a:pt x="610016" y="69468"/>
                  </a:lnTo>
                  <a:lnTo>
                    <a:pt x="612844" y="76295"/>
                  </a:lnTo>
                  <a:lnTo>
                    <a:pt x="618582" y="112533"/>
                  </a:lnTo>
                  <a:lnTo>
                    <a:pt x="618582" y="495565"/>
                  </a:lnTo>
                  <a:lnTo>
                    <a:pt x="618582" y="502954"/>
                  </a:lnTo>
                  <a:lnTo>
                    <a:pt x="617861" y="510272"/>
                  </a:lnTo>
                  <a:lnTo>
                    <a:pt x="616420" y="517519"/>
                  </a:lnTo>
                  <a:lnTo>
                    <a:pt x="614978" y="524766"/>
                  </a:lnTo>
                  <a:lnTo>
                    <a:pt x="612844" y="531803"/>
                  </a:lnTo>
                  <a:lnTo>
                    <a:pt x="610016" y="538629"/>
                  </a:lnTo>
                  <a:lnTo>
                    <a:pt x="607189" y="545456"/>
                  </a:lnTo>
                  <a:lnTo>
                    <a:pt x="603722" y="551941"/>
                  </a:lnTo>
                  <a:lnTo>
                    <a:pt x="599617" y="558085"/>
                  </a:lnTo>
                  <a:lnTo>
                    <a:pt x="595512" y="564228"/>
                  </a:lnTo>
                  <a:lnTo>
                    <a:pt x="568569" y="589132"/>
                  </a:lnTo>
                  <a:lnTo>
                    <a:pt x="562425" y="593238"/>
                  </a:lnTo>
                  <a:lnTo>
                    <a:pt x="555940" y="596704"/>
                  </a:lnTo>
                  <a:lnTo>
                    <a:pt x="549114" y="599532"/>
                  </a:lnTo>
                  <a:lnTo>
                    <a:pt x="542287" y="602359"/>
                  </a:lnTo>
                  <a:lnTo>
                    <a:pt x="535250" y="604494"/>
                  </a:lnTo>
                  <a:lnTo>
                    <a:pt x="528003" y="605935"/>
                  </a:lnTo>
                  <a:lnTo>
                    <a:pt x="520756" y="607377"/>
                  </a:lnTo>
                  <a:lnTo>
                    <a:pt x="513438" y="608098"/>
                  </a:lnTo>
                  <a:lnTo>
                    <a:pt x="506049" y="608098"/>
                  </a:lnTo>
                  <a:lnTo>
                    <a:pt x="112533" y="608098"/>
                  </a:lnTo>
                  <a:lnTo>
                    <a:pt x="105144" y="608098"/>
                  </a:lnTo>
                  <a:lnTo>
                    <a:pt x="97826" y="607377"/>
                  </a:lnTo>
                  <a:lnTo>
                    <a:pt x="90579" y="605935"/>
                  </a:lnTo>
                  <a:lnTo>
                    <a:pt x="83331" y="604494"/>
                  </a:lnTo>
                  <a:lnTo>
                    <a:pt x="76295" y="602359"/>
                  </a:lnTo>
                  <a:lnTo>
                    <a:pt x="69468" y="599532"/>
                  </a:lnTo>
                  <a:lnTo>
                    <a:pt x="62641" y="596704"/>
                  </a:lnTo>
                  <a:lnTo>
                    <a:pt x="27735" y="569913"/>
                  </a:lnTo>
                  <a:lnTo>
                    <a:pt x="18965" y="558085"/>
                  </a:lnTo>
                  <a:lnTo>
                    <a:pt x="14860" y="551941"/>
                  </a:lnTo>
                  <a:lnTo>
                    <a:pt x="11393" y="545456"/>
                  </a:lnTo>
                  <a:lnTo>
                    <a:pt x="8566" y="538629"/>
                  </a:lnTo>
                  <a:lnTo>
                    <a:pt x="5738" y="531803"/>
                  </a:lnTo>
                  <a:lnTo>
                    <a:pt x="3603" y="524766"/>
                  </a:lnTo>
                  <a:lnTo>
                    <a:pt x="2162" y="517519"/>
                  </a:lnTo>
                  <a:lnTo>
                    <a:pt x="720" y="510272"/>
                  </a:lnTo>
                  <a:lnTo>
                    <a:pt x="0" y="502954"/>
                  </a:lnTo>
                  <a:lnTo>
                    <a:pt x="0" y="495565"/>
                  </a:lnTo>
                  <a:close/>
                </a:path>
              </a:pathLst>
            </a:custGeom>
            <a:ln w="13979">
              <a:solidFill>
                <a:srgbClr val="DB8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6817247" y="653463"/>
            <a:ext cx="414020" cy="9233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10" dirty="0">
                <a:latin typeface="Arial"/>
                <a:cs typeface="Arial"/>
              </a:rPr>
              <a:t>DEFINICIÓN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6809203" y="236143"/>
            <a:ext cx="828040" cy="510540"/>
            <a:chOff x="6809203" y="236143"/>
            <a:chExt cx="828040" cy="510540"/>
          </a:xfrm>
        </p:grpSpPr>
        <p:sp>
          <p:nvSpPr>
            <p:cNvPr id="105" name="object 105"/>
            <p:cNvSpPr/>
            <p:nvPr/>
          </p:nvSpPr>
          <p:spPr>
            <a:xfrm>
              <a:off x="6811108" y="238048"/>
              <a:ext cx="521334" cy="391795"/>
            </a:xfrm>
            <a:custGeom>
              <a:avLst/>
              <a:gdLst/>
              <a:ahLst/>
              <a:cxnLst/>
              <a:rect l="l" t="t" r="r" b="b"/>
              <a:pathLst>
                <a:path w="521334" h="391795">
                  <a:moveTo>
                    <a:pt x="0" y="0"/>
                  </a:moveTo>
                  <a:lnTo>
                    <a:pt x="520727" y="0"/>
                  </a:lnTo>
                  <a:lnTo>
                    <a:pt x="520727" y="391419"/>
                  </a:lnTo>
                  <a:lnTo>
                    <a:pt x="0" y="391419"/>
                  </a:lnTo>
                  <a:lnTo>
                    <a:pt x="0" y="0"/>
                  </a:lnTo>
                  <a:close/>
                </a:path>
              </a:pathLst>
            </a:custGeom>
            <a:ln w="3494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16351" y="243291"/>
              <a:ext cx="55917" cy="5591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46213" y="676648"/>
              <a:ext cx="69896" cy="69896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91432" y="314654"/>
              <a:ext cx="45432" cy="45432"/>
            </a:xfrm>
            <a:prstGeom prst="rect">
              <a:avLst/>
            </a:prstGeom>
          </p:spPr>
        </p:pic>
      </p:grpSp>
      <p:sp>
        <p:nvSpPr>
          <p:cNvPr id="109" name="object 109"/>
          <p:cNvSpPr txBox="1"/>
          <p:nvPr/>
        </p:nvSpPr>
        <p:spPr>
          <a:xfrm>
            <a:off x="7637433" y="298460"/>
            <a:ext cx="861694" cy="213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20" dirty="0">
                <a:latin typeface="Microsoft Sans Serif"/>
                <a:cs typeface="Microsoft Sans Serif"/>
              </a:rPr>
              <a:t>Es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aquel</a:t>
            </a:r>
            <a:r>
              <a:rPr sz="350" spc="5" dirty="0">
                <a:latin typeface="Microsoft Sans Serif"/>
                <a:cs typeface="Microsoft Sans Serif"/>
              </a:rPr>
              <a:t> que </a:t>
            </a:r>
            <a:r>
              <a:rPr sz="350" dirty="0">
                <a:latin typeface="Microsoft Sans Serif"/>
                <a:cs typeface="Microsoft Sans Serif"/>
              </a:rPr>
              <a:t>emprende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un</a:t>
            </a:r>
            <a:r>
              <a:rPr sz="350" spc="5" dirty="0">
                <a:latin typeface="Microsoft Sans Serif"/>
                <a:cs typeface="Microsoft Sans Serif"/>
              </a:rPr>
              <a:t> negocio.</a:t>
            </a:r>
            <a:endParaRPr sz="3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350" spc="-20" dirty="0">
                <a:latin typeface="Microsoft Sans Serif"/>
                <a:cs typeface="Microsoft Sans Serif"/>
              </a:rPr>
              <a:t>Es</a:t>
            </a:r>
            <a:r>
              <a:rPr sz="350" spc="2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capaz</a:t>
            </a:r>
            <a:r>
              <a:rPr sz="350" spc="25" dirty="0">
                <a:latin typeface="Microsoft Sans Serif"/>
                <a:cs typeface="Microsoft Sans Serif"/>
              </a:rPr>
              <a:t> </a:t>
            </a:r>
            <a:r>
              <a:rPr sz="350" spc="10" dirty="0">
                <a:latin typeface="Microsoft Sans Serif"/>
                <a:cs typeface="Microsoft Sans Serif"/>
              </a:rPr>
              <a:t>de </a:t>
            </a:r>
            <a:r>
              <a:rPr sz="350" spc="-5" dirty="0">
                <a:latin typeface="Microsoft Sans Serif"/>
                <a:cs typeface="Microsoft Sans Serif"/>
              </a:rPr>
              <a:t>resolver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algún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inconveniente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10" name="object 11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591431" y="459969"/>
            <a:ext cx="45432" cy="45432"/>
          </a:xfrm>
          <a:prstGeom prst="rect">
            <a:avLst/>
          </a:prstGeom>
        </p:spPr>
      </p:pic>
      <p:sp>
        <p:nvSpPr>
          <p:cNvPr id="111" name="object 111"/>
          <p:cNvSpPr txBox="1"/>
          <p:nvPr/>
        </p:nvSpPr>
        <p:spPr>
          <a:xfrm>
            <a:off x="7578021" y="589158"/>
            <a:ext cx="690880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spc="-20" dirty="0">
                <a:latin typeface="Microsoft Sans Serif"/>
                <a:cs typeface="Microsoft Sans Serif"/>
              </a:rPr>
              <a:t>Es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aquel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que </a:t>
            </a:r>
            <a:r>
              <a:rPr sz="350" spc="-5" dirty="0">
                <a:latin typeface="Microsoft Sans Serif"/>
                <a:cs typeface="Microsoft Sans Serif"/>
              </a:rPr>
              <a:t>intenta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spc="10" dirty="0">
                <a:latin typeface="Microsoft Sans Serif"/>
                <a:cs typeface="Microsoft Sans Serif"/>
              </a:rPr>
              <a:t>de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hacer </a:t>
            </a:r>
            <a:r>
              <a:rPr sz="350" spc="-7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realidad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15" dirty="0">
                <a:latin typeface="Microsoft Sans Serif"/>
                <a:cs typeface="Microsoft Sans Serif"/>
              </a:rPr>
              <a:t>sus</a:t>
            </a:r>
            <a:r>
              <a:rPr sz="350" spc="2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ideas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6756625" y="605354"/>
            <a:ext cx="880744" cy="1449070"/>
            <a:chOff x="6756625" y="605354"/>
            <a:chExt cx="880744" cy="1449070"/>
          </a:xfrm>
        </p:grpSpPr>
        <p:pic>
          <p:nvPicPr>
            <p:cNvPr id="113" name="object 11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91431" y="605354"/>
              <a:ext cx="45432" cy="45432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763928" y="1271221"/>
              <a:ext cx="782955" cy="775970"/>
            </a:xfrm>
            <a:custGeom>
              <a:avLst/>
              <a:gdLst/>
              <a:ahLst/>
              <a:cxnLst/>
              <a:rect l="l" t="t" r="r" b="b"/>
              <a:pathLst>
                <a:path w="782954" h="775969">
                  <a:moveTo>
                    <a:pt x="677695" y="775849"/>
                  </a:moveTo>
                  <a:lnTo>
                    <a:pt x="105144" y="775849"/>
                  </a:lnTo>
                  <a:lnTo>
                    <a:pt x="97826" y="775128"/>
                  </a:lnTo>
                  <a:lnTo>
                    <a:pt x="56156" y="760989"/>
                  </a:lnTo>
                  <a:lnTo>
                    <a:pt x="23070" y="731980"/>
                  </a:lnTo>
                  <a:lnTo>
                    <a:pt x="3603" y="692517"/>
                  </a:lnTo>
                  <a:lnTo>
                    <a:pt x="0" y="670705"/>
                  </a:lnTo>
                  <a:lnTo>
                    <a:pt x="0" y="663316"/>
                  </a:lnTo>
                  <a:lnTo>
                    <a:pt x="0" y="105144"/>
                  </a:lnTo>
                  <a:lnTo>
                    <a:pt x="11393" y="62641"/>
                  </a:lnTo>
                  <a:lnTo>
                    <a:pt x="38185" y="27735"/>
                  </a:lnTo>
                  <a:lnTo>
                    <a:pt x="76295" y="5738"/>
                  </a:lnTo>
                  <a:lnTo>
                    <a:pt x="105144" y="0"/>
                  </a:lnTo>
                  <a:lnTo>
                    <a:pt x="677695" y="0"/>
                  </a:lnTo>
                  <a:lnTo>
                    <a:pt x="720197" y="11393"/>
                  </a:lnTo>
                  <a:lnTo>
                    <a:pt x="755103" y="38185"/>
                  </a:lnTo>
                  <a:lnTo>
                    <a:pt x="777100" y="76295"/>
                  </a:lnTo>
                  <a:lnTo>
                    <a:pt x="782839" y="105144"/>
                  </a:lnTo>
                  <a:lnTo>
                    <a:pt x="782839" y="670705"/>
                  </a:lnTo>
                  <a:lnTo>
                    <a:pt x="771445" y="713207"/>
                  </a:lnTo>
                  <a:lnTo>
                    <a:pt x="744654" y="748114"/>
                  </a:lnTo>
                  <a:lnTo>
                    <a:pt x="706543" y="770111"/>
                  </a:lnTo>
                  <a:lnTo>
                    <a:pt x="685013" y="775128"/>
                  </a:lnTo>
                  <a:lnTo>
                    <a:pt x="677695" y="775849"/>
                  </a:lnTo>
                  <a:close/>
                </a:path>
              </a:pathLst>
            </a:custGeom>
            <a:solidFill>
              <a:srgbClr val="FF9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763928" y="1271221"/>
              <a:ext cx="782955" cy="775970"/>
            </a:xfrm>
            <a:custGeom>
              <a:avLst/>
              <a:gdLst/>
              <a:ahLst/>
              <a:cxnLst/>
              <a:rect l="l" t="t" r="r" b="b"/>
              <a:pathLst>
                <a:path w="782954" h="775969">
                  <a:moveTo>
                    <a:pt x="0" y="663316"/>
                  </a:moveTo>
                  <a:lnTo>
                    <a:pt x="0" y="112533"/>
                  </a:lnTo>
                  <a:lnTo>
                    <a:pt x="0" y="105144"/>
                  </a:lnTo>
                  <a:lnTo>
                    <a:pt x="720" y="97826"/>
                  </a:lnTo>
                  <a:lnTo>
                    <a:pt x="2162" y="90579"/>
                  </a:lnTo>
                  <a:lnTo>
                    <a:pt x="3603" y="83331"/>
                  </a:lnTo>
                  <a:lnTo>
                    <a:pt x="5738" y="76295"/>
                  </a:lnTo>
                  <a:lnTo>
                    <a:pt x="8566" y="69468"/>
                  </a:lnTo>
                  <a:lnTo>
                    <a:pt x="11393" y="62641"/>
                  </a:lnTo>
                  <a:lnTo>
                    <a:pt x="14860" y="56156"/>
                  </a:lnTo>
                  <a:lnTo>
                    <a:pt x="18965" y="50013"/>
                  </a:lnTo>
                  <a:lnTo>
                    <a:pt x="23070" y="43869"/>
                  </a:lnTo>
                  <a:lnTo>
                    <a:pt x="27735" y="38185"/>
                  </a:lnTo>
                  <a:lnTo>
                    <a:pt x="32960" y="32960"/>
                  </a:lnTo>
                  <a:lnTo>
                    <a:pt x="38185" y="27735"/>
                  </a:lnTo>
                  <a:lnTo>
                    <a:pt x="43869" y="23070"/>
                  </a:lnTo>
                  <a:lnTo>
                    <a:pt x="50013" y="18965"/>
                  </a:lnTo>
                  <a:lnTo>
                    <a:pt x="56156" y="14860"/>
                  </a:lnTo>
                  <a:lnTo>
                    <a:pt x="90579" y="2162"/>
                  </a:lnTo>
                  <a:lnTo>
                    <a:pt x="97826" y="720"/>
                  </a:lnTo>
                  <a:lnTo>
                    <a:pt x="105144" y="0"/>
                  </a:lnTo>
                  <a:lnTo>
                    <a:pt x="112533" y="0"/>
                  </a:lnTo>
                  <a:lnTo>
                    <a:pt x="670306" y="0"/>
                  </a:lnTo>
                  <a:lnTo>
                    <a:pt x="677695" y="0"/>
                  </a:lnTo>
                  <a:lnTo>
                    <a:pt x="685013" y="720"/>
                  </a:lnTo>
                  <a:lnTo>
                    <a:pt x="692260" y="2162"/>
                  </a:lnTo>
                  <a:lnTo>
                    <a:pt x="699507" y="3603"/>
                  </a:lnTo>
                  <a:lnTo>
                    <a:pt x="738969" y="23070"/>
                  </a:lnTo>
                  <a:lnTo>
                    <a:pt x="763873" y="50013"/>
                  </a:lnTo>
                  <a:lnTo>
                    <a:pt x="767979" y="56156"/>
                  </a:lnTo>
                  <a:lnTo>
                    <a:pt x="771445" y="62641"/>
                  </a:lnTo>
                  <a:lnTo>
                    <a:pt x="774273" y="69468"/>
                  </a:lnTo>
                  <a:lnTo>
                    <a:pt x="777100" y="76295"/>
                  </a:lnTo>
                  <a:lnTo>
                    <a:pt x="779235" y="83331"/>
                  </a:lnTo>
                  <a:lnTo>
                    <a:pt x="780676" y="90579"/>
                  </a:lnTo>
                  <a:lnTo>
                    <a:pt x="782118" y="97826"/>
                  </a:lnTo>
                  <a:lnTo>
                    <a:pt x="782839" y="105144"/>
                  </a:lnTo>
                  <a:lnTo>
                    <a:pt x="782839" y="112533"/>
                  </a:lnTo>
                  <a:lnTo>
                    <a:pt x="782839" y="663316"/>
                  </a:lnTo>
                  <a:lnTo>
                    <a:pt x="782839" y="670705"/>
                  </a:lnTo>
                  <a:lnTo>
                    <a:pt x="782118" y="678023"/>
                  </a:lnTo>
                  <a:lnTo>
                    <a:pt x="780676" y="685270"/>
                  </a:lnTo>
                  <a:lnTo>
                    <a:pt x="779235" y="692517"/>
                  </a:lnTo>
                  <a:lnTo>
                    <a:pt x="777100" y="699554"/>
                  </a:lnTo>
                  <a:lnTo>
                    <a:pt x="774273" y="706380"/>
                  </a:lnTo>
                  <a:lnTo>
                    <a:pt x="771445" y="713207"/>
                  </a:lnTo>
                  <a:lnTo>
                    <a:pt x="744654" y="748114"/>
                  </a:lnTo>
                  <a:lnTo>
                    <a:pt x="732826" y="756884"/>
                  </a:lnTo>
                  <a:lnTo>
                    <a:pt x="726682" y="760989"/>
                  </a:lnTo>
                  <a:lnTo>
                    <a:pt x="720197" y="764455"/>
                  </a:lnTo>
                  <a:lnTo>
                    <a:pt x="713370" y="767283"/>
                  </a:lnTo>
                  <a:lnTo>
                    <a:pt x="706543" y="770111"/>
                  </a:lnTo>
                  <a:lnTo>
                    <a:pt x="670306" y="775849"/>
                  </a:lnTo>
                  <a:lnTo>
                    <a:pt x="112533" y="775849"/>
                  </a:lnTo>
                  <a:lnTo>
                    <a:pt x="69468" y="767283"/>
                  </a:lnTo>
                  <a:lnTo>
                    <a:pt x="32960" y="742889"/>
                  </a:lnTo>
                  <a:lnTo>
                    <a:pt x="8566" y="706380"/>
                  </a:lnTo>
                  <a:lnTo>
                    <a:pt x="5738" y="699554"/>
                  </a:lnTo>
                  <a:lnTo>
                    <a:pt x="3603" y="692517"/>
                  </a:lnTo>
                  <a:lnTo>
                    <a:pt x="2162" y="685270"/>
                  </a:lnTo>
                  <a:lnTo>
                    <a:pt x="720" y="678023"/>
                  </a:lnTo>
                  <a:lnTo>
                    <a:pt x="0" y="670705"/>
                  </a:lnTo>
                  <a:lnTo>
                    <a:pt x="0" y="663316"/>
                  </a:lnTo>
                  <a:close/>
                </a:path>
              </a:pathLst>
            </a:custGeom>
            <a:ln w="13979">
              <a:solidFill>
                <a:srgbClr val="DB8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6832974" y="1821187"/>
            <a:ext cx="546100" cy="1688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90"/>
              </a:spcBef>
            </a:pPr>
            <a:r>
              <a:rPr sz="500" b="1" spc="-15" dirty="0">
                <a:latin typeface="Arial"/>
                <a:cs typeface="Arial"/>
              </a:rPr>
              <a:t>PERFIL</a:t>
            </a:r>
            <a:r>
              <a:rPr sz="500" b="1" spc="20" dirty="0">
                <a:latin typeface="Arial"/>
                <a:cs typeface="Arial"/>
              </a:rPr>
              <a:t> </a:t>
            </a:r>
            <a:r>
              <a:rPr sz="500" b="1" spc="-10" dirty="0">
                <a:latin typeface="Arial"/>
                <a:cs typeface="Arial"/>
              </a:rPr>
              <a:t>DEL </a:t>
            </a:r>
            <a:r>
              <a:rPr sz="500" b="1" spc="-5" dirty="0">
                <a:latin typeface="Arial"/>
                <a:cs typeface="Arial"/>
              </a:rPr>
              <a:t> E</a:t>
            </a:r>
            <a:r>
              <a:rPr sz="500" b="1" spc="75" dirty="0">
                <a:latin typeface="Arial"/>
                <a:cs typeface="Arial"/>
              </a:rPr>
              <a:t>M</a:t>
            </a:r>
            <a:r>
              <a:rPr sz="500" b="1" spc="-5" dirty="0">
                <a:latin typeface="Arial"/>
                <a:cs typeface="Arial"/>
              </a:rPr>
              <a:t>P</a:t>
            </a:r>
            <a:r>
              <a:rPr sz="500" b="1" spc="-35" dirty="0">
                <a:latin typeface="Arial"/>
                <a:cs typeface="Arial"/>
              </a:rPr>
              <a:t>R</a:t>
            </a:r>
            <a:r>
              <a:rPr sz="500" b="1" spc="-5" dirty="0">
                <a:latin typeface="Arial"/>
                <a:cs typeface="Arial"/>
              </a:rPr>
              <a:t>E</a:t>
            </a:r>
            <a:r>
              <a:rPr sz="500" b="1" spc="50" dirty="0">
                <a:latin typeface="Arial"/>
                <a:cs typeface="Arial"/>
              </a:rPr>
              <a:t>N</a:t>
            </a:r>
            <a:r>
              <a:rPr sz="500" b="1" spc="20" dirty="0">
                <a:latin typeface="Arial"/>
                <a:cs typeface="Arial"/>
              </a:rPr>
              <a:t>D</a:t>
            </a:r>
            <a:r>
              <a:rPr sz="500" b="1" spc="-5" dirty="0">
                <a:latin typeface="Arial"/>
                <a:cs typeface="Arial"/>
              </a:rPr>
              <a:t>E</a:t>
            </a:r>
            <a:r>
              <a:rPr sz="500" b="1" spc="20" dirty="0">
                <a:latin typeface="Arial"/>
                <a:cs typeface="Arial"/>
              </a:rPr>
              <a:t>D</a:t>
            </a:r>
            <a:r>
              <a:rPr sz="500" b="1" spc="45" dirty="0">
                <a:latin typeface="Arial"/>
                <a:cs typeface="Arial"/>
              </a:rPr>
              <a:t>O</a:t>
            </a:r>
            <a:r>
              <a:rPr sz="500" b="1" spc="-35" dirty="0"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6809361" y="1316654"/>
            <a:ext cx="688975" cy="640080"/>
            <a:chOff x="6809361" y="1316654"/>
            <a:chExt cx="688975" cy="640080"/>
          </a:xfrm>
        </p:grpSpPr>
        <p:pic>
          <p:nvPicPr>
            <p:cNvPr id="118" name="object 11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09361" y="1316654"/>
              <a:ext cx="688478" cy="482284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92995" y="1886309"/>
              <a:ext cx="69896" cy="69896"/>
            </a:xfrm>
            <a:prstGeom prst="rect">
              <a:avLst/>
            </a:prstGeom>
          </p:spPr>
        </p:pic>
      </p:grpSp>
      <p:sp>
        <p:nvSpPr>
          <p:cNvPr id="120" name="object 120"/>
          <p:cNvSpPr txBox="1"/>
          <p:nvPr/>
        </p:nvSpPr>
        <p:spPr>
          <a:xfrm>
            <a:off x="7742278" y="1244577"/>
            <a:ext cx="703580" cy="12009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b="1" spc="-10" dirty="0">
                <a:latin typeface="Arial"/>
                <a:cs typeface="Arial"/>
              </a:rPr>
              <a:t>A</a:t>
            </a:r>
            <a:r>
              <a:rPr sz="350" b="1" spc="-15" dirty="0">
                <a:latin typeface="Arial"/>
                <a:cs typeface="Arial"/>
              </a:rPr>
              <a:t>P</a:t>
            </a:r>
            <a:r>
              <a:rPr sz="350" b="1" spc="-25" dirty="0">
                <a:latin typeface="Arial"/>
                <a:cs typeface="Arial"/>
              </a:rPr>
              <a:t>T</a:t>
            </a:r>
            <a:r>
              <a:rPr sz="350" b="1" spc="10" dirty="0">
                <a:latin typeface="Arial"/>
                <a:cs typeface="Arial"/>
              </a:rPr>
              <a:t>I</a:t>
            </a:r>
            <a:r>
              <a:rPr sz="350" b="1" spc="-25" dirty="0">
                <a:latin typeface="Arial"/>
                <a:cs typeface="Arial"/>
              </a:rPr>
              <a:t>T</a:t>
            </a:r>
            <a:r>
              <a:rPr sz="350" b="1" spc="-10" dirty="0">
                <a:latin typeface="Arial"/>
                <a:cs typeface="Arial"/>
              </a:rPr>
              <a:t>U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-30" dirty="0">
                <a:latin typeface="Arial"/>
                <a:cs typeface="Arial"/>
              </a:rPr>
              <a:t>S</a:t>
            </a:r>
            <a:r>
              <a:rPr sz="350" b="1" dirty="0">
                <a:latin typeface="Arial"/>
                <a:cs typeface="Arial"/>
              </a:rPr>
              <a:t> </a:t>
            </a:r>
            <a:r>
              <a:rPr sz="350" b="1" spc="-10" dirty="0">
                <a:latin typeface="Arial"/>
                <a:cs typeface="Arial"/>
              </a:rPr>
              <a:t>Y</a:t>
            </a:r>
            <a:r>
              <a:rPr sz="350" b="1" spc="5" dirty="0">
                <a:latin typeface="Arial"/>
                <a:cs typeface="Arial"/>
              </a:rPr>
              <a:t> </a:t>
            </a:r>
            <a:r>
              <a:rPr sz="350" b="1" spc="-10" dirty="0">
                <a:latin typeface="Arial"/>
                <a:cs typeface="Arial"/>
              </a:rPr>
              <a:t>AC</a:t>
            </a:r>
            <a:r>
              <a:rPr sz="350" b="1" spc="-25" dirty="0">
                <a:latin typeface="Arial"/>
                <a:cs typeface="Arial"/>
              </a:rPr>
              <a:t>T</a:t>
            </a:r>
            <a:r>
              <a:rPr sz="350" b="1" spc="10" dirty="0">
                <a:latin typeface="Arial"/>
                <a:cs typeface="Arial"/>
              </a:rPr>
              <a:t>I</a:t>
            </a:r>
            <a:r>
              <a:rPr sz="350" b="1" spc="-25" dirty="0">
                <a:latin typeface="Arial"/>
                <a:cs typeface="Arial"/>
              </a:rPr>
              <a:t>T</a:t>
            </a:r>
            <a:r>
              <a:rPr sz="350" b="1" spc="-10" dirty="0">
                <a:latin typeface="Arial"/>
                <a:cs typeface="Arial"/>
              </a:rPr>
              <a:t>U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-30" dirty="0">
                <a:latin typeface="Arial"/>
                <a:cs typeface="Arial"/>
              </a:rPr>
              <a:t>S</a:t>
            </a:r>
            <a:r>
              <a:rPr sz="350" b="1" dirty="0">
                <a:latin typeface="Arial"/>
                <a:cs typeface="Arial"/>
              </a:rPr>
              <a:t> 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-10" dirty="0">
                <a:latin typeface="Arial"/>
                <a:cs typeface="Arial"/>
              </a:rPr>
              <a:t>E  </a:t>
            </a:r>
            <a:r>
              <a:rPr sz="350" b="1" spc="10" dirty="0">
                <a:latin typeface="Arial"/>
                <a:cs typeface="Arial"/>
              </a:rPr>
              <a:t>UN</a:t>
            </a:r>
            <a:r>
              <a:rPr sz="350" b="1" spc="-5" dirty="0">
                <a:latin typeface="Arial"/>
                <a:cs typeface="Arial"/>
              </a:rPr>
              <a:t> EMPRENDEDOR</a:t>
            </a:r>
            <a:endParaRPr sz="350">
              <a:latin typeface="Arial"/>
              <a:cs typeface="Arial"/>
            </a:endParaRPr>
          </a:p>
        </p:txBody>
      </p:sp>
      <p:pic>
        <p:nvPicPr>
          <p:cNvPr id="121" name="object 12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755688" y="1260772"/>
            <a:ext cx="45432" cy="45432"/>
          </a:xfrm>
          <a:prstGeom prst="rect">
            <a:avLst/>
          </a:prstGeom>
        </p:spPr>
      </p:pic>
      <p:sp>
        <p:nvSpPr>
          <p:cNvPr id="122" name="object 122"/>
          <p:cNvSpPr txBox="1"/>
          <p:nvPr/>
        </p:nvSpPr>
        <p:spPr>
          <a:xfrm>
            <a:off x="8708910" y="909214"/>
            <a:ext cx="19621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20" dirty="0">
                <a:latin typeface="Microsoft Sans Serif"/>
                <a:cs typeface="Microsoft Sans Serif"/>
              </a:rPr>
              <a:t>I</a:t>
            </a:r>
            <a:r>
              <a:rPr sz="350" spc="-10" dirty="0">
                <a:latin typeface="Microsoft Sans Serif"/>
                <a:cs typeface="Microsoft Sans Serif"/>
              </a:rPr>
              <a:t>n</a:t>
            </a:r>
            <a:r>
              <a:rPr sz="350" dirty="0">
                <a:latin typeface="Microsoft Sans Serif"/>
                <a:cs typeface="Microsoft Sans Serif"/>
              </a:rPr>
              <a:t>i</a:t>
            </a:r>
            <a:r>
              <a:rPr sz="350" spc="-15" dirty="0">
                <a:latin typeface="Microsoft Sans Serif"/>
                <a:cs typeface="Microsoft Sans Serif"/>
              </a:rPr>
              <a:t>c</a:t>
            </a:r>
            <a:r>
              <a:rPr sz="350" dirty="0">
                <a:latin typeface="Microsoft Sans Serif"/>
                <a:cs typeface="Microsoft Sans Serif"/>
              </a:rPr>
              <a:t>i</a:t>
            </a:r>
            <a:r>
              <a:rPr sz="350" spc="-5" dirty="0">
                <a:latin typeface="Microsoft Sans Serif"/>
                <a:cs typeface="Microsoft Sans Serif"/>
              </a:rPr>
              <a:t>a</a:t>
            </a:r>
            <a:r>
              <a:rPr sz="350" spc="10" dirty="0">
                <a:latin typeface="Microsoft Sans Serif"/>
                <a:cs typeface="Microsoft Sans Serif"/>
              </a:rPr>
              <a:t>t</a:t>
            </a:r>
            <a:r>
              <a:rPr sz="350" dirty="0">
                <a:latin typeface="Microsoft Sans Serif"/>
                <a:cs typeface="Microsoft Sans Serif"/>
              </a:rPr>
              <a:t>i</a:t>
            </a:r>
            <a:r>
              <a:rPr sz="350" spc="-15" dirty="0">
                <a:latin typeface="Microsoft Sans Serif"/>
                <a:cs typeface="Microsoft Sans Serif"/>
              </a:rPr>
              <a:t>v</a:t>
            </a:r>
            <a:r>
              <a:rPr sz="350" spc="-10" dirty="0">
                <a:latin typeface="Microsoft Sans Serif"/>
                <a:cs typeface="Microsoft Sans Serif"/>
              </a:rPr>
              <a:t>a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23" name="object 1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62908" y="925409"/>
            <a:ext cx="45432" cy="45432"/>
          </a:xfrm>
          <a:prstGeom prst="rect">
            <a:avLst/>
          </a:prstGeom>
        </p:spPr>
      </p:pic>
      <p:sp>
        <p:nvSpPr>
          <p:cNvPr id="124" name="object 124"/>
          <p:cNvSpPr txBox="1"/>
          <p:nvPr/>
        </p:nvSpPr>
        <p:spPr>
          <a:xfrm>
            <a:off x="8708910" y="1054528"/>
            <a:ext cx="20129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20" dirty="0">
                <a:latin typeface="Microsoft Sans Serif"/>
                <a:cs typeface="Microsoft Sans Serif"/>
              </a:rPr>
              <a:t>D</a:t>
            </a:r>
            <a:r>
              <a:rPr sz="350" spc="-10" dirty="0">
                <a:latin typeface="Microsoft Sans Serif"/>
                <a:cs typeface="Microsoft Sans Serif"/>
              </a:rPr>
              <a:t>e</a:t>
            </a:r>
            <a:r>
              <a:rPr sz="350" spc="-15" dirty="0">
                <a:latin typeface="Microsoft Sans Serif"/>
                <a:cs typeface="Microsoft Sans Serif"/>
              </a:rPr>
              <a:t>c</a:t>
            </a:r>
            <a:r>
              <a:rPr sz="350" dirty="0">
                <a:latin typeface="Microsoft Sans Serif"/>
                <a:cs typeface="Microsoft Sans Serif"/>
              </a:rPr>
              <a:t>i</a:t>
            </a:r>
            <a:r>
              <a:rPr sz="350" spc="-15" dirty="0">
                <a:latin typeface="Microsoft Sans Serif"/>
                <a:cs typeface="Microsoft Sans Serif"/>
              </a:rPr>
              <a:t>s</a:t>
            </a:r>
            <a:r>
              <a:rPr sz="350" dirty="0">
                <a:latin typeface="Microsoft Sans Serif"/>
                <a:cs typeface="Microsoft Sans Serif"/>
              </a:rPr>
              <a:t>i</a:t>
            </a:r>
            <a:r>
              <a:rPr sz="350" spc="20" dirty="0">
                <a:latin typeface="Microsoft Sans Serif"/>
                <a:cs typeface="Microsoft Sans Serif"/>
              </a:rPr>
              <a:t>ó</a:t>
            </a:r>
            <a:r>
              <a:rPr sz="350" dirty="0">
                <a:latin typeface="Microsoft Sans Serif"/>
                <a:cs typeface="Microsoft Sans Serif"/>
              </a:rPr>
              <a:t>n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25" name="object 1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62908" y="1070723"/>
            <a:ext cx="45432" cy="45432"/>
          </a:xfrm>
          <a:prstGeom prst="rect">
            <a:avLst/>
          </a:prstGeom>
        </p:spPr>
      </p:pic>
      <p:sp>
        <p:nvSpPr>
          <p:cNvPr id="126" name="object 126"/>
          <p:cNvSpPr txBox="1"/>
          <p:nvPr/>
        </p:nvSpPr>
        <p:spPr>
          <a:xfrm>
            <a:off x="8708910" y="1199878"/>
            <a:ext cx="25209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5" dirty="0">
                <a:latin typeface="Microsoft Sans Serif"/>
                <a:cs typeface="Microsoft Sans Serif"/>
              </a:rPr>
              <a:t>Optimismo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27" name="object 1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62908" y="1216073"/>
            <a:ext cx="45432" cy="45432"/>
          </a:xfrm>
          <a:prstGeom prst="rect">
            <a:avLst/>
          </a:prstGeom>
        </p:spPr>
      </p:pic>
      <p:sp>
        <p:nvSpPr>
          <p:cNvPr id="128" name="object 128"/>
          <p:cNvSpPr txBox="1"/>
          <p:nvPr/>
        </p:nvSpPr>
        <p:spPr>
          <a:xfrm>
            <a:off x="8708910" y="1345263"/>
            <a:ext cx="255904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Microsoft Sans Serif"/>
                <a:cs typeface="Microsoft Sans Serif"/>
              </a:rPr>
              <a:t>Creatividad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29" name="object 1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62908" y="1361457"/>
            <a:ext cx="45432" cy="45432"/>
          </a:xfrm>
          <a:prstGeom prst="rect">
            <a:avLst/>
          </a:prstGeom>
        </p:spPr>
      </p:pic>
      <p:sp>
        <p:nvSpPr>
          <p:cNvPr id="130" name="object 130"/>
          <p:cNvSpPr txBox="1"/>
          <p:nvPr/>
        </p:nvSpPr>
        <p:spPr>
          <a:xfrm>
            <a:off x="8708910" y="1490577"/>
            <a:ext cx="227329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Microsoft Sans Serif"/>
                <a:cs typeface="Microsoft Sans Serif"/>
              </a:rPr>
              <a:t>Liderazgo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31" name="object 1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62908" y="1506772"/>
            <a:ext cx="45432" cy="45432"/>
          </a:xfrm>
          <a:prstGeom prst="rect">
            <a:avLst/>
          </a:prstGeom>
        </p:spPr>
      </p:pic>
      <p:sp>
        <p:nvSpPr>
          <p:cNvPr id="132" name="object 132"/>
          <p:cNvSpPr txBox="1"/>
          <p:nvPr/>
        </p:nvSpPr>
        <p:spPr>
          <a:xfrm>
            <a:off x="8708910" y="1635927"/>
            <a:ext cx="55562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5" dirty="0">
                <a:latin typeface="Microsoft Sans Serif"/>
                <a:cs typeface="Microsoft Sans Serif"/>
              </a:rPr>
              <a:t>Adaptación</a:t>
            </a:r>
            <a:r>
              <a:rPr sz="350" spc="-5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a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los</a:t>
            </a:r>
            <a:r>
              <a:rPr sz="350" spc="1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cambios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33" name="object 1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62908" y="1652121"/>
            <a:ext cx="45432" cy="45432"/>
          </a:xfrm>
          <a:prstGeom prst="rect">
            <a:avLst/>
          </a:prstGeom>
        </p:spPr>
      </p:pic>
      <p:sp>
        <p:nvSpPr>
          <p:cNvPr id="134" name="object 134"/>
          <p:cNvSpPr txBox="1"/>
          <p:nvPr/>
        </p:nvSpPr>
        <p:spPr>
          <a:xfrm>
            <a:off x="7801690" y="2071975"/>
            <a:ext cx="65278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b="1" spc="-15" dirty="0">
                <a:latin typeface="Arial"/>
                <a:cs typeface="Arial"/>
              </a:rPr>
              <a:t>APTITUDES</a:t>
            </a:r>
            <a:r>
              <a:rPr sz="350" b="1" dirty="0">
                <a:latin typeface="Arial"/>
                <a:cs typeface="Arial"/>
              </a:rPr>
              <a:t> </a:t>
            </a:r>
            <a:r>
              <a:rPr sz="350" b="1" spc="-5" dirty="0">
                <a:latin typeface="Arial"/>
                <a:cs typeface="Arial"/>
              </a:rPr>
              <a:t>NEGOCIADORAS</a:t>
            </a:r>
            <a:endParaRPr sz="350">
              <a:latin typeface="Arial"/>
              <a:cs typeface="Arial"/>
            </a:endParaRPr>
          </a:p>
        </p:txBody>
      </p:sp>
      <p:pic>
        <p:nvPicPr>
          <p:cNvPr id="135" name="object 13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755688" y="2088170"/>
            <a:ext cx="45432" cy="45432"/>
          </a:xfrm>
          <a:prstGeom prst="rect">
            <a:avLst/>
          </a:prstGeom>
        </p:spPr>
      </p:pic>
      <p:sp>
        <p:nvSpPr>
          <p:cNvPr id="136" name="object 136"/>
          <p:cNvSpPr txBox="1"/>
          <p:nvPr/>
        </p:nvSpPr>
        <p:spPr>
          <a:xfrm>
            <a:off x="8715899" y="1781311"/>
            <a:ext cx="33655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5" dirty="0">
                <a:latin typeface="Microsoft Sans Serif"/>
                <a:cs typeface="Microsoft Sans Serif"/>
              </a:rPr>
              <a:t>Competitividad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37" name="object 13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669897" y="1797506"/>
            <a:ext cx="45432" cy="45432"/>
          </a:xfrm>
          <a:prstGeom prst="rect">
            <a:avLst/>
          </a:prstGeom>
        </p:spPr>
      </p:pic>
      <p:sp>
        <p:nvSpPr>
          <p:cNvPr id="138" name="object 138"/>
          <p:cNvSpPr txBox="1"/>
          <p:nvPr/>
        </p:nvSpPr>
        <p:spPr>
          <a:xfrm>
            <a:off x="8715899" y="1926660"/>
            <a:ext cx="46863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Microsoft Sans Serif"/>
                <a:cs typeface="Microsoft Sans Serif"/>
              </a:rPr>
              <a:t>Capacidad</a:t>
            </a:r>
            <a:r>
              <a:rPr sz="350" spc="-5" dirty="0">
                <a:latin typeface="Microsoft Sans Serif"/>
                <a:cs typeface="Microsoft Sans Serif"/>
              </a:rPr>
              <a:t> </a:t>
            </a:r>
            <a:r>
              <a:rPr sz="350" spc="10" dirty="0">
                <a:latin typeface="Microsoft Sans Serif"/>
                <a:cs typeface="Microsoft Sans Serif"/>
              </a:rPr>
              <a:t>de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trabajo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39" name="object 1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669897" y="1942855"/>
            <a:ext cx="45432" cy="45432"/>
          </a:xfrm>
          <a:prstGeom prst="rect">
            <a:avLst/>
          </a:prstGeom>
        </p:spPr>
      </p:pic>
      <p:sp>
        <p:nvSpPr>
          <p:cNvPr id="140" name="object 140"/>
          <p:cNvSpPr txBox="1"/>
          <p:nvPr/>
        </p:nvSpPr>
        <p:spPr>
          <a:xfrm>
            <a:off x="8715899" y="2071975"/>
            <a:ext cx="36385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40" dirty="0">
                <a:latin typeface="Microsoft Sans Serif"/>
                <a:cs typeface="Microsoft Sans Serif"/>
              </a:rPr>
              <a:t>R</a:t>
            </a:r>
            <a:r>
              <a:rPr sz="350" spc="-10" dirty="0">
                <a:latin typeface="Microsoft Sans Serif"/>
                <a:cs typeface="Microsoft Sans Serif"/>
              </a:rPr>
              <a:t>e</a:t>
            </a:r>
            <a:r>
              <a:rPr sz="350" spc="-15" dirty="0">
                <a:latin typeface="Microsoft Sans Serif"/>
                <a:cs typeface="Microsoft Sans Serif"/>
              </a:rPr>
              <a:t>s</a:t>
            </a:r>
            <a:r>
              <a:rPr sz="350" dirty="0">
                <a:latin typeface="Microsoft Sans Serif"/>
                <a:cs typeface="Microsoft Sans Serif"/>
              </a:rPr>
              <a:t>i</a:t>
            </a:r>
            <a:r>
              <a:rPr sz="350" spc="-15" dirty="0">
                <a:latin typeface="Microsoft Sans Serif"/>
                <a:cs typeface="Microsoft Sans Serif"/>
              </a:rPr>
              <a:t>s</a:t>
            </a:r>
            <a:r>
              <a:rPr sz="350" spc="10" dirty="0">
                <a:latin typeface="Microsoft Sans Serif"/>
                <a:cs typeface="Microsoft Sans Serif"/>
              </a:rPr>
              <a:t>t</a:t>
            </a:r>
            <a:r>
              <a:rPr sz="350" spc="-10" dirty="0">
                <a:latin typeface="Microsoft Sans Serif"/>
                <a:cs typeface="Microsoft Sans Serif"/>
              </a:rPr>
              <a:t>en</a:t>
            </a:r>
            <a:r>
              <a:rPr sz="350" spc="-15" dirty="0">
                <a:latin typeface="Microsoft Sans Serif"/>
                <a:cs typeface="Microsoft Sans Serif"/>
              </a:rPr>
              <a:t>c</a:t>
            </a:r>
            <a:r>
              <a:rPr sz="350" dirty="0">
                <a:latin typeface="Microsoft Sans Serif"/>
                <a:cs typeface="Microsoft Sans Serif"/>
              </a:rPr>
              <a:t>i</a:t>
            </a:r>
            <a:r>
              <a:rPr sz="350" spc="-10" dirty="0">
                <a:latin typeface="Microsoft Sans Serif"/>
                <a:cs typeface="Microsoft Sans Serif"/>
              </a:rPr>
              <a:t>a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f</a:t>
            </a:r>
            <a:r>
              <a:rPr sz="350" dirty="0">
                <a:latin typeface="Microsoft Sans Serif"/>
                <a:cs typeface="Microsoft Sans Serif"/>
              </a:rPr>
              <a:t>í</a:t>
            </a:r>
            <a:r>
              <a:rPr sz="350" spc="-15" dirty="0">
                <a:latin typeface="Microsoft Sans Serif"/>
                <a:cs typeface="Microsoft Sans Serif"/>
              </a:rPr>
              <a:t>s</a:t>
            </a:r>
            <a:r>
              <a:rPr sz="350" dirty="0">
                <a:latin typeface="Microsoft Sans Serif"/>
                <a:cs typeface="Microsoft Sans Serif"/>
              </a:rPr>
              <a:t>i</a:t>
            </a:r>
            <a:r>
              <a:rPr sz="350" spc="-15" dirty="0">
                <a:latin typeface="Microsoft Sans Serif"/>
                <a:cs typeface="Microsoft Sans Serif"/>
              </a:rPr>
              <a:t>c</a:t>
            </a:r>
            <a:r>
              <a:rPr sz="350" spc="-10" dirty="0">
                <a:latin typeface="Microsoft Sans Serif"/>
                <a:cs typeface="Microsoft Sans Serif"/>
              </a:rPr>
              <a:t>a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41" name="object 1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669897" y="2088170"/>
            <a:ext cx="45432" cy="45432"/>
          </a:xfrm>
          <a:prstGeom prst="rect">
            <a:avLst/>
          </a:prstGeom>
        </p:spPr>
      </p:pic>
      <p:sp>
        <p:nvSpPr>
          <p:cNvPr id="142" name="object 142"/>
          <p:cNvSpPr txBox="1"/>
          <p:nvPr/>
        </p:nvSpPr>
        <p:spPr>
          <a:xfrm>
            <a:off x="8715899" y="2217324"/>
            <a:ext cx="89090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Microsoft Sans Serif"/>
                <a:cs typeface="Microsoft Sans Serif"/>
              </a:rPr>
              <a:t>Formación </a:t>
            </a:r>
            <a:r>
              <a:rPr sz="350" spc="-5" dirty="0">
                <a:latin typeface="Microsoft Sans Serif"/>
                <a:cs typeface="Microsoft Sans Serif"/>
              </a:rPr>
              <a:t>y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experiencia</a:t>
            </a:r>
            <a:r>
              <a:rPr sz="350" spc="1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previas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deseables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43" name="object 14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669897" y="2233519"/>
            <a:ext cx="45432" cy="45432"/>
          </a:xfrm>
          <a:prstGeom prst="rect">
            <a:avLst/>
          </a:prstGeom>
        </p:spPr>
      </p:pic>
      <p:sp>
        <p:nvSpPr>
          <p:cNvPr id="144" name="object 144"/>
          <p:cNvSpPr txBox="1"/>
          <p:nvPr/>
        </p:nvSpPr>
        <p:spPr>
          <a:xfrm>
            <a:off x="8715899" y="2362709"/>
            <a:ext cx="86360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5" dirty="0">
                <a:latin typeface="Microsoft Sans Serif"/>
                <a:cs typeface="Microsoft Sans Serif"/>
              </a:rPr>
              <a:t>Experiencia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empresarial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directa</a:t>
            </a:r>
            <a:r>
              <a:rPr sz="350" spc="15" dirty="0">
                <a:latin typeface="Microsoft Sans Serif"/>
                <a:cs typeface="Microsoft Sans Serif"/>
              </a:rPr>
              <a:t> o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cercana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6756625" y="2378904"/>
            <a:ext cx="1958975" cy="922019"/>
            <a:chOff x="6756625" y="2378904"/>
            <a:chExt cx="1958975" cy="922019"/>
          </a:xfrm>
        </p:grpSpPr>
        <p:pic>
          <p:nvPicPr>
            <p:cNvPr id="146" name="object 1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669897" y="2378904"/>
              <a:ext cx="45432" cy="45432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6763928" y="2559167"/>
              <a:ext cx="803910" cy="734060"/>
            </a:xfrm>
            <a:custGeom>
              <a:avLst/>
              <a:gdLst/>
              <a:ahLst/>
              <a:cxnLst/>
              <a:rect l="l" t="t" r="r" b="b"/>
              <a:pathLst>
                <a:path w="803909" h="734060">
                  <a:moveTo>
                    <a:pt x="698664" y="733911"/>
                  </a:moveTo>
                  <a:lnTo>
                    <a:pt x="105144" y="733911"/>
                  </a:lnTo>
                  <a:lnTo>
                    <a:pt x="97826" y="733190"/>
                  </a:lnTo>
                  <a:lnTo>
                    <a:pt x="56156" y="719051"/>
                  </a:lnTo>
                  <a:lnTo>
                    <a:pt x="23070" y="690042"/>
                  </a:lnTo>
                  <a:lnTo>
                    <a:pt x="3603" y="650579"/>
                  </a:lnTo>
                  <a:lnTo>
                    <a:pt x="0" y="628767"/>
                  </a:lnTo>
                  <a:lnTo>
                    <a:pt x="0" y="621378"/>
                  </a:lnTo>
                  <a:lnTo>
                    <a:pt x="0" y="105144"/>
                  </a:lnTo>
                  <a:lnTo>
                    <a:pt x="11393" y="62641"/>
                  </a:lnTo>
                  <a:lnTo>
                    <a:pt x="38185" y="27735"/>
                  </a:lnTo>
                  <a:lnTo>
                    <a:pt x="76295" y="5738"/>
                  </a:lnTo>
                  <a:lnTo>
                    <a:pt x="105144" y="0"/>
                  </a:lnTo>
                  <a:lnTo>
                    <a:pt x="698664" y="0"/>
                  </a:lnTo>
                  <a:lnTo>
                    <a:pt x="741165" y="11393"/>
                  </a:lnTo>
                  <a:lnTo>
                    <a:pt x="776072" y="38185"/>
                  </a:lnTo>
                  <a:lnTo>
                    <a:pt x="798069" y="76295"/>
                  </a:lnTo>
                  <a:lnTo>
                    <a:pt x="803808" y="105144"/>
                  </a:lnTo>
                  <a:lnTo>
                    <a:pt x="803808" y="628767"/>
                  </a:lnTo>
                  <a:lnTo>
                    <a:pt x="792414" y="671269"/>
                  </a:lnTo>
                  <a:lnTo>
                    <a:pt x="765623" y="706176"/>
                  </a:lnTo>
                  <a:lnTo>
                    <a:pt x="727512" y="728173"/>
                  </a:lnTo>
                  <a:lnTo>
                    <a:pt x="705981" y="733190"/>
                  </a:lnTo>
                  <a:lnTo>
                    <a:pt x="698664" y="733911"/>
                  </a:lnTo>
                  <a:close/>
                </a:path>
              </a:pathLst>
            </a:custGeom>
            <a:solidFill>
              <a:srgbClr val="FF9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763928" y="2559167"/>
              <a:ext cx="803910" cy="734060"/>
            </a:xfrm>
            <a:custGeom>
              <a:avLst/>
              <a:gdLst/>
              <a:ahLst/>
              <a:cxnLst/>
              <a:rect l="l" t="t" r="r" b="b"/>
              <a:pathLst>
                <a:path w="803909" h="734060">
                  <a:moveTo>
                    <a:pt x="0" y="621378"/>
                  </a:moveTo>
                  <a:lnTo>
                    <a:pt x="0" y="112533"/>
                  </a:lnTo>
                  <a:lnTo>
                    <a:pt x="0" y="105144"/>
                  </a:lnTo>
                  <a:lnTo>
                    <a:pt x="720" y="97826"/>
                  </a:lnTo>
                  <a:lnTo>
                    <a:pt x="2162" y="90579"/>
                  </a:lnTo>
                  <a:lnTo>
                    <a:pt x="3603" y="83331"/>
                  </a:lnTo>
                  <a:lnTo>
                    <a:pt x="5738" y="76295"/>
                  </a:lnTo>
                  <a:lnTo>
                    <a:pt x="8566" y="69468"/>
                  </a:lnTo>
                  <a:lnTo>
                    <a:pt x="11393" y="62641"/>
                  </a:lnTo>
                  <a:lnTo>
                    <a:pt x="14860" y="56156"/>
                  </a:lnTo>
                  <a:lnTo>
                    <a:pt x="18965" y="50013"/>
                  </a:lnTo>
                  <a:lnTo>
                    <a:pt x="23070" y="43869"/>
                  </a:lnTo>
                  <a:lnTo>
                    <a:pt x="27735" y="38185"/>
                  </a:lnTo>
                  <a:lnTo>
                    <a:pt x="32960" y="32960"/>
                  </a:lnTo>
                  <a:lnTo>
                    <a:pt x="38185" y="27735"/>
                  </a:lnTo>
                  <a:lnTo>
                    <a:pt x="43869" y="23070"/>
                  </a:lnTo>
                  <a:lnTo>
                    <a:pt x="50013" y="18965"/>
                  </a:lnTo>
                  <a:lnTo>
                    <a:pt x="56156" y="14860"/>
                  </a:lnTo>
                  <a:lnTo>
                    <a:pt x="90579" y="2162"/>
                  </a:lnTo>
                  <a:lnTo>
                    <a:pt x="97826" y="720"/>
                  </a:lnTo>
                  <a:lnTo>
                    <a:pt x="105144" y="0"/>
                  </a:lnTo>
                  <a:lnTo>
                    <a:pt x="112533" y="0"/>
                  </a:lnTo>
                  <a:lnTo>
                    <a:pt x="691274" y="0"/>
                  </a:lnTo>
                  <a:lnTo>
                    <a:pt x="698664" y="0"/>
                  </a:lnTo>
                  <a:lnTo>
                    <a:pt x="705982" y="720"/>
                  </a:lnTo>
                  <a:lnTo>
                    <a:pt x="713229" y="2162"/>
                  </a:lnTo>
                  <a:lnTo>
                    <a:pt x="720476" y="3603"/>
                  </a:lnTo>
                  <a:lnTo>
                    <a:pt x="727512" y="5738"/>
                  </a:lnTo>
                  <a:lnTo>
                    <a:pt x="734339" y="8566"/>
                  </a:lnTo>
                  <a:lnTo>
                    <a:pt x="741165" y="11393"/>
                  </a:lnTo>
                  <a:lnTo>
                    <a:pt x="747651" y="14860"/>
                  </a:lnTo>
                  <a:lnTo>
                    <a:pt x="753794" y="18965"/>
                  </a:lnTo>
                  <a:lnTo>
                    <a:pt x="759938" y="23070"/>
                  </a:lnTo>
                  <a:lnTo>
                    <a:pt x="788947" y="56156"/>
                  </a:lnTo>
                  <a:lnTo>
                    <a:pt x="801645" y="90579"/>
                  </a:lnTo>
                  <a:lnTo>
                    <a:pt x="803087" y="97826"/>
                  </a:lnTo>
                  <a:lnTo>
                    <a:pt x="803808" y="105144"/>
                  </a:lnTo>
                  <a:lnTo>
                    <a:pt x="803808" y="112533"/>
                  </a:lnTo>
                  <a:lnTo>
                    <a:pt x="803808" y="621378"/>
                  </a:lnTo>
                  <a:lnTo>
                    <a:pt x="795241" y="664443"/>
                  </a:lnTo>
                  <a:lnTo>
                    <a:pt x="792414" y="671269"/>
                  </a:lnTo>
                  <a:lnTo>
                    <a:pt x="765623" y="706176"/>
                  </a:lnTo>
                  <a:lnTo>
                    <a:pt x="753794" y="714946"/>
                  </a:lnTo>
                  <a:lnTo>
                    <a:pt x="747651" y="719051"/>
                  </a:lnTo>
                  <a:lnTo>
                    <a:pt x="713229" y="731749"/>
                  </a:lnTo>
                  <a:lnTo>
                    <a:pt x="705981" y="733190"/>
                  </a:lnTo>
                  <a:lnTo>
                    <a:pt x="698664" y="733911"/>
                  </a:lnTo>
                  <a:lnTo>
                    <a:pt x="691274" y="733911"/>
                  </a:lnTo>
                  <a:lnTo>
                    <a:pt x="112533" y="733911"/>
                  </a:lnTo>
                  <a:lnTo>
                    <a:pt x="105144" y="733911"/>
                  </a:lnTo>
                  <a:lnTo>
                    <a:pt x="97826" y="733190"/>
                  </a:lnTo>
                  <a:lnTo>
                    <a:pt x="90579" y="731749"/>
                  </a:lnTo>
                  <a:lnTo>
                    <a:pt x="83331" y="730307"/>
                  </a:lnTo>
                  <a:lnTo>
                    <a:pt x="43869" y="710841"/>
                  </a:lnTo>
                  <a:lnTo>
                    <a:pt x="18965" y="683898"/>
                  </a:lnTo>
                  <a:lnTo>
                    <a:pt x="14860" y="677754"/>
                  </a:lnTo>
                  <a:lnTo>
                    <a:pt x="11393" y="671269"/>
                  </a:lnTo>
                  <a:lnTo>
                    <a:pt x="8566" y="664443"/>
                  </a:lnTo>
                  <a:lnTo>
                    <a:pt x="5738" y="657616"/>
                  </a:lnTo>
                  <a:lnTo>
                    <a:pt x="3603" y="650579"/>
                  </a:lnTo>
                  <a:lnTo>
                    <a:pt x="2162" y="643332"/>
                  </a:lnTo>
                  <a:lnTo>
                    <a:pt x="720" y="636085"/>
                  </a:lnTo>
                  <a:lnTo>
                    <a:pt x="0" y="628767"/>
                  </a:lnTo>
                  <a:lnTo>
                    <a:pt x="0" y="621378"/>
                  </a:lnTo>
                  <a:close/>
                </a:path>
              </a:pathLst>
            </a:custGeom>
            <a:ln w="13979">
              <a:solidFill>
                <a:srgbClr val="DB8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" name="object 149"/>
          <p:cNvSpPr txBox="1"/>
          <p:nvPr/>
        </p:nvSpPr>
        <p:spPr>
          <a:xfrm>
            <a:off x="6843459" y="3067194"/>
            <a:ext cx="546100" cy="1688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90"/>
              </a:spcBef>
            </a:pPr>
            <a:r>
              <a:rPr sz="500" b="1" spc="-15" dirty="0">
                <a:latin typeface="Arial"/>
                <a:cs typeface="Arial"/>
              </a:rPr>
              <a:t>ERRORES</a:t>
            </a:r>
            <a:r>
              <a:rPr sz="500" b="1" spc="5" dirty="0">
                <a:latin typeface="Arial"/>
                <a:cs typeface="Arial"/>
              </a:rPr>
              <a:t> </a:t>
            </a:r>
            <a:r>
              <a:rPr sz="500" b="1" spc="-10" dirty="0">
                <a:latin typeface="Arial"/>
                <a:cs typeface="Arial"/>
              </a:rPr>
              <a:t>DEL </a:t>
            </a:r>
            <a:r>
              <a:rPr sz="500" b="1" spc="-5" dirty="0">
                <a:latin typeface="Arial"/>
                <a:cs typeface="Arial"/>
              </a:rPr>
              <a:t> E</a:t>
            </a:r>
            <a:r>
              <a:rPr sz="500" b="1" spc="75" dirty="0">
                <a:latin typeface="Arial"/>
                <a:cs typeface="Arial"/>
              </a:rPr>
              <a:t>M</a:t>
            </a:r>
            <a:r>
              <a:rPr sz="500" b="1" spc="-5" dirty="0">
                <a:latin typeface="Arial"/>
                <a:cs typeface="Arial"/>
              </a:rPr>
              <a:t>P</a:t>
            </a:r>
            <a:r>
              <a:rPr sz="500" b="1" spc="-35" dirty="0">
                <a:latin typeface="Arial"/>
                <a:cs typeface="Arial"/>
              </a:rPr>
              <a:t>R</a:t>
            </a:r>
            <a:r>
              <a:rPr sz="500" b="1" spc="-5" dirty="0">
                <a:latin typeface="Arial"/>
                <a:cs typeface="Arial"/>
              </a:rPr>
              <a:t>E</a:t>
            </a:r>
            <a:r>
              <a:rPr sz="500" b="1" spc="50" dirty="0">
                <a:latin typeface="Arial"/>
                <a:cs typeface="Arial"/>
              </a:rPr>
              <a:t>N</a:t>
            </a:r>
            <a:r>
              <a:rPr sz="500" b="1" spc="20" dirty="0">
                <a:latin typeface="Arial"/>
                <a:cs typeface="Arial"/>
              </a:rPr>
              <a:t>D</a:t>
            </a:r>
            <a:r>
              <a:rPr sz="500" b="1" spc="-5" dirty="0">
                <a:latin typeface="Arial"/>
                <a:cs typeface="Arial"/>
              </a:rPr>
              <a:t>E</a:t>
            </a:r>
            <a:r>
              <a:rPr sz="500" b="1" spc="20" dirty="0">
                <a:latin typeface="Arial"/>
                <a:cs typeface="Arial"/>
              </a:rPr>
              <a:t>D</a:t>
            </a:r>
            <a:r>
              <a:rPr sz="500" b="1" spc="45" dirty="0">
                <a:latin typeface="Arial"/>
                <a:cs typeface="Arial"/>
              </a:rPr>
              <a:t>O</a:t>
            </a:r>
            <a:r>
              <a:rPr sz="500" b="1" spc="-35" dirty="0">
                <a:latin typeface="Arial"/>
                <a:cs typeface="Arial"/>
              </a:rPr>
              <a:t>R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50" name="object 150"/>
          <p:cNvGrpSpPr/>
          <p:nvPr/>
        </p:nvGrpSpPr>
        <p:grpSpPr>
          <a:xfrm>
            <a:off x="6809203" y="2604441"/>
            <a:ext cx="709930" cy="598170"/>
            <a:chOff x="6809203" y="2604441"/>
            <a:chExt cx="709930" cy="598170"/>
          </a:xfrm>
        </p:grpSpPr>
        <p:sp>
          <p:nvSpPr>
            <p:cNvPr id="151" name="object 151"/>
            <p:cNvSpPr/>
            <p:nvPr/>
          </p:nvSpPr>
          <p:spPr>
            <a:xfrm>
              <a:off x="6811108" y="2606346"/>
              <a:ext cx="706120" cy="436880"/>
            </a:xfrm>
            <a:custGeom>
              <a:avLst/>
              <a:gdLst/>
              <a:ahLst/>
              <a:cxnLst/>
              <a:rect l="l" t="t" r="r" b="b"/>
              <a:pathLst>
                <a:path w="706120" h="436880">
                  <a:moveTo>
                    <a:pt x="0" y="0"/>
                  </a:moveTo>
                  <a:lnTo>
                    <a:pt x="705953" y="0"/>
                  </a:lnTo>
                  <a:lnTo>
                    <a:pt x="705953" y="436852"/>
                  </a:lnTo>
                  <a:lnTo>
                    <a:pt x="0" y="436852"/>
                  </a:lnTo>
                  <a:lnTo>
                    <a:pt x="0" y="0"/>
                  </a:lnTo>
                  <a:close/>
                </a:path>
              </a:pathLst>
            </a:custGeom>
            <a:ln w="3494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16351" y="2611589"/>
              <a:ext cx="55917" cy="55917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03480" y="3132317"/>
              <a:ext cx="69896" cy="69896"/>
            </a:xfrm>
            <a:prstGeom prst="rect">
              <a:avLst/>
            </a:prstGeom>
          </p:spPr>
        </p:pic>
      </p:grpSp>
      <p:sp>
        <p:nvSpPr>
          <p:cNvPr id="154" name="object 154"/>
          <p:cNvSpPr txBox="1"/>
          <p:nvPr/>
        </p:nvSpPr>
        <p:spPr>
          <a:xfrm>
            <a:off x="7822658" y="2612239"/>
            <a:ext cx="35750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45" dirty="0">
                <a:latin typeface="Microsoft Sans Serif"/>
                <a:cs typeface="Microsoft Sans Serif"/>
              </a:rPr>
              <a:t>P</a:t>
            </a:r>
            <a:r>
              <a:rPr sz="350" spc="20" dirty="0">
                <a:latin typeface="Microsoft Sans Serif"/>
                <a:cs typeface="Microsoft Sans Serif"/>
              </a:rPr>
              <a:t>o</a:t>
            </a:r>
            <a:r>
              <a:rPr sz="350" spc="-15" dirty="0">
                <a:latin typeface="Microsoft Sans Serif"/>
                <a:cs typeface="Microsoft Sans Serif"/>
              </a:rPr>
              <a:t>c</a:t>
            </a:r>
            <a:r>
              <a:rPr sz="350" spc="-10" dirty="0">
                <a:latin typeface="Microsoft Sans Serif"/>
                <a:cs typeface="Microsoft Sans Serif"/>
              </a:rPr>
              <a:t>a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f</a:t>
            </a:r>
            <a:r>
              <a:rPr sz="350" dirty="0">
                <a:latin typeface="Microsoft Sans Serif"/>
                <a:cs typeface="Microsoft Sans Serif"/>
              </a:rPr>
              <a:t>l</a:t>
            </a:r>
            <a:r>
              <a:rPr sz="350" spc="-10" dirty="0">
                <a:latin typeface="Microsoft Sans Serif"/>
                <a:cs typeface="Microsoft Sans Serif"/>
              </a:rPr>
              <a:t>e</a:t>
            </a:r>
            <a:r>
              <a:rPr sz="350" spc="-15" dirty="0">
                <a:latin typeface="Microsoft Sans Serif"/>
                <a:cs typeface="Microsoft Sans Serif"/>
              </a:rPr>
              <a:t>x</a:t>
            </a:r>
            <a:r>
              <a:rPr sz="350" dirty="0">
                <a:latin typeface="Microsoft Sans Serif"/>
                <a:cs typeface="Microsoft Sans Serif"/>
              </a:rPr>
              <a:t>i</a:t>
            </a:r>
            <a:r>
              <a:rPr sz="350" spc="20" dirty="0">
                <a:latin typeface="Microsoft Sans Serif"/>
                <a:cs typeface="Microsoft Sans Serif"/>
              </a:rPr>
              <a:t>b</a:t>
            </a:r>
            <a:r>
              <a:rPr sz="350" dirty="0">
                <a:latin typeface="Microsoft Sans Serif"/>
                <a:cs typeface="Microsoft Sans Serif"/>
              </a:rPr>
              <a:t>ili</a:t>
            </a:r>
            <a:r>
              <a:rPr sz="350" spc="20" dirty="0">
                <a:latin typeface="Microsoft Sans Serif"/>
                <a:cs typeface="Microsoft Sans Serif"/>
              </a:rPr>
              <a:t>d</a:t>
            </a:r>
            <a:r>
              <a:rPr sz="350" spc="-5" dirty="0">
                <a:latin typeface="Microsoft Sans Serif"/>
                <a:cs typeface="Microsoft Sans Serif"/>
              </a:rPr>
              <a:t>a</a:t>
            </a:r>
            <a:r>
              <a:rPr sz="350" spc="20" dirty="0">
                <a:latin typeface="Microsoft Sans Serif"/>
                <a:cs typeface="Microsoft Sans Serif"/>
              </a:rPr>
              <a:t>d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55" name="object 15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76657" y="2628433"/>
            <a:ext cx="45432" cy="45432"/>
          </a:xfrm>
          <a:prstGeom prst="rect">
            <a:avLst/>
          </a:prstGeom>
        </p:spPr>
      </p:pic>
      <p:sp>
        <p:nvSpPr>
          <p:cNvPr id="156" name="object 156"/>
          <p:cNvSpPr txBox="1"/>
          <p:nvPr/>
        </p:nvSpPr>
        <p:spPr>
          <a:xfrm>
            <a:off x="7822658" y="2757553"/>
            <a:ext cx="91440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5" dirty="0">
                <a:latin typeface="Microsoft Sans Serif"/>
                <a:cs typeface="Microsoft Sans Serif"/>
              </a:rPr>
              <a:t>Comprender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10" dirty="0">
                <a:latin typeface="Microsoft Sans Serif"/>
                <a:cs typeface="Microsoft Sans Serif"/>
              </a:rPr>
              <a:t>de </a:t>
            </a:r>
            <a:r>
              <a:rPr sz="350" spc="15" dirty="0">
                <a:latin typeface="Microsoft Sans Serif"/>
                <a:cs typeface="Microsoft Sans Serif"/>
              </a:rPr>
              <a:t>modo</a:t>
            </a:r>
            <a:r>
              <a:rPr sz="350" spc="2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insuficiente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al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cliente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57" name="object 1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76657" y="2773748"/>
            <a:ext cx="45432" cy="45432"/>
          </a:xfrm>
          <a:prstGeom prst="rect">
            <a:avLst/>
          </a:prstGeom>
        </p:spPr>
      </p:pic>
      <p:sp>
        <p:nvSpPr>
          <p:cNvPr id="158" name="object 158"/>
          <p:cNvSpPr txBox="1"/>
          <p:nvPr/>
        </p:nvSpPr>
        <p:spPr>
          <a:xfrm>
            <a:off x="7822658" y="2902938"/>
            <a:ext cx="54483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15" dirty="0">
                <a:latin typeface="Microsoft Sans Serif"/>
                <a:cs typeface="Microsoft Sans Serif"/>
              </a:rPr>
              <a:t>No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organizar</a:t>
            </a:r>
            <a:r>
              <a:rPr sz="350" spc="-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los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recursos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59" name="object 15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776657" y="2919132"/>
            <a:ext cx="45432" cy="45432"/>
          </a:xfrm>
          <a:prstGeom prst="rect">
            <a:avLst/>
          </a:prstGeom>
        </p:spPr>
      </p:pic>
      <p:sp>
        <p:nvSpPr>
          <p:cNvPr id="160" name="object 160"/>
          <p:cNvSpPr txBox="1"/>
          <p:nvPr/>
        </p:nvSpPr>
        <p:spPr>
          <a:xfrm>
            <a:off x="7822658" y="3048322"/>
            <a:ext cx="422909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10" dirty="0">
                <a:latin typeface="Microsoft Sans Serif"/>
                <a:cs typeface="Microsoft Sans Serif"/>
              </a:rPr>
              <a:t>A</a:t>
            </a:r>
            <a:r>
              <a:rPr sz="350" spc="20" dirty="0">
                <a:latin typeface="Microsoft Sans Serif"/>
                <a:cs typeface="Microsoft Sans Serif"/>
              </a:rPr>
              <a:t>b</a:t>
            </a:r>
            <a:r>
              <a:rPr sz="350" spc="-5" dirty="0">
                <a:latin typeface="Microsoft Sans Serif"/>
                <a:cs typeface="Microsoft Sans Serif"/>
              </a:rPr>
              <a:t>a</a:t>
            </a:r>
            <a:r>
              <a:rPr sz="350" spc="-10" dirty="0">
                <a:latin typeface="Microsoft Sans Serif"/>
                <a:cs typeface="Microsoft Sans Serif"/>
              </a:rPr>
              <a:t>r</a:t>
            </a:r>
            <a:r>
              <a:rPr sz="350" spc="-15" dirty="0">
                <a:latin typeface="Microsoft Sans Serif"/>
                <a:cs typeface="Microsoft Sans Serif"/>
              </a:rPr>
              <a:t>c</a:t>
            </a:r>
            <a:r>
              <a:rPr sz="350" spc="-5" dirty="0">
                <a:latin typeface="Microsoft Sans Serif"/>
                <a:cs typeface="Microsoft Sans Serif"/>
              </a:rPr>
              <a:t>a</a:t>
            </a:r>
            <a:r>
              <a:rPr sz="350" dirty="0">
                <a:latin typeface="Microsoft Sans Serif"/>
                <a:cs typeface="Microsoft Sans Serif"/>
              </a:rPr>
              <a:t>r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20" dirty="0">
                <a:latin typeface="Microsoft Sans Serif"/>
                <a:cs typeface="Microsoft Sans Serif"/>
              </a:rPr>
              <a:t>d</a:t>
            </a:r>
            <a:r>
              <a:rPr sz="350" spc="-10" dirty="0">
                <a:latin typeface="Microsoft Sans Serif"/>
                <a:cs typeface="Microsoft Sans Serif"/>
              </a:rPr>
              <a:t>e</a:t>
            </a:r>
            <a:r>
              <a:rPr sz="350" spc="5" dirty="0">
                <a:latin typeface="Microsoft Sans Serif"/>
                <a:cs typeface="Microsoft Sans Serif"/>
              </a:rPr>
              <a:t>m</a:t>
            </a:r>
            <a:r>
              <a:rPr sz="350" spc="-5" dirty="0">
                <a:latin typeface="Microsoft Sans Serif"/>
                <a:cs typeface="Microsoft Sans Serif"/>
              </a:rPr>
              <a:t>a</a:t>
            </a:r>
            <a:r>
              <a:rPr sz="350" spc="-15" dirty="0">
                <a:latin typeface="Microsoft Sans Serif"/>
                <a:cs typeface="Microsoft Sans Serif"/>
              </a:rPr>
              <a:t>s</a:t>
            </a:r>
            <a:r>
              <a:rPr sz="350" dirty="0">
                <a:latin typeface="Microsoft Sans Serif"/>
                <a:cs typeface="Microsoft Sans Serif"/>
              </a:rPr>
              <a:t>i</a:t>
            </a:r>
            <a:r>
              <a:rPr sz="350" spc="-5" dirty="0">
                <a:latin typeface="Microsoft Sans Serif"/>
                <a:cs typeface="Microsoft Sans Serif"/>
              </a:rPr>
              <a:t>a</a:t>
            </a:r>
            <a:r>
              <a:rPr sz="350" spc="20" dirty="0">
                <a:latin typeface="Microsoft Sans Serif"/>
                <a:cs typeface="Microsoft Sans Serif"/>
              </a:rPr>
              <a:t>d</a:t>
            </a:r>
            <a:r>
              <a:rPr sz="350" spc="15" dirty="0">
                <a:latin typeface="Microsoft Sans Serif"/>
                <a:cs typeface="Microsoft Sans Serif"/>
              </a:rPr>
              <a:t>o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61" name="object 16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776657" y="3064517"/>
            <a:ext cx="45432" cy="45432"/>
          </a:xfrm>
          <a:prstGeom prst="rect">
            <a:avLst/>
          </a:prstGeom>
        </p:spPr>
      </p:pic>
      <p:sp>
        <p:nvSpPr>
          <p:cNvPr id="162" name="object 162"/>
          <p:cNvSpPr txBox="1"/>
          <p:nvPr/>
        </p:nvSpPr>
        <p:spPr>
          <a:xfrm>
            <a:off x="7822658" y="3193671"/>
            <a:ext cx="64833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Microsoft Sans Serif"/>
                <a:cs typeface="Microsoft Sans Serif"/>
              </a:rPr>
              <a:t>Dejar </a:t>
            </a:r>
            <a:r>
              <a:rPr sz="350" spc="10" dirty="0">
                <a:latin typeface="Microsoft Sans Serif"/>
                <a:cs typeface="Microsoft Sans Serif"/>
              </a:rPr>
              <a:t>de</a:t>
            </a:r>
            <a:r>
              <a:rPr sz="350" spc="5" dirty="0">
                <a:latin typeface="Microsoft Sans Serif"/>
                <a:cs typeface="Microsoft Sans Serif"/>
              </a:rPr>
              <a:t> lado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la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asesoría</a:t>
            </a:r>
            <a:r>
              <a:rPr sz="350" spc="1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legal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163" name="object 163"/>
          <p:cNvGrpSpPr/>
          <p:nvPr/>
        </p:nvGrpSpPr>
        <p:grpSpPr>
          <a:xfrm>
            <a:off x="6756625" y="3209866"/>
            <a:ext cx="1065530" cy="1803400"/>
            <a:chOff x="6756625" y="3209866"/>
            <a:chExt cx="1065530" cy="1803400"/>
          </a:xfrm>
        </p:grpSpPr>
        <p:pic>
          <p:nvPicPr>
            <p:cNvPr id="164" name="object 16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76657" y="3209866"/>
              <a:ext cx="45432" cy="45432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6763928" y="4313949"/>
              <a:ext cx="737870" cy="692150"/>
            </a:xfrm>
            <a:custGeom>
              <a:avLst/>
              <a:gdLst/>
              <a:ahLst/>
              <a:cxnLst/>
              <a:rect l="l" t="t" r="r" b="b"/>
              <a:pathLst>
                <a:path w="737870" h="692150">
                  <a:moveTo>
                    <a:pt x="632262" y="691973"/>
                  </a:moveTo>
                  <a:lnTo>
                    <a:pt x="105144" y="691973"/>
                  </a:lnTo>
                  <a:lnTo>
                    <a:pt x="97826" y="691253"/>
                  </a:lnTo>
                  <a:lnTo>
                    <a:pt x="56156" y="677113"/>
                  </a:lnTo>
                  <a:lnTo>
                    <a:pt x="23070" y="648104"/>
                  </a:lnTo>
                  <a:lnTo>
                    <a:pt x="3603" y="608641"/>
                  </a:lnTo>
                  <a:lnTo>
                    <a:pt x="0" y="586829"/>
                  </a:lnTo>
                  <a:lnTo>
                    <a:pt x="0" y="579440"/>
                  </a:lnTo>
                  <a:lnTo>
                    <a:pt x="0" y="105144"/>
                  </a:lnTo>
                  <a:lnTo>
                    <a:pt x="11393" y="62641"/>
                  </a:lnTo>
                  <a:lnTo>
                    <a:pt x="38185" y="27735"/>
                  </a:lnTo>
                  <a:lnTo>
                    <a:pt x="76295" y="5738"/>
                  </a:lnTo>
                  <a:lnTo>
                    <a:pt x="105144" y="0"/>
                  </a:lnTo>
                  <a:lnTo>
                    <a:pt x="632262" y="0"/>
                  </a:lnTo>
                  <a:lnTo>
                    <a:pt x="674764" y="11393"/>
                  </a:lnTo>
                  <a:lnTo>
                    <a:pt x="709671" y="38185"/>
                  </a:lnTo>
                  <a:lnTo>
                    <a:pt x="731668" y="76295"/>
                  </a:lnTo>
                  <a:lnTo>
                    <a:pt x="737406" y="105144"/>
                  </a:lnTo>
                  <a:lnTo>
                    <a:pt x="737406" y="586829"/>
                  </a:lnTo>
                  <a:lnTo>
                    <a:pt x="726012" y="629331"/>
                  </a:lnTo>
                  <a:lnTo>
                    <a:pt x="699221" y="664238"/>
                  </a:lnTo>
                  <a:lnTo>
                    <a:pt x="661111" y="686235"/>
                  </a:lnTo>
                  <a:lnTo>
                    <a:pt x="639580" y="691253"/>
                  </a:lnTo>
                  <a:lnTo>
                    <a:pt x="632262" y="691973"/>
                  </a:lnTo>
                  <a:close/>
                </a:path>
              </a:pathLst>
            </a:custGeom>
            <a:solidFill>
              <a:srgbClr val="FF9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6763928" y="4313949"/>
              <a:ext cx="737870" cy="692150"/>
            </a:xfrm>
            <a:custGeom>
              <a:avLst/>
              <a:gdLst/>
              <a:ahLst/>
              <a:cxnLst/>
              <a:rect l="l" t="t" r="r" b="b"/>
              <a:pathLst>
                <a:path w="737870" h="692150">
                  <a:moveTo>
                    <a:pt x="0" y="579440"/>
                  </a:moveTo>
                  <a:lnTo>
                    <a:pt x="0" y="112533"/>
                  </a:lnTo>
                  <a:lnTo>
                    <a:pt x="0" y="105144"/>
                  </a:lnTo>
                  <a:lnTo>
                    <a:pt x="720" y="97826"/>
                  </a:lnTo>
                  <a:lnTo>
                    <a:pt x="2162" y="90579"/>
                  </a:lnTo>
                  <a:lnTo>
                    <a:pt x="3603" y="83331"/>
                  </a:lnTo>
                  <a:lnTo>
                    <a:pt x="5738" y="76295"/>
                  </a:lnTo>
                  <a:lnTo>
                    <a:pt x="8566" y="69468"/>
                  </a:lnTo>
                  <a:lnTo>
                    <a:pt x="11393" y="62641"/>
                  </a:lnTo>
                  <a:lnTo>
                    <a:pt x="14860" y="56156"/>
                  </a:lnTo>
                  <a:lnTo>
                    <a:pt x="18965" y="50013"/>
                  </a:lnTo>
                  <a:lnTo>
                    <a:pt x="23070" y="43869"/>
                  </a:lnTo>
                  <a:lnTo>
                    <a:pt x="27735" y="38185"/>
                  </a:lnTo>
                  <a:lnTo>
                    <a:pt x="32960" y="32960"/>
                  </a:lnTo>
                  <a:lnTo>
                    <a:pt x="38185" y="27735"/>
                  </a:lnTo>
                  <a:lnTo>
                    <a:pt x="43869" y="23070"/>
                  </a:lnTo>
                  <a:lnTo>
                    <a:pt x="50013" y="18965"/>
                  </a:lnTo>
                  <a:lnTo>
                    <a:pt x="56156" y="14860"/>
                  </a:lnTo>
                  <a:lnTo>
                    <a:pt x="90579" y="2162"/>
                  </a:lnTo>
                  <a:lnTo>
                    <a:pt x="97826" y="720"/>
                  </a:lnTo>
                  <a:lnTo>
                    <a:pt x="105144" y="0"/>
                  </a:lnTo>
                  <a:lnTo>
                    <a:pt x="112533" y="0"/>
                  </a:lnTo>
                  <a:lnTo>
                    <a:pt x="624873" y="0"/>
                  </a:lnTo>
                  <a:lnTo>
                    <a:pt x="632262" y="0"/>
                  </a:lnTo>
                  <a:lnTo>
                    <a:pt x="639580" y="720"/>
                  </a:lnTo>
                  <a:lnTo>
                    <a:pt x="646827" y="2162"/>
                  </a:lnTo>
                  <a:lnTo>
                    <a:pt x="654074" y="3603"/>
                  </a:lnTo>
                  <a:lnTo>
                    <a:pt x="661111" y="5738"/>
                  </a:lnTo>
                  <a:lnTo>
                    <a:pt x="667937" y="8566"/>
                  </a:lnTo>
                  <a:lnTo>
                    <a:pt x="674764" y="11393"/>
                  </a:lnTo>
                  <a:lnTo>
                    <a:pt x="709671" y="38185"/>
                  </a:lnTo>
                  <a:lnTo>
                    <a:pt x="731668" y="76295"/>
                  </a:lnTo>
                  <a:lnTo>
                    <a:pt x="737406" y="112533"/>
                  </a:lnTo>
                  <a:lnTo>
                    <a:pt x="737406" y="579440"/>
                  </a:lnTo>
                  <a:lnTo>
                    <a:pt x="728840" y="622505"/>
                  </a:lnTo>
                  <a:lnTo>
                    <a:pt x="726012" y="629331"/>
                  </a:lnTo>
                  <a:lnTo>
                    <a:pt x="699221" y="664238"/>
                  </a:lnTo>
                  <a:lnTo>
                    <a:pt x="667937" y="683407"/>
                  </a:lnTo>
                  <a:lnTo>
                    <a:pt x="661111" y="686235"/>
                  </a:lnTo>
                  <a:lnTo>
                    <a:pt x="654074" y="688370"/>
                  </a:lnTo>
                  <a:lnTo>
                    <a:pt x="646827" y="689811"/>
                  </a:lnTo>
                  <a:lnTo>
                    <a:pt x="639580" y="691253"/>
                  </a:lnTo>
                  <a:lnTo>
                    <a:pt x="632262" y="691973"/>
                  </a:lnTo>
                  <a:lnTo>
                    <a:pt x="624873" y="691973"/>
                  </a:lnTo>
                  <a:lnTo>
                    <a:pt x="112533" y="691973"/>
                  </a:lnTo>
                  <a:lnTo>
                    <a:pt x="69468" y="683407"/>
                  </a:lnTo>
                  <a:lnTo>
                    <a:pt x="32960" y="659013"/>
                  </a:lnTo>
                  <a:lnTo>
                    <a:pt x="18965" y="641960"/>
                  </a:lnTo>
                  <a:lnTo>
                    <a:pt x="14860" y="635817"/>
                  </a:lnTo>
                  <a:lnTo>
                    <a:pt x="11393" y="629331"/>
                  </a:lnTo>
                  <a:lnTo>
                    <a:pt x="8566" y="622505"/>
                  </a:lnTo>
                  <a:lnTo>
                    <a:pt x="5738" y="615678"/>
                  </a:lnTo>
                  <a:lnTo>
                    <a:pt x="3603" y="608641"/>
                  </a:lnTo>
                  <a:lnTo>
                    <a:pt x="2162" y="601394"/>
                  </a:lnTo>
                  <a:lnTo>
                    <a:pt x="720" y="594147"/>
                  </a:lnTo>
                  <a:lnTo>
                    <a:pt x="0" y="586829"/>
                  </a:lnTo>
                  <a:lnTo>
                    <a:pt x="0" y="579440"/>
                  </a:lnTo>
                  <a:close/>
                </a:path>
              </a:pathLst>
            </a:custGeom>
            <a:ln w="13979">
              <a:solidFill>
                <a:srgbClr val="DB8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7" name="object 167"/>
          <p:cNvSpPr txBox="1"/>
          <p:nvPr/>
        </p:nvSpPr>
        <p:spPr>
          <a:xfrm>
            <a:off x="6946555" y="4860420"/>
            <a:ext cx="273685" cy="9233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00" b="1" spc="-20" dirty="0">
                <a:latin typeface="Arial"/>
                <a:cs typeface="Arial"/>
              </a:rPr>
              <a:t>CLASES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68" name="object 168"/>
          <p:cNvGrpSpPr/>
          <p:nvPr/>
        </p:nvGrpSpPr>
        <p:grpSpPr>
          <a:xfrm>
            <a:off x="6809361" y="4359382"/>
            <a:ext cx="643255" cy="594360"/>
            <a:chOff x="6809361" y="4359382"/>
            <a:chExt cx="643255" cy="594360"/>
          </a:xfrm>
        </p:grpSpPr>
        <p:pic>
          <p:nvPicPr>
            <p:cNvPr id="169" name="object 16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09361" y="4359382"/>
              <a:ext cx="643045" cy="478790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235728" y="4883605"/>
              <a:ext cx="69896" cy="69896"/>
            </a:xfrm>
            <a:prstGeom prst="rect">
              <a:avLst/>
            </a:prstGeom>
          </p:spPr>
        </p:pic>
      </p:grpSp>
      <p:sp>
        <p:nvSpPr>
          <p:cNvPr id="171" name="object 171"/>
          <p:cNvSpPr txBox="1"/>
          <p:nvPr/>
        </p:nvSpPr>
        <p:spPr>
          <a:xfrm>
            <a:off x="7696845" y="3507436"/>
            <a:ext cx="492125" cy="12009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30" dirty="0">
                <a:latin typeface="Arial"/>
                <a:cs typeface="Arial"/>
              </a:rPr>
              <a:t>M</a:t>
            </a:r>
            <a:r>
              <a:rPr sz="350" b="1" spc="-15" dirty="0">
                <a:latin typeface="Arial"/>
                <a:cs typeface="Arial"/>
              </a:rPr>
              <a:t>P</a:t>
            </a:r>
            <a:r>
              <a:rPr sz="350" b="1" spc="-40" dirty="0">
                <a:latin typeface="Arial"/>
                <a:cs typeface="Arial"/>
              </a:rPr>
              <a:t>R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20" dirty="0">
                <a:latin typeface="Arial"/>
                <a:cs typeface="Arial"/>
              </a:rPr>
              <a:t>N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25" dirty="0">
                <a:latin typeface="Arial"/>
                <a:cs typeface="Arial"/>
              </a:rPr>
              <a:t>O</a:t>
            </a:r>
            <a:r>
              <a:rPr sz="350" b="1" spc="-40" dirty="0">
                <a:latin typeface="Arial"/>
                <a:cs typeface="Arial"/>
              </a:rPr>
              <a:t>R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-20" dirty="0">
                <a:latin typeface="Arial"/>
                <a:cs typeface="Arial"/>
              </a:rPr>
              <a:t>S  EMPRESARIALES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172" name="object 172"/>
          <p:cNvGrpSpPr/>
          <p:nvPr/>
        </p:nvGrpSpPr>
        <p:grpSpPr>
          <a:xfrm>
            <a:off x="7710255" y="3419521"/>
            <a:ext cx="739775" cy="149860"/>
            <a:chOff x="7710255" y="3419521"/>
            <a:chExt cx="739775" cy="149860"/>
          </a:xfrm>
        </p:grpSpPr>
        <p:pic>
          <p:nvPicPr>
            <p:cNvPr id="173" name="object 17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710255" y="3523631"/>
              <a:ext cx="45432" cy="45432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404291" y="3419521"/>
              <a:ext cx="45432" cy="45432"/>
            </a:xfrm>
            <a:prstGeom prst="rect">
              <a:avLst/>
            </a:prstGeom>
          </p:spPr>
        </p:pic>
      </p:grpSp>
      <p:sp>
        <p:nvSpPr>
          <p:cNvPr id="175" name="object 175"/>
          <p:cNvSpPr txBox="1"/>
          <p:nvPr/>
        </p:nvSpPr>
        <p:spPr>
          <a:xfrm>
            <a:off x="8390880" y="3406821"/>
            <a:ext cx="552450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spc="-10" dirty="0">
                <a:latin typeface="Microsoft Sans Serif"/>
                <a:cs typeface="Microsoft Sans Serif"/>
              </a:rPr>
              <a:t>Son</a:t>
            </a:r>
            <a:r>
              <a:rPr sz="350" dirty="0">
                <a:latin typeface="Microsoft Sans Serif"/>
                <a:cs typeface="Microsoft Sans Serif"/>
              </a:rPr>
              <a:t> los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que</a:t>
            </a:r>
            <a:r>
              <a:rPr sz="350" dirty="0">
                <a:latin typeface="Microsoft Sans Serif"/>
                <a:cs typeface="Microsoft Sans Serif"/>
              </a:rPr>
              <a:t> llegan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a </a:t>
            </a:r>
            <a:r>
              <a:rPr sz="350" spc="-5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formar</a:t>
            </a:r>
            <a:r>
              <a:rPr sz="350" spc="-1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su </a:t>
            </a:r>
            <a:r>
              <a:rPr sz="350" spc="5" dirty="0">
                <a:latin typeface="Microsoft Sans Serif"/>
                <a:cs typeface="Microsoft Sans Serif"/>
              </a:rPr>
              <a:t>propia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empresa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76" name="object 17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404290" y="3624282"/>
            <a:ext cx="45432" cy="45432"/>
          </a:xfrm>
          <a:prstGeom prst="rect">
            <a:avLst/>
          </a:prstGeom>
        </p:spPr>
      </p:pic>
      <p:sp>
        <p:nvSpPr>
          <p:cNvPr id="177" name="object 177"/>
          <p:cNvSpPr txBox="1"/>
          <p:nvPr/>
        </p:nvSpPr>
        <p:spPr>
          <a:xfrm>
            <a:off x="8390880" y="3611582"/>
            <a:ext cx="795655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spc="-5" dirty="0">
                <a:latin typeface="Microsoft Sans Serif"/>
                <a:cs typeface="Microsoft Sans Serif"/>
              </a:rPr>
              <a:t>Siempre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están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buscando</a:t>
            </a:r>
            <a:r>
              <a:rPr sz="350" spc="25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las </a:t>
            </a:r>
            <a:r>
              <a:rPr sz="350" spc="-5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oportunidades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que</a:t>
            </a:r>
            <a:r>
              <a:rPr sz="350" dirty="0">
                <a:latin typeface="Microsoft Sans Serif"/>
                <a:cs typeface="Microsoft Sans Serif"/>
              </a:rPr>
              <a:t> el mercado</a:t>
            </a:r>
            <a:r>
              <a:rPr sz="350" spc="1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ofrece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7696845" y="3913465"/>
            <a:ext cx="432434" cy="12009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b="1" spc="-5" dirty="0">
                <a:latin typeface="Arial"/>
                <a:cs typeface="Arial"/>
              </a:rPr>
              <a:t>INTRA </a:t>
            </a:r>
            <a:r>
              <a:rPr sz="350" b="1" dirty="0">
                <a:latin typeface="Arial"/>
                <a:cs typeface="Arial"/>
              </a:rPr>
              <a:t> 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30" dirty="0">
                <a:latin typeface="Arial"/>
                <a:cs typeface="Arial"/>
              </a:rPr>
              <a:t>M</a:t>
            </a:r>
            <a:r>
              <a:rPr sz="350" b="1" spc="-15" dirty="0">
                <a:latin typeface="Arial"/>
                <a:cs typeface="Arial"/>
              </a:rPr>
              <a:t>P</a:t>
            </a:r>
            <a:r>
              <a:rPr sz="350" b="1" spc="-40" dirty="0">
                <a:latin typeface="Arial"/>
                <a:cs typeface="Arial"/>
              </a:rPr>
              <a:t>R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20" dirty="0">
                <a:latin typeface="Arial"/>
                <a:cs typeface="Arial"/>
              </a:rPr>
              <a:t>N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25" dirty="0">
                <a:latin typeface="Arial"/>
                <a:cs typeface="Arial"/>
              </a:rPr>
              <a:t>O</a:t>
            </a:r>
            <a:r>
              <a:rPr sz="350" b="1" spc="-40" dirty="0">
                <a:latin typeface="Arial"/>
                <a:cs typeface="Arial"/>
              </a:rPr>
              <a:t>R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-30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pic>
        <p:nvPicPr>
          <p:cNvPr id="179" name="object 17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710255" y="3929659"/>
            <a:ext cx="45432" cy="45432"/>
          </a:xfrm>
          <a:prstGeom prst="rect">
            <a:avLst/>
          </a:prstGeom>
        </p:spPr>
      </p:pic>
      <p:sp>
        <p:nvSpPr>
          <p:cNvPr id="180" name="object 180"/>
          <p:cNvSpPr txBox="1"/>
          <p:nvPr/>
        </p:nvSpPr>
        <p:spPr>
          <a:xfrm>
            <a:off x="8331469" y="3812813"/>
            <a:ext cx="522605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spc="-5" dirty="0">
                <a:latin typeface="Microsoft Sans Serif"/>
                <a:cs typeface="Microsoft Sans Serif"/>
              </a:rPr>
              <a:t>Producen </a:t>
            </a:r>
            <a:r>
              <a:rPr sz="350" dirty="0">
                <a:latin typeface="Microsoft Sans Serif"/>
                <a:cs typeface="Microsoft Sans Serif"/>
              </a:rPr>
              <a:t>e impulsan 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proyectos</a:t>
            </a:r>
            <a:r>
              <a:rPr sz="350" spc="-5" dirty="0">
                <a:latin typeface="Microsoft Sans Serif"/>
                <a:cs typeface="Microsoft Sans Serif"/>
              </a:rPr>
              <a:t> </a:t>
            </a:r>
            <a:r>
              <a:rPr sz="350" spc="10" dirty="0">
                <a:latin typeface="Microsoft Sans Serif"/>
                <a:cs typeface="Microsoft Sans Serif"/>
              </a:rPr>
              <a:t>de</a:t>
            </a:r>
            <a:r>
              <a:rPr sz="350" spc="-10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innovación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81" name="object 18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344879" y="3829008"/>
            <a:ext cx="45432" cy="45432"/>
          </a:xfrm>
          <a:prstGeom prst="rect">
            <a:avLst/>
          </a:prstGeom>
        </p:spPr>
      </p:pic>
      <p:sp>
        <p:nvSpPr>
          <p:cNvPr id="182" name="object 182"/>
          <p:cNvSpPr txBox="1"/>
          <p:nvPr/>
        </p:nvSpPr>
        <p:spPr>
          <a:xfrm>
            <a:off x="8331469" y="4014080"/>
            <a:ext cx="916305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spc="-5" dirty="0">
                <a:latin typeface="Microsoft Sans Serif"/>
                <a:cs typeface="Microsoft Sans Serif"/>
              </a:rPr>
              <a:t>Generan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y</a:t>
            </a:r>
            <a:r>
              <a:rPr sz="350" dirty="0">
                <a:latin typeface="Microsoft Sans Serif"/>
                <a:cs typeface="Microsoft Sans Serif"/>
              </a:rPr>
              <a:t> lideran el</a:t>
            </a:r>
            <a:r>
              <a:rPr sz="350" spc="5" dirty="0">
                <a:latin typeface="Microsoft Sans Serif"/>
                <a:cs typeface="Microsoft Sans Serif"/>
              </a:rPr>
              <a:t> cambio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dentro</a:t>
            </a:r>
            <a:r>
              <a:rPr sz="350" spc="15" dirty="0">
                <a:latin typeface="Microsoft Sans Serif"/>
                <a:cs typeface="Microsoft Sans Serif"/>
              </a:rPr>
              <a:t> </a:t>
            </a:r>
            <a:r>
              <a:rPr sz="350" spc="10" dirty="0">
                <a:latin typeface="Microsoft Sans Serif"/>
                <a:cs typeface="Microsoft Sans Serif"/>
              </a:rPr>
              <a:t>de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la </a:t>
            </a:r>
            <a:r>
              <a:rPr sz="350" spc="-8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empresa</a:t>
            </a:r>
            <a:r>
              <a:rPr sz="350" spc="15" dirty="0">
                <a:latin typeface="Microsoft Sans Serif"/>
                <a:cs typeface="Microsoft Sans Serif"/>
              </a:rPr>
              <a:t> o</a:t>
            </a:r>
            <a:r>
              <a:rPr sz="350" spc="2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institución</a:t>
            </a:r>
            <a:r>
              <a:rPr sz="350" spc="10" dirty="0">
                <a:latin typeface="Microsoft Sans Serif"/>
                <a:cs typeface="Microsoft Sans Serif"/>
              </a:rPr>
              <a:t> donde </a:t>
            </a:r>
            <a:r>
              <a:rPr sz="350" spc="-5" dirty="0">
                <a:latin typeface="Microsoft Sans Serif"/>
                <a:cs typeface="Microsoft Sans Serif"/>
              </a:rPr>
              <a:t>se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labora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83" name="object 18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344879" y="4030275"/>
            <a:ext cx="45432" cy="45432"/>
          </a:xfrm>
          <a:prstGeom prst="rect">
            <a:avLst/>
          </a:prstGeom>
        </p:spPr>
      </p:pic>
      <p:sp>
        <p:nvSpPr>
          <p:cNvPr id="184" name="object 184"/>
          <p:cNvSpPr txBox="1"/>
          <p:nvPr/>
        </p:nvSpPr>
        <p:spPr>
          <a:xfrm>
            <a:off x="7696845" y="5014752"/>
            <a:ext cx="492125" cy="12009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30" dirty="0">
                <a:latin typeface="Arial"/>
                <a:cs typeface="Arial"/>
              </a:rPr>
              <a:t>M</a:t>
            </a:r>
            <a:r>
              <a:rPr sz="350" b="1" spc="-15" dirty="0">
                <a:latin typeface="Arial"/>
                <a:cs typeface="Arial"/>
              </a:rPr>
              <a:t>P</a:t>
            </a:r>
            <a:r>
              <a:rPr sz="350" b="1" spc="-40" dirty="0">
                <a:latin typeface="Arial"/>
                <a:cs typeface="Arial"/>
              </a:rPr>
              <a:t>R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20" dirty="0">
                <a:latin typeface="Arial"/>
                <a:cs typeface="Arial"/>
              </a:rPr>
              <a:t>N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25" dirty="0">
                <a:latin typeface="Arial"/>
                <a:cs typeface="Arial"/>
              </a:rPr>
              <a:t>O</a:t>
            </a:r>
            <a:r>
              <a:rPr sz="350" b="1" spc="-40" dirty="0">
                <a:latin typeface="Arial"/>
                <a:cs typeface="Arial"/>
              </a:rPr>
              <a:t>R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-20" dirty="0">
                <a:latin typeface="Arial"/>
                <a:cs typeface="Arial"/>
              </a:rPr>
              <a:t>S  </a:t>
            </a:r>
            <a:r>
              <a:rPr sz="350" b="1" spc="-15" dirty="0">
                <a:latin typeface="Arial"/>
                <a:cs typeface="Arial"/>
              </a:rPr>
              <a:t>SOCIALES</a:t>
            </a:r>
            <a:endParaRPr sz="350">
              <a:latin typeface="Arial"/>
              <a:cs typeface="Arial"/>
            </a:endParaRPr>
          </a:p>
        </p:txBody>
      </p:sp>
      <p:pic>
        <p:nvPicPr>
          <p:cNvPr id="185" name="object 18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710255" y="5030946"/>
            <a:ext cx="45432" cy="45432"/>
          </a:xfrm>
          <a:prstGeom prst="rect">
            <a:avLst/>
          </a:prstGeom>
        </p:spPr>
      </p:pic>
      <p:sp>
        <p:nvSpPr>
          <p:cNvPr id="186" name="object 186"/>
          <p:cNvSpPr txBox="1"/>
          <p:nvPr/>
        </p:nvSpPr>
        <p:spPr>
          <a:xfrm>
            <a:off x="8390880" y="4405430"/>
            <a:ext cx="583565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spc="-10" dirty="0">
                <a:latin typeface="Microsoft Sans Serif"/>
                <a:cs typeface="Microsoft Sans Serif"/>
              </a:rPr>
              <a:t>Son </a:t>
            </a:r>
            <a:r>
              <a:rPr sz="350" spc="-5" dirty="0">
                <a:latin typeface="Microsoft Sans Serif"/>
                <a:cs typeface="Microsoft Sans Serif"/>
              </a:rPr>
              <a:t>visionarios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prácticos </a:t>
            </a:r>
            <a:r>
              <a:rPr sz="350" spc="-80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que </a:t>
            </a:r>
            <a:r>
              <a:rPr sz="350" dirty="0">
                <a:latin typeface="Microsoft Sans Serif"/>
                <a:cs typeface="Microsoft Sans Serif"/>
              </a:rPr>
              <a:t>poseen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cualidades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87" name="object 18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404290" y="4421625"/>
            <a:ext cx="45432" cy="45432"/>
          </a:xfrm>
          <a:prstGeom prst="rect">
            <a:avLst/>
          </a:prstGeom>
        </p:spPr>
      </p:pic>
      <p:sp>
        <p:nvSpPr>
          <p:cNvPr id="188" name="object 188"/>
          <p:cNvSpPr txBox="1"/>
          <p:nvPr/>
        </p:nvSpPr>
        <p:spPr>
          <a:xfrm>
            <a:off x="9238688" y="4215346"/>
            <a:ext cx="14859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15" dirty="0">
                <a:latin typeface="Microsoft Sans Serif"/>
                <a:cs typeface="Microsoft Sans Serif"/>
              </a:rPr>
              <a:t>V</a:t>
            </a:r>
            <a:r>
              <a:rPr sz="350" dirty="0">
                <a:latin typeface="Microsoft Sans Serif"/>
                <a:cs typeface="Microsoft Sans Serif"/>
              </a:rPr>
              <a:t>i</a:t>
            </a:r>
            <a:r>
              <a:rPr sz="350" spc="-15" dirty="0">
                <a:latin typeface="Microsoft Sans Serif"/>
                <a:cs typeface="Microsoft Sans Serif"/>
              </a:rPr>
              <a:t>s</a:t>
            </a:r>
            <a:r>
              <a:rPr sz="350" dirty="0">
                <a:latin typeface="Microsoft Sans Serif"/>
                <a:cs typeface="Microsoft Sans Serif"/>
              </a:rPr>
              <a:t>i</a:t>
            </a:r>
            <a:r>
              <a:rPr sz="350" spc="20" dirty="0">
                <a:latin typeface="Microsoft Sans Serif"/>
                <a:cs typeface="Microsoft Sans Serif"/>
              </a:rPr>
              <a:t>ó</a:t>
            </a:r>
            <a:r>
              <a:rPr sz="350" dirty="0">
                <a:latin typeface="Microsoft Sans Serif"/>
                <a:cs typeface="Microsoft Sans Serif"/>
              </a:rPr>
              <a:t>n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89" name="object 1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192686" y="4231541"/>
            <a:ext cx="45432" cy="45432"/>
          </a:xfrm>
          <a:prstGeom prst="rect">
            <a:avLst/>
          </a:prstGeom>
        </p:spPr>
      </p:pic>
      <p:sp>
        <p:nvSpPr>
          <p:cNvPr id="190" name="object 190"/>
          <p:cNvSpPr txBox="1"/>
          <p:nvPr/>
        </p:nvSpPr>
        <p:spPr>
          <a:xfrm>
            <a:off x="9238688" y="4360731"/>
            <a:ext cx="243204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5" dirty="0">
                <a:latin typeface="Microsoft Sans Serif"/>
                <a:cs typeface="Microsoft Sans Serif"/>
              </a:rPr>
              <a:t>Innovación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91" name="object 19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192686" y="4376926"/>
            <a:ext cx="45432" cy="45432"/>
          </a:xfrm>
          <a:prstGeom prst="rect">
            <a:avLst/>
          </a:prstGeom>
        </p:spPr>
      </p:pic>
      <p:sp>
        <p:nvSpPr>
          <p:cNvPr id="192" name="object 192"/>
          <p:cNvSpPr txBox="1"/>
          <p:nvPr/>
        </p:nvSpPr>
        <p:spPr>
          <a:xfrm>
            <a:off x="9238688" y="4506080"/>
            <a:ext cx="32004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Microsoft Sans Serif"/>
                <a:cs typeface="Microsoft Sans Serif"/>
              </a:rPr>
              <a:t>Determinación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93" name="object 19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192686" y="4522275"/>
            <a:ext cx="45432" cy="45432"/>
          </a:xfrm>
          <a:prstGeom prst="rect">
            <a:avLst/>
          </a:prstGeom>
        </p:spPr>
      </p:pic>
      <p:sp>
        <p:nvSpPr>
          <p:cNvPr id="194" name="object 194"/>
          <p:cNvSpPr txBox="1"/>
          <p:nvPr/>
        </p:nvSpPr>
        <p:spPr>
          <a:xfrm>
            <a:off x="9238688" y="4651430"/>
            <a:ext cx="29019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5" dirty="0">
                <a:latin typeface="Microsoft Sans Serif"/>
                <a:cs typeface="Microsoft Sans Serif"/>
              </a:rPr>
              <a:t>Compromiso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95" name="object 19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192686" y="4667625"/>
            <a:ext cx="45432" cy="45432"/>
          </a:xfrm>
          <a:prstGeom prst="rect">
            <a:avLst/>
          </a:prstGeom>
        </p:spPr>
      </p:pic>
      <p:sp>
        <p:nvSpPr>
          <p:cNvPr id="196" name="object 196"/>
          <p:cNvSpPr txBox="1"/>
          <p:nvPr/>
        </p:nvSpPr>
        <p:spPr>
          <a:xfrm>
            <a:off x="8450292" y="5232792"/>
            <a:ext cx="25336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dirty="0">
                <a:latin typeface="Microsoft Sans Serif"/>
                <a:cs typeface="Microsoft Sans Serif"/>
              </a:rPr>
              <a:t>Dedicación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97" name="object 19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404290" y="5248987"/>
            <a:ext cx="45432" cy="45432"/>
          </a:xfrm>
          <a:prstGeom prst="rect">
            <a:avLst/>
          </a:prstGeom>
        </p:spPr>
      </p:pic>
      <p:sp>
        <p:nvSpPr>
          <p:cNvPr id="198" name="object 198"/>
          <p:cNvSpPr txBox="1"/>
          <p:nvPr/>
        </p:nvSpPr>
        <p:spPr>
          <a:xfrm>
            <a:off x="8966093" y="4796779"/>
            <a:ext cx="59055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5" dirty="0">
                <a:latin typeface="Microsoft Sans Serif"/>
                <a:cs typeface="Microsoft Sans Serif"/>
              </a:rPr>
              <a:t>Cambio</a:t>
            </a:r>
            <a:r>
              <a:rPr sz="350" dirty="0">
                <a:latin typeface="Microsoft Sans Serif"/>
                <a:cs typeface="Microsoft Sans Serif"/>
              </a:rPr>
              <a:t> social</a:t>
            </a:r>
            <a:r>
              <a:rPr sz="350" spc="-1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y</a:t>
            </a:r>
            <a:r>
              <a:rPr sz="350" spc="-1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sistemático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199" name="object 19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20091" y="4812974"/>
            <a:ext cx="45432" cy="45432"/>
          </a:xfrm>
          <a:prstGeom prst="rect">
            <a:avLst/>
          </a:prstGeom>
        </p:spPr>
      </p:pic>
      <p:sp>
        <p:nvSpPr>
          <p:cNvPr id="200" name="object 200"/>
          <p:cNvSpPr txBox="1"/>
          <p:nvPr/>
        </p:nvSpPr>
        <p:spPr>
          <a:xfrm>
            <a:off x="8966093" y="5305450"/>
            <a:ext cx="32829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55" dirty="0">
                <a:latin typeface="Microsoft Sans Serif"/>
                <a:cs typeface="Microsoft Sans Serif"/>
              </a:rPr>
              <a:t>T</a:t>
            </a:r>
            <a:r>
              <a:rPr sz="350" spc="-10" dirty="0">
                <a:latin typeface="Microsoft Sans Serif"/>
                <a:cs typeface="Microsoft Sans Serif"/>
              </a:rPr>
              <a:t>e</a:t>
            </a:r>
            <a:r>
              <a:rPr sz="350" spc="5" dirty="0">
                <a:latin typeface="Microsoft Sans Serif"/>
                <a:cs typeface="Microsoft Sans Serif"/>
              </a:rPr>
              <a:t>m</a:t>
            </a:r>
            <a:r>
              <a:rPr sz="350" spc="-5" dirty="0">
                <a:latin typeface="Microsoft Sans Serif"/>
                <a:cs typeface="Microsoft Sans Serif"/>
              </a:rPr>
              <a:t>a</a:t>
            </a:r>
            <a:r>
              <a:rPr sz="350" spc="-25" dirty="0">
                <a:latin typeface="Microsoft Sans Serif"/>
                <a:cs typeface="Microsoft Sans Serif"/>
              </a:rPr>
              <a:t>s</a:t>
            </a:r>
            <a:r>
              <a:rPr sz="350" spc="25" dirty="0">
                <a:latin typeface="Microsoft Sans Serif"/>
                <a:cs typeface="Microsoft Sans Serif"/>
              </a:rPr>
              <a:t> </a:t>
            </a:r>
            <a:r>
              <a:rPr sz="350" spc="-15" dirty="0">
                <a:latin typeface="Microsoft Sans Serif"/>
                <a:cs typeface="Microsoft Sans Serif"/>
              </a:rPr>
              <a:t>s</a:t>
            </a:r>
            <a:r>
              <a:rPr sz="350" spc="20" dirty="0">
                <a:latin typeface="Microsoft Sans Serif"/>
                <a:cs typeface="Microsoft Sans Serif"/>
              </a:rPr>
              <a:t>o</a:t>
            </a:r>
            <a:r>
              <a:rPr sz="350" spc="-15" dirty="0">
                <a:latin typeface="Microsoft Sans Serif"/>
                <a:cs typeface="Microsoft Sans Serif"/>
              </a:rPr>
              <a:t>c</a:t>
            </a:r>
            <a:r>
              <a:rPr sz="350" dirty="0">
                <a:latin typeface="Microsoft Sans Serif"/>
                <a:cs typeface="Microsoft Sans Serif"/>
              </a:rPr>
              <a:t>i</a:t>
            </a:r>
            <a:r>
              <a:rPr sz="350" spc="-5" dirty="0">
                <a:latin typeface="Microsoft Sans Serif"/>
                <a:cs typeface="Microsoft Sans Serif"/>
              </a:rPr>
              <a:t>a</a:t>
            </a:r>
            <a:r>
              <a:rPr sz="350" dirty="0">
                <a:latin typeface="Microsoft Sans Serif"/>
                <a:cs typeface="Microsoft Sans Serif"/>
              </a:rPr>
              <a:t>l</a:t>
            </a:r>
            <a:r>
              <a:rPr sz="350" spc="-10" dirty="0">
                <a:latin typeface="Microsoft Sans Serif"/>
                <a:cs typeface="Microsoft Sans Serif"/>
              </a:rPr>
              <a:t>e</a:t>
            </a:r>
            <a:r>
              <a:rPr sz="350" spc="-25" dirty="0">
                <a:latin typeface="Microsoft Sans Serif"/>
                <a:cs typeface="Microsoft Sans Serif"/>
              </a:rPr>
              <a:t>s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201" name="object 2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20091" y="5321645"/>
            <a:ext cx="45432" cy="45432"/>
          </a:xfrm>
          <a:prstGeom prst="rect">
            <a:avLst/>
          </a:prstGeom>
        </p:spPr>
      </p:pic>
      <p:sp>
        <p:nvSpPr>
          <p:cNvPr id="202" name="object 202"/>
          <p:cNvSpPr txBox="1"/>
          <p:nvPr/>
        </p:nvSpPr>
        <p:spPr>
          <a:xfrm>
            <a:off x="9558780" y="4942129"/>
            <a:ext cx="23622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20" dirty="0">
                <a:latin typeface="Microsoft Sans Serif"/>
                <a:cs typeface="Microsoft Sans Serif"/>
              </a:rPr>
              <a:t>E</a:t>
            </a:r>
            <a:r>
              <a:rPr sz="350" spc="20" dirty="0">
                <a:latin typeface="Microsoft Sans Serif"/>
                <a:cs typeface="Microsoft Sans Serif"/>
              </a:rPr>
              <a:t>d</a:t>
            </a:r>
            <a:r>
              <a:rPr sz="350" spc="-10" dirty="0">
                <a:latin typeface="Microsoft Sans Serif"/>
                <a:cs typeface="Microsoft Sans Serif"/>
              </a:rPr>
              <a:t>u</a:t>
            </a:r>
            <a:r>
              <a:rPr sz="350" spc="-15" dirty="0">
                <a:latin typeface="Microsoft Sans Serif"/>
                <a:cs typeface="Microsoft Sans Serif"/>
              </a:rPr>
              <a:t>c</a:t>
            </a:r>
            <a:r>
              <a:rPr sz="350" spc="-5" dirty="0">
                <a:latin typeface="Microsoft Sans Serif"/>
                <a:cs typeface="Microsoft Sans Serif"/>
              </a:rPr>
              <a:t>a</a:t>
            </a:r>
            <a:r>
              <a:rPr sz="350" spc="-15" dirty="0">
                <a:latin typeface="Microsoft Sans Serif"/>
                <a:cs typeface="Microsoft Sans Serif"/>
              </a:rPr>
              <a:t>c</a:t>
            </a:r>
            <a:r>
              <a:rPr sz="350" dirty="0">
                <a:latin typeface="Microsoft Sans Serif"/>
                <a:cs typeface="Microsoft Sans Serif"/>
              </a:rPr>
              <a:t>i</a:t>
            </a:r>
            <a:r>
              <a:rPr sz="350" spc="20" dirty="0">
                <a:latin typeface="Microsoft Sans Serif"/>
                <a:cs typeface="Microsoft Sans Serif"/>
              </a:rPr>
              <a:t>ó</a:t>
            </a:r>
            <a:r>
              <a:rPr sz="350" dirty="0">
                <a:latin typeface="Microsoft Sans Serif"/>
                <a:cs typeface="Microsoft Sans Serif"/>
              </a:rPr>
              <a:t>n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203" name="object 20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512778" y="4958324"/>
            <a:ext cx="45432" cy="45432"/>
          </a:xfrm>
          <a:prstGeom prst="rect">
            <a:avLst/>
          </a:prstGeom>
        </p:spPr>
      </p:pic>
      <p:sp>
        <p:nvSpPr>
          <p:cNvPr id="204" name="object 204"/>
          <p:cNvSpPr txBox="1"/>
          <p:nvPr/>
        </p:nvSpPr>
        <p:spPr>
          <a:xfrm>
            <a:off x="9558780" y="5087443"/>
            <a:ext cx="13716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45" dirty="0">
                <a:latin typeface="Microsoft Sans Serif"/>
                <a:cs typeface="Microsoft Sans Serif"/>
              </a:rPr>
              <a:t>S</a:t>
            </a:r>
            <a:r>
              <a:rPr sz="350" spc="-5" dirty="0">
                <a:latin typeface="Microsoft Sans Serif"/>
                <a:cs typeface="Microsoft Sans Serif"/>
              </a:rPr>
              <a:t>a</a:t>
            </a:r>
            <a:r>
              <a:rPr sz="350" dirty="0">
                <a:latin typeface="Microsoft Sans Serif"/>
                <a:cs typeface="Microsoft Sans Serif"/>
              </a:rPr>
              <a:t>l</a:t>
            </a:r>
            <a:r>
              <a:rPr sz="350" spc="-10" dirty="0">
                <a:latin typeface="Microsoft Sans Serif"/>
                <a:cs typeface="Microsoft Sans Serif"/>
              </a:rPr>
              <a:t>u</a:t>
            </a:r>
            <a:r>
              <a:rPr sz="350" spc="20" dirty="0">
                <a:latin typeface="Microsoft Sans Serif"/>
                <a:cs typeface="Microsoft Sans Serif"/>
              </a:rPr>
              <a:t>d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205" name="object 20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512778" y="5103638"/>
            <a:ext cx="45432" cy="45432"/>
          </a:xfrm>
          <a:prstGeom prst="rect">
            <a:avLst/>
          </a:prstGeom>
        </p:spPr>
      </p:pic>
      <p:sp>
        <p:nvSpPr>
          <p:cNvPr id="206" name="object 206"/>
          <p:cNvSpPr txBox="1"/>
          <p:nvPr/>
        </p:nvSpPr>
        <p:spPr>
          <a:xfrm>
            <a:off x="9558780" y="5232828"/>
            <a:ext cx="36195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10" dirty="0">
                <a:latin typeface="Microsoft Sans Serif"/>
                <a:cs typeface="Microsoft Sans Serif"/>
              </a:rPr>
              <a:t>Medio</a:t>
            </a:r>
            <a:r>
              <a:rPr sz="350" dirty="0">
                <a:latin typeface="Microsoft Sans Serif"/>
                <a:cs typeface="Microsoft Sans Serif"/>
              </a:rPr>
              <a:t> ambiente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207" name="object 20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512778" y="5249023"/>
            <a:ext cx="45432" cy="45432"/>
          </a:xfrm>
          <a:prstGeom prst="rect">
            <a:avLst/>
          </a:prstGeom>
        </p:spPr>
      </p:pic>
      <p:sp>
        <p:nvSpPr>
          <p:cNvPr id="208" name="object 208"/>
          <p:cNvSpPr txBox="1"/>
          <p:nvPr/>
        </p:nvSpPr>
        <p:spPr>
          <a:xfrm>
            <a:off x="9558780" y="5378143"/>
            <a:ext cx="50355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5" dirty="0">
                <a:latin typeface="Microsoft Sans Serif"/>
                <a:cs typeface="Microsoft Sans Serif"/>
              </a:rPr>
              <a:t>Participación</a:t>
            </a:r>
            <a:r>
              <a:rPr sz="350" spc="-1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ciudadana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209" name="object 20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512778" y="5394337"/>
            <a:ext cx="45432" cy="45432"/>
          </a:xfrm>
          <a:prstGeom prst="rect">
            <a:avLst/>
          </a:prstGeom>
        </p:spPr>
      </p:pic>
      <p:sp>
        <p:nvSpPr>
          <p:cNvPr id="210" name="object 210"/>
          <p:cNvSpPr txBox="1"/>
          <p:nvPr/>
        </p:nvSpPr>
        <p:spPr>
          <a:xfrm>
            <a:off x="9558780" y="5523491"/>
            <a:ext cx="41529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5" dirty="0">
                <a:latin typeface="Microsoft Sans Serif"/>
                <a:cs typeface="Microsoft Sans Serif"/>
              </a:rPr>
              <a:t>Derechos humanos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211" name="object 21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512778" y="5539687"/>
            <a:ext cx="45432" cy="45432"/>
          </a:xfrm>
          <a:prstGeom prst="rect">
            <a:avLst/>
          </a:prstGeom>
        </p:spPr>
      </p:pic>
      <p:sp>
        <p:nvSpPr>
          <p:cNvPr id="212" name="object 212"/>
          <p:cNvSpPr txBox="1"/>
          <p:nvPr/>
        </p:nvSpPr>
        <p:spPr>
          <a:xfrm>
            <a:off x="9558780" y="5668876"/>
            <a:ext cx="13970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25" dirty="0">
                <a:latin typeface="Microsoft Sans Serif"/>
                <a:cs typeface="Microsoft Sans Serif"/>
              </a:rPr>
              <a:t>O</a:t>
            </a:r>
            <a:r>
              <a:rPr sz="350" spc="10" dirty="0">
                <a:latin typeface="Microsoft Sans Serif"/>
                <a:cs typeface="Microsoft Sans Serif"/>
              </a:rPr>
              <a:t>t</a:t>
            </a:r>
            <a:r>
              <a:rPr sz="350" spc="-10" dirty="0">
                <a:latin typeface="Microsoft Sans Serif"/>
                <a:cs typeface="Microsoft Sans Serif"/>
              </a:rPr>
              <a:t>r</a:t>
            </a:r>
            <a:r>
              <a:rPr sz="350" spc="20" dirty="0">
                <a:latin typeface="Microsoft Sans Serif"/>
                <a:cs typeface="Microsoft Sans Serif"/>
              </a:rPr>
              <a:t>o</a:t>
            </a:r>
            <a:r>
              <a:rPr sz="350" spc="-25" dirty="0">
                <a:latin typeface="Microsoft Sans Serif"/>
                <a:cs typeface="Microsoft Sans Serif"/>
              </a:rPr>
              <a:t>s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213" name="object 21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512778" y="5685071"/>
            <a:ext cx="45432" cy="45432"/>
          </a:xfrm>
          <a:prstGeom prst="rect">
            <a:avLst/>
          </a:prstGeom>
        </p:spPr>
      </p:pic>
      <p:sp>
        <p:nvSpPr>
          <p:cNvPr id="214" name="object 214"/>
          <p:cNvSpPr txBox="1"/>
          <p:nvPr/>
        </p:nvSpPr>
        <p:spPr>
          <a:xfrm>
            <a:off x="8390880" y="5814226"/>
            <a:ext cx="1042035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dirty="0">
                <a:latin typeface="Microsoft Sans Serif"/>
                <a:cs typeface="Microsoft Sans Serif"/>
              </a:rPr>
              <a:t>Identifican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y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ejecutan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proyectos</a:t>
            </a:r>
            <a:r>
              <a:rPr sz="350" spc="25" dirty="0">
                <a:latin typeface="Microsoft Sans Serif"/>
                <a:cs typeface="Microsoft Sans Serif"/>
              </a:rPr>
              <a:t> </a:t>
            </a:r>
            <a:r>
              <a:rPr sz="350" spc="-10" dirty="0">
                <a:latin typeface="Microsoft Sans Serif"/>
                <a:cs typeface="Microsoft Sans Serif"/>
              </a:rPr>
              <a:t>relevantes</a:t>
            </a:r>
            <a:r>
              <a:rPr sz="350" spc="2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para 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el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desarrollo</a:t>
            </a:r>
            <a:r>
              <a:rPr sz="350" spc="2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social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y</a:t>
            </a:r>
            <a:r>
              <a:rPr sz="350" dirty="0">
                <a:latin typeface="Microsoft Sans Serif"/>
                <a:cs typeface="Microsoft Sans Serif"/>
              </a:rPr>
              <a:t> económico</a:t>
            </a:r>
            <a:r>
              <a:rPr sz="350" spc="25" dirty="0">
                <a:latin typeface="Microsoft Sans Serif"/>
                <a:cs typeface="Microsoft Sans Serif"/>
              </a:rPr>
              <a:t> </a:t>
            </a:r>
            <a:r>
              <a:rPr sz="350" spc="10" dirty="0">
                <a:latin typeface="Microsoft Sans Serif"/>
                <a:cs typeface="Microsoft Sans Serif"/>
              </a:rPr>
              <a:t>de </a:t>
            </a:r>
            <a:r>
              <a:rPr sz="350" spc="-5" dirty="0">
                <a:latin typeface="Microsoft Sans Serif"/>
                <a:cs typeface="Microsoft Sans Serif"/>
              </a:rPr>
              <a:t>su</a:t>
            </a:r>
            <a:r>
              <a:rPr sz="350" spc="5" dirty="0">
                <a:latin typeface="Microsoft Sans Serif"/>
                <a:cs typeface="Microsoft Sans Serif"/>
              </a:rPr>
              <a:t> localidad</a:t>
            </a:r>
            <a:endParaRPr sz="350">
              <a:latin typeface="Microsoft Sans Serif"/>
              <a:cs typeface="Microsoft Sans Serif"/>
            </a:endParaRPr>
          </a:p>
        </p:txBody>
      </p:sp>
      <p:grpSp>
        <p:nvGrpSpPr>
          <p:cNvPr id="215" name="object 215"/>
          <p:cNvGrpSpPr/>
          <p:nvPr/>
        </p:nvGrpSpPr>
        <p:grpSpPr>
          <a:xfrm>
            <a:off x="6756625" y="5830420"/>
            <a:ext cx="1693545" cy="1366520"/>
            <a:chOff x="6756625" y="5830420"/>
            <a:chExt cx="1693545" cy="1366520"/>
          </a:xfrm>
        </p:grpSpPr>
        <p:pic>
          <p:nvPicPr>
            <p:cNvPr id="216" name="object 21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404290" y="5830420"/>
              <a:ext cx="45432" cy="45432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6763928" y="6437645"/>
              <a:ext cx="800735" cy="751840"/>
            </a:xfrm>
            <a:custGeom>
              <a:avLst/>
              <a:gdLst/>
              <a:ahLst/>
              <a:cxnLst/>
              <a:rect l="l" t="t" r="r" b="b"/>
              <a:pathLst>
                <a:path w="800734" h="751840">
                  <a:moveTo>
                    <a:pt x="695169" y="751385"/>
                  </a:moveTo>
                  <a:lnTo>
                    <a:pt x="105144" y="751385"/>
                  </a:lnTo>
                  <a:lnTo>
                    <a:pt x="97826" y="750665"/>
                  </a:lnTo>
                  <a:lnTo>
                    <a:pt x="56156" y="736525"/>
                  </a:lnTo>
                  <a:lnTo>
                    <a:pt x="23070" y="707516"/>
                  </a:lnTo>
                  <a:lnTo>
                    <a:pt x="3603" y="668053"/>
                  </a:lnTo>
                  <a:lnTo>
                    <a:pt x="0" y="646241"/>
                  </a:lnTo>
                  <a:lnTo>
                    <a:pt x="0" y="638852"/>
                  </a:lnTo>
                  <a:lnTo>
                    <a:pt x="0" y="105144"/>
                  </a:lnTo>
                  <a:lnTo>
                    <a:pt x="11393" y="62641"/>
                  </a:lnTo>
                  <a:lnTo>
                    <a:pt x="38185" y="27735"/>
                  </a:lnTo>
                  <a:lnTo>
                    <a:pt x="76295" y="5738"/>
                  </a:lnTo>
                  <a:lnTo>
                    <a:pt x="105144" y="0"/>
                  </a:lnTo>
                  <a:lnTo>
                    <a:pt x="695169" y="0"/>
                  </a:lnTo>
                  <a:lnTo>
                    <a:pt x="737671" y="11393"/>
                  </a:lnTo>
                  <a:lnTo>
                    <a:pt x="772577" y="38185"/>
                  </a:lnTo>
                  <a:lnTo>
                    <a:pt x="794574" y="76295"/>
                  </a:lnTo>
                  <a:lnTo>
                    <a:pt x="800313" y="105144"/>
                  </a:lnTo>
                  <a:lnTo>
                    <a:pt x="800313" y="646241"/>
                  </a:lnTo>
                  <a:lnTo>
                    <a:pt x="788919" y="688743"/>
                  </a:lnTo>
                  <a:lnTo>
                    <a:pt x="762128" y="723650"/>
                  </a:lnTo>
                  <a:lnTo>
                    <a:pt x="724018" y="745647"/>
                  </a:lnTo>
                  <a:lnTo>
                    <a:pt x="702487" y="750665"/>
                  </a:lnTo>
                  <a:lnTo>
                    <a:pt x="695169" y="751385"/>
                  </a:lnTo>
                  <a:close/>
                </a:path>
              </a:pathLst>
            </a:custGeom>
            <a:solidFill>
              <a:srgbClr val="FF97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763928" y="6437645"/>
              <a:ext cx="800735" cy="751840"/>
            </a:xfrm>
            <a:custGeom>
              <a:avLst/>
              <a:gdLst/>
              <a:ahLst/>
              <a:cxnLst/>
              <a:rect l="l" t="t" r="r" b="b"/>
              <a:pathLst>
                <a:path w="800734" h="751840">
                  <a:moveTo>
                    <a:pt x="0" y="638852"/>
                  </a:moveTo>
                  <a:lnTo>
                    <a:pt x="0" y="112533"/>
                  </a:lnTo>
                  <a:lnTo>
                    <a:pt x="0" y="105144"/>
                  </a:lnTo>
                  <a:lnTo>
                    <a:pt x="720" y="97826"/>
                  </a:lnTo>
                  <a:lnTo>
                    <a:pt x="2162" y="90579"/>
                  </a:lnTo>
                  <a:lnTo>
                    <a:pt x="3603" y="83331"/>
                  </a:lnTo>
                  <a:lnTo>
                    <a:pt x="5738" y="76295"/>
                  </a:lnTo>
                  <a:lnTo>
                    <a:pt x="8566" y="69468"/>
                  </a:lnTo>
                  <a:lnTo>
                    <a:pt x="11393" y="62641"/>
                  </a:lnTo>
                  <a:lnTo>
                    <a:pt x="14860" y="56156"/>
                  </a:lnTo>
                  <a:lnTo>
                    <a:pt x="18965" y="50013"/>
                  </a:lnTo>
                  <a:lnTo>
                    <a:pt x="23070" y="43869"/>
                  </a:lnTo>
                  <a:lnTo>
                    <a:pt x="27735" y="38185"/>
                  </a:lnTo>
                  <a:lnTo>
                    <a:pt x="32960" y="32960"/>
                  </a:lnTo>
                  <a:lnTo>
                    <a:pt x="38185" y="27735"/>
                  </a:lnTo>
                  <a:lnTo>
                    <a:pt x="43869" y="23070"/>
                  </a:lnTo>
                  <a:lnTo>
                    <a:pt x="50013" y="18965"/>
                  </a:lnTo>
                  <a:lnTo>
                    <a:pt x="56156" y="14860"/>
                  </a:lnTo>
                  <a:lnTo>
                    <a:pt x="90579" y="2162"/>
                  </a:lnTo>
                  <a:lnTo>
                    <a:pt x="97826" y="720"/>
                  </a:lnTo>
                  <a:lnTo>
                    <a:pt x="105144" y="0"/>
                  </a:lnTo>
                  <a:lnTo>
                    <a:pt x="112533" y="0"/>
                  </a:lnTo>
                  <a:lnTo>
                    <a:pt x="687780" y="0"/>
                  </a:lnTo>
                  <a:lnTo>
                    <a:pt x="695169" y="0"/>
                  </a:lnTo>
                  <a:lnTo>
                    <a:pt x="702487" y="720"/>
                  </a:lnTo>
                  <a:lnTo>
                    <a:pt x="709734" y="2162"/>
                  </a:lnTo>
                  <a:lnTo>
                    <a:pt x="716981" y="3603"/>
                  </a:lnTo>
                  <a:lnTo>
                    <a:pt x="756443" y="23070"/>
                  </a:lnTo>
                  <a:lnTo>
                    <a:pt x="781347" y="50013"/>
                  </a:lnTo>
                  <a:lnTo>
                    <a:pt x="785453" y="56156"/>
                  </a:lnTo>
                  <a:lnTo>
                    <a:pt x="798150" y="90579"/>
                  </a:lnTo>
                  <a:lnTo>
                    <a:pt x="799592" y="97826"/>
                  </a:lnTo>
                  <a:lnTo>
                    <a:pt x="800313" y="105144"/>
                  </a:lnTo>
                  <a:lnTo>
                    <a:pt x="800313" y="112533"/>
                  </a:lnTo>
                  <a:lnTo>
                    <a:pt x="800313" y="638852"/>
                  </a:lnTo>
                  <a:lnTo>
                    <a:pt x="800313" y="646241"/>
                  </a:lnTo>
                  <a:lnTo>
                    <a:pt x="799592" y="653559"/>
                  </a:lnTo>
                  <a:lnTo>
                    <a:pt x="798150" y="660806"/>
                  </a:lnTo>
                  <a:lnTo>
                    <a:pt x="796709" y="668053"/>
                  </a:lnTo>
                  <a:lnTo>
                    <a:pt x="777242" y="707516"/>
                  </a:lnTo>
                  <a:lnTo>
                    <a:pt x="750300" y="732420"/>
                  </a:lnTo>
                  <a:lnTo>
                    <a:pt x="744156" y="736525"/>
                  </a:lnTo>
                  <a:lnTo>
                    <a:pt x="702487" y="750665"/>
                  </a:lnTo>
                  <a:lnTo>
                    <a:pt x="687780" y="751385"/>
                  </a:lnTo>
                  <a:lnTo>
                    <a:pt x="112533" y="751385"/>
                  </a:lnTo>
                  <a:lnTo>
                    <a:pt x="105144" y="751385"/>
                  </a:lnTo>
                  <a:lnTo>
                    <a:pt x="97826" y="750665"/>
                  </a:lnTo>
                  <a:lnTo>
                    <a:pt x="90579" y="749223"/>
                  </a:lnTo>
                  <a:lnTo>
                    <a:pt x="83331" y="747782"/>
                  </a:lnTo>
                  <a:lnTo>
                    <a:pt x="50013" y="732420"/>
                  </a:lnTo>
                  <a:lnTo>
                    <a:pt x="43869" y="728315"/>
                  </a:lnTo>
                  <a:lnTo>
                    <a:pt x="18965" y="701372"/>
                  </a:lnTo>
                  <a:lnTo>
                    <a:pt x="14860" y="695228"/>
                  </a:lnTo>
                  <a:lnTo>
                    <a:pt x="720" y="653559"/>
                  </a:lnTo>
                  <a:lnTo>
                    <a:pt x="0" y="646241"/>
                  </a:lnTo>
                  <a:lnTo>
                    <a:pt x="0" y="638852"/>
                  </a:lnTo>
                  <a:close/>
                </a:path>
              </a:pathLst>
            </a:custGeom>
            <a:ln w="13979">
              <a:solidFill>
                <a:srgbClr val="DB83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9" name="object 219"/>
          <p:cNvSpPr txBox="1"/>
          <p:nvPr/>
        </p:nvSpPr>
        <p:spPr>
          <a:xfrm>
            <a:off x="6798026" y="6963147"/>
            <a:ext cx="633730" cy="1688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5500"/>
              </a:lnSpc>
              <a:spcBef>
                <a:spcPts val="90"/>
              </a:spcBef>
            </a:pPr>
            <a:r>
              <a:rPr sz="500" b="1" dirty="0">
                <a:latin typeface="Arial"/>
                <a:cs typeface="Arial"/>
              </a:rPr>
              <a:t>CAPACIDADES </a:t>
            </a:r>
            <a:r>
              <a:rPr sz="500" b="1" spc="5" dirty="0">
                <a:latin typeface="Arial"/>
                <a:cs typeface="Arial"/>
              </a:rPr>
              <a:t> </a:t>
            </a:r>
            <a:r>
              <a:rPr sz="500" b="1" spc="-5" dirty="0">
                <a:latin typeface="Arial"/>
                <a:cs typeface="Arial"/>
              </a:rPr>
              <a:t>E</a:t>
            </a:r>
            <a:r>
              <a:rPr sz="500" b="1" spc="75" dirty="0">
                <a:latin typeface="Arial"/>
                <a:cs typeface="Arial"/>
              </a:rPr>
              <a:t>M</a:t>
            </a:r>
            <a:r>
              <a:rPr sz="500" b="1" spc="-5" dirty="0">
                <a:latin typeface="Arial"/>
                <a:cs typeface="Arial"/>
              </a:rPr>
              <a:t>P</a:t>
            </a:r>
            <a:r>
              <a:rPr sz="500" b="1" spc="-35" dirty="0">
                <a:latin typeface="Arial"/>
                <a:cs typeface="Arial"/>
              </a:rPr>
              <a:t>R</a:t>
            </a:r>
            <a:r>
              <a:rPr sz="500" b="1" spc="-5" dirty="0">
                <a:latin typeface="Arial"/>
                <a:cs typeface="Arial"/>
              </a:rPr>
              <a:t>E</a:t>
            </a:r>
            <a:r>
              <a:rPr sz="500" b="1" spc="50" dirty="0">
                <a:latin typeface="Arial"/>
                <a:cs typeface="Arial"/>
              </a:rPr>
              <a:t>N</a:t>
            </a:r>
            <a:r>
              <a:rPr sz="500" b="1" spc="20" dirty="0">
                <a:latin typeface="Arial"/>
                <a:cs typeface="Arial"/>
              </a:rPr>
              <a:t>D</a:t>
            </a:r>
            <a:r>
              <a:rPr sz="500" b="1" spc="-5" dirty="0">
                <a:latin typeface="Arial"/>
                <a:cs typeface="Arial"/>
              </a:rPr>
              <a:t>E</a:t>
            </a:r>
            <a:r>
              <a:rPr sz="500" b="1" spc="20" dirty="0">
                <a:latin typeface="Arial"/>
                <a:cs typeface="Arial"/>
              </a:rPr>
              <a:t>D</a:t>
            </a:r>
            <a:r>
              <a:rPr sz="500" b="1" spc="45" dirty="0">
                <a:latin typeface="Arial"/>
                <a:cs typeface="Arial"/>
              </a:rPr>
              <a:t>O</a:t>
            </a:r>
            <a:r>
              <a:rPr sz="500" b="1" spc="-35" dirty="0">
                <a:latin typeface="Arial"/>
                <a:cs typeface="Arial"/>
              </a:rPr>
              <a:t>R</a:t>
            </a:r>
            <a:r>
              <a:rPr sz="500" b="1" spc="20" dirty="0">
                <a:latin typeface="Arial"/>
                <a:cs typeface="Arial"/>
              </a:rPr>
              <a:t>A</a:t>
            </a:r>
            <a:r>
              <a:rPr sz="500" b="1" spc="-35" dirty="0">
                <a:latin typeface="Arial"/>
                <a:cs typeface="Arial"/>
              </a:rPr>
              <a:t>S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220" name="object 220"/>
          <p:cNvGrpSpPr/>
          <p:nvPr/>
        </p:nvGrpSpPr>
        <p:grpSpPr>
          <a:xfrm>
            <a:off x="6851141" y="6482920"/>
            <a:ext cx="664210" cy="615315"/>
            <a:chOff x="6851141" y="6482920"/>
            <a:chExt cx="664210" cy="615315"/>
          </a:xfrm>
        </p:grpSpPr>
        <p:sp>
          <p:nvSpPr>
            <p:cNvPr id="221" name="object 221"/>
            <p:cNvSpPr/>
            <p:nvPr/>
          </p:nvSpPr>
          <p:spPr>
            <a:xfrm>
              <a:off x="6853046" y="6484825"/>
              <a:ext cx="619125" cy="454659"/>
            </a:xfrm>
            <a:custGeom>
              <a:avLst/>
              <a:gdLst/>
              <a:ahLst/>
              <a:cxnLst/>
              <a:rect l="l" t="t" r="r" b="b"/>
              <a:pathLst>
                <a:path w="619125" h="454659">
                  <a:moveTo>
                    <a:pt x="0" y="0"/>
                  </a:moveTo>
                  <a:lnTo>
                    <a:pt x="618582" y="0"/>
                  </a:lnTo>
                  <a:lnTo>
                    <a:pt x="618582" y="454326"/>
                  </a:lnTo>
                  <a:lnTo>
                    <a:pt x="0" y="454326"/>
                  </a:lnTo>
                  <a:lnTo>
                    <a:pt x="0" y="0"/>
                  </a:lnTo>
                  <a:close/>
                </a:path>
              </a:pathLst>
            </a:custGeom>
            <a:ln w="3494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2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58288" y="6490068"/>
              <a:ext cx="55917" cy="55917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45418" y="7028270"/>
              <a:ext cx="69896" cy="69896"/>
            </a:xfrm>
            <a:prstGeom prst="rect">
              <a:avLst/>
            </a:prstGeom>
          </p:spPr>
        </p:pic>
      </p:grpSp>
      <p:sp>
        <p:nvSpPr>
          <p:cNvPr id="224" name="object 224"/>
          <p:cNvSpPr txBox="1"/>
          <p:nvPr/>
        </p:nvSpPr>
        <p:spPr>
          <a:xfrm>
            <a:off x="7759751" y="6362108"/>
            <a:ext cx="427355" cy="12009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b="1" spc="-10" dirty="0">
                <a:latin typeface="Arial"/>
                <a:cs typeface="Arial"/>
              </a:rPr>
              <a:t>CA</a:t>
            </a:r>
            <a:r>
              <a:rPr sz="350" b="1" spc="-45" dirty="0">
                <a:latin typeface="Arial"/>
                <a:cs typeface="Arial"/>
              </a:rPr>
              <a:t>P</a:t>
            </a:r>
            <a:r>
              <a:rPr sz="350" b="1" spc="-10" dirty="0">
                <a:latin typeface="Arial"/>
                <a:cs typeface="Arial"/>
              </a:rPr>
              <a:t>AC</a:t>
            </a:r>
            <a:r>
              <a:rPr sz="350" b="1" spc="10" dirty="0">
                <a:latin typeface="Arial"/>
                <a:cs typeface="Arial"/>
              </a:rPr>
              <a:t>I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-10" dirty="0">
                <a:latin typeface="Arial"/>
                <a:cs typeface="Arial"/>
              </a:rPr>
              <a:t>A</a:t>
            </a:r>
            <a:r>
              <a:rPr sz="350" b="1" spc="15" dirty="0">
                <a:latin typeface="Arial"/>
                <a:cs typeface="Arial"/>
              </a:rPr>
              <a:t>D D</a:t>
            </a:r>
            <a:r>
              <a:rPr sz="350" b="1" spc="-10" dirty="0">
                <a:latin typeface="Arial"/>
                <a:cs typeface="Arial"/>
              </a:rPr>
              <a:t>E  </a:t>
            </a:r>
            <a:r>
              <a:rPr sz="350" b="1" spc="-5" dirty="0">
                <a:latin typeface="Arial"/>
                <a:cs typeface="Arial"/>
              </a:rPr>
              <a:t>REALIZACIÓN</a:t>
            </a:r>
            <a:endParaRPr sz="350">
              <a:latin typeface="Arial"/>
              <a:cs typeface="Arial"/>
            </a:endParaRPr>
          </a:p>
        </p:txBody>
      </p:sp>
      <p:pic>
        <p:nvPicPr>
          <p:cNvPr id="225" name="object 22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773161" y="6378303"/>
            <a:ext cx="45432" cy="45432"/>
          </a:xfrm>
          <a:prstGeom prst="rect">
            <a:avLst/>
          </a:prstGeom>
        </p:spPr>
      </p:pic>
      <p:sp>
        <p:nvSpPr>
          <p:cNvPr id="226" name="object 226"/>
          <p:cNvSpPr txBox="1"/>
          <p:nvPr/>
        </p:nvSpPr>
        <p:spPr>
          <a:xfrm>
            <a:off x="8450292" y="6071410"/>
            <a:ext cx="66738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10" dirty="0">
                <a:latin typeface="Microsoft Sans Serif"/>
                <a:cs typeface="Microsoft Sans Serif"/>
              </a:rPr>
              <a:t>La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búsqueda</a:t>
            </a:r>
            <a:r>
              <a:rPr sz="350" spc="10" dirty="0">
                <a:latin typeface="Microsoft Sans Serif"/>
                <a:cs typeface="Microsoft Sans Serif"/>
              </a:rPr>
              <a:t> de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oportunidades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227" name="object 22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404290" y="6087604"/>
            <a:ext cx="45432" cy="45432"/>
          </a:xfrm>
          <a:prstGeom prst="rect">
            <a:avLst/>
          </a:prstGeom>
        </p:spPr>
      </p:pic>
      <p:sp>
        <p:nvSpPr>
          <p:cNvPr id="228" name="object 228"/>
          <p:cNvSpPr txBox="1"/>
          <p:nvPr/>
        </p:nvSpPr>
        <p:spPr>
          <a:xfrm>
            <a:off x="8450292" y="6216724"/>
            <a:ext cx="32512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10" dirty="0">
                <a:latin typeface="Microsoft Sans Serif"/>
                <a:cs typeface="Microsoft Sans Serif"/>
              </a:rPr>
              <a:t>La</a:t>
            </a:r>
            <a:r>
              <a:rPr sz="350" spc="20" dirty="0">
                <a:latin typeface="Microsoft Sans Serif"/>
                <a:cs typeface="Microsoft Sans Serif"/>
              </a:rPr>
              <a:t> p</a:t>
            </a:r>
            <a:r>
              <a:rPr sz="350" spc="-10" dirty="0">
                <a:latin typeface="Microsoft Sans Serif"/>
                <a:cs typeface="Microsoft Sans Serif"/>
              </a:rPr>
              <a:t>er</a:t>
            </a:r>
            <a:r>
              <a:rPr sz="350" spc="-15" dirty="0">
                <a:latin typeface="Microsoft Sans Serif"/>
                <a:cs typeface="Microsoft Sans Serif"/>
              </a:rPr>
              <a:t>s</a:t>
            </a:r>
            <a:r>
              <a:rPr sz="350" dirty="0">
                <a:latin typeface="Microsoft Sans Serif"/>
                <a:cs typeface="Microsoft Sans Serif"/>
              </a:rPr>
              <a:t>i</a:t>
            </a:r>
            <a:r>
              <a:rPr sz="350" spc="-15" dirty="0">
                <a:latin typeface="Microsoft Sans Serif"/>
                <a:cs typeface="Microsoft Sans Serif"/>
              </a:rPr>
              <a:t>s</a:t>
            </a:r>
            <a:r>
              <a:rPr sz="350" spc="10" dirty="0">
                <a:latin typeface="Microsoft Sans Serif"/>
                <a:cs typeface="Microsoft Sans Serif"/>
              </a:rPr>
              <a:t>t</a:t>
            </a:r>
            <a:r>
              <a:rPr sz="350" spc="-10" dirty="0">
                <a:latin typeface="Microsoft Sans Serif"/>
                <a:cs typeface="Microsoft Sans Serif"/>
              </a:rPr>
              <a:t>en</a:t>
            </a:r>
            <a:r>
              <a:rPr sz="350" spc="-15" dirty="0">
                <a:latin typeface="Microsoft Sans Serif"/>
                <a:cs typeface="Microsoft Sans Serif"/>
              </a:rPr>
              <a:t>c</a:t>
            </a:r>
            <a:r>
              <a:rPr sz="350" dirty="0">
                <a:latin typeface="Microsoft Sans Serif"/>
                <a:cs typeface="Microsoft Sans Serif"/>
              </a:rPr>
              <a:t>i</a:t>
            </a:r>
            <a:r>
              <a:rPr sz="350" spc="-10" dirty="0">
                <a:latin typeface="Microsoft Sans Serif"/>
                <a:cs typeface="Microsoft Sans Serif"/>
              </a:rPr>
              <a:t>a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229" name="object 22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404290" y="6232918"/>
            <a:ext cx="45432" cy="45432"/>
          </a:xfrm>
          <a:prstGeom prst="rect">
            <a:avLst/>
          </a:prstGeom>
        </p:spPr>
      </p:pic>
      <p:sp>
        <p:nvSpPr>
          <p:cNvPr id="230" name="object 230"/>
          <p:cNvSpPr txBox="1"/>
          <p:nvPr/>
        </p:nvSpPr>
        <p:spPr>
          <a:xfrm>
            <a:off x="8390880" y="6362108"/>
            <a:ext cx="529590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spc="-10" dirty="0">
                <a:latin typeface="Microsoft Sans Serif"/>
                <a:cs typeface="Microsoft Sans Serif"/>
              </a:rPr>
              <a:t>El</a:t>
            </a:r>
            <a:r>
              <a:rPr sz="350" spc="-5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compromiso </a:t>
            </a:r>
            <a:r>
              <a:rPr sz="350" dirty="0">
                <a:latin typeface="Microsoft Sans Serif"/>
                <a:cs typeface="Microsoft Sans Serif"/>
              </a:rPr>
              <a:t>con</a:t>
            </a:r>
            <a:r>
              <a:rPr sz="350" spc="-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el </a:t>
            </a:r>
            <a:r>
              <a:rPr sz="350" spc="-7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contrato</a:t>
            </a:r>
            <a:r>
              <a:rPr sz="350" spc="15" dirty="0">
                <a:latin typeface="Microsoft Sans Serif"/>
                <a:cs typeface="Microsoft Sans Serif"/>
              </a:rPr>
              <a:t> </a:t>
            </a:r>
            <a:r>
              <a:rPr sz="350" spc="10" dirty="0">
                <a:latin typeface="Microsoft Sans Serif"/>
                <a:cs typeface="Microsoft Sans Serif"/>
              </a:rPr>
              <a:t>de</a:t>
            </a:r>
            <a:r>
              <a:rPr sz="350" spc="5" dirty="0">
                <a:latin typeface="Microsoft Sans Serif"/>
                <a:cs typeface="Microsoft Sans Serif"/>
              </a:rPr>
              <a:t> trabajo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231" name="object 23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404290" y="6378303"/>
            <a:ext cx="45432" cy="45432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8450292" y="6563375"/>
            <a:ext cx="75882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10" dirty="0">
                <a:latin typeface="Microsoft Sans Serif"/>
                <a:cs typeface="Microsoft Sans Serif"/>
              </a:rPr>
              <a:t>La</a:t>
            </a:r>
            <a:r>
              <a:rPr sz="350" spc="1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demanda</a:t>
            </a:r>
            <a:r>
              <a:rPr sz="350" spc="15" dirty="0">
                <a:latin typeface="Microsoft Sans Serif"/>
                <a:cs typeface="Microsoft Sans Serif"/>
              </a:rPr>
              <a:t> por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calidad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y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eficiencia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233" name="object 23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404290" y="6579570"/>
            <a:ext cx="45432" cy="45432"/>
          </a:xfrm>
          <a:prstGeom prst="rect">
            <a:avLst/>
          </a:prstGeom>
        </p:spPr>
      </p:pic>
      <p:sp>
        <p:nvSpPr>
          <p:cNvPr id="234" name="object 234"/>
          <p:cNvSpPr txBox="1"/>
          <p:nvPr/>
        </p:nvSpPr>
        <p:spPr>
          <a:xfrm>
            <a:off x="8450292" y="6708689"/>
            <a:ext cx="41910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10" dirty="0">
                <a:latin typeface="Microsoft Sans Serif"/>
                <a:cs typeface="Microsoft Sans Serif"/>
              </a:rPr>
              <a:t>La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5" dirty="0">
                <a:latin typeface="Microsoft Sans Serif"/>
                <a:cs typeface="Microsoft Sans Serif"/>
              </a:rPr>
              <a:t>toma </a:t>
            </a:r>
            <a:r>
              <a:rPr sz="350" spc="10" dirty="0">
                <a:latin typeface="Microsoft Sans Serif"/>
                <a:cs typeface="Microsoft Sans Serif"/>
              </a:rPr>
              <a:t>de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riesgos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235" name="object 23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404290" y="6724884"/>
            <a:ext cx="45432" cy="45432"/>
          </a:xfrm>
          <a:prstGeom prst="rect">
            <a:avLst/>
          </a:prstGeom>
        </p:spPr>
      </p:pic>
      <p:sp>
        <p:nvSpPr>
          <p:cNvPr id="236" name="object 236"/>
          <p:cNvSpPr txBox="1"/>
          <p:nvPr/>
        </p:nvSpPr>
        <p:spPr>
          <a:xfrm>
            <a:off x="7759751" y="6976672"/>
            <a:ext cx="427355" cy="12009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b="1" spc="-10" dirty="0">
                <a:latin typeface="Arial"/>
                <a:cs typeface="Arial"/>
              </a:rPr>
              <a:t>CA</a:t>
            </a:r>
            <a:r>
              <a:rPr sz="350" b="1" spc="-45" dirty="0">
                <a:latin typeface="Arial"/>
                <a:cs typeface="Arial"/>
              </a:rPr>
              <a:t>P</a:t>
            </a:r>
            <a:r>
              <a:rPr sz="350" b="1" spc="-10" dirty="0">
                <a:latin typeface="Arial"/>
                <a:cs typeface="Arial"/>
              </a:rPr>
              <a:t>AC</a:t>
            </a:r>
            <a:r>
              <a:rPr sz="350" b="1" spc="10" dirty="0">
                <a:latin typeface="Arial"/>
                <a:cs typeface="Arial"/>
              </a:rPr>
              <a:t>I</a:t>
            </a:r>
            <a:r>
              <a:rPr sz="350" b="1" spc="15" dirty="0">
                <a:latin typeface="Arial"/>
                <a:cs typeface="Arial"/>
              </a:rPr>
              <a:t>D</a:t>
            </a:r>
            <a:r>
              <a:rPr sz="350" b="1" spc="-10" dirty="0">
                <a:latin typeface="Arial"/>
                <a:cs typeface="Arial"/>
              </a:rPr>
              <a:t>A</a:t>
            </a:r>
            <a:r>
              <a:rPr sz="350" b="1" spc="15" dirty="0">
                <a:latin typeface="Arial"/>
                <a:cs typeface="Arial"/>
              </a:rPr>
              <a:t>D D</a:t>
            </a:r>
            <a:r>
              <a:rPr sz="350" b="1" spc="-10" dirty="0">
                <a:latin typeface="Arial"/>
                <a:cs typeface="Arial"/>
              </a:rPr>
              <a:t>E  </a:t>
            </a:r>
            <a:r>
              <a:rPr sz="350" b="1" dirty="0">
                <a:latin typeface="Arial"/>
                <a:cs typeface="Arial"/>
              </a:rPr>
              <a:t>PLANIFICACIÓN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237" name="object 237"/>
          <p:cNvGrpSpPr/>
          <p:nvPr/>
        </p:nvGrpSpPr>
        <p:grpSpPr>
          <a:xfrm>
            <a:off x="7773161" y="6870269"/>
            <a:ext cx="676910" cy="168275"/>
            <a:chOff x="7773161" y="6870269"/>
            <a:chExt cx="676910" cy="168275"/>
          </a:xfrm>
        </p:grpSpPr>
        <p:pic>
          <p:nvPicPr>
            <p:cNvPr id="238" name="object 23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773161" y="6992867"/>
              <a:ext cx="45432" cy="45432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404290" y="6870269"/>
              <a:ext cx="45432" cy="45432"/>
            </a:xfrm>
            <a:prstGeom prst="rect">
              <a:avLst/>
            </a:prstGeom>
          </p:spPr>
        </p:pic>
      </p:grpSp>
      <p:sp>
        <p:nvSpPr>
          <p:cNvPr id="240" name="object 240"/>
          <p:cNvSpPr txBox="1"/>
          <p:nvPr/>
        </p:nvSpPr>
        <p:spPr>
          <a:xfrm>
            <a:off x="8450292" y="6857569"/>
            <a:ext cx="61023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10" dirty="0">
                <a:latin typeface="Microsoft Sans Serif"/>
                <a:cs typeface="Microsoft Sans Serif"/>
              </a:rPr>
              <a:t>La</a:t>
            </a:r>
            <a:r>
              <a:rPr sz="350" spc="1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búsqueda</a:t>
            </a:r>
            <a:r>
              <a:rPr sz="350" spc="15" dirty="0">
                <a:latin typeface="Microsoft Sans Serif"/>
                <a:cs typeface="Microsoft Sans Serif"/>
              </a:rPr>
              <a:t> </a:t>
            </a:r>
            <a:r>
              <a:rPr sz="350" spc="10" dirty="0">
                <a:latin typeface="Microsoft Sans Serif"/>
                <a:cs typeface="Microsoft Sans Serif"/>
              </a:rPr>
              <a:t>de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información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241" name="object 24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404290" y="7019113"/>
            <a:ext cx="45432" cy="45432"/>
          </a:xfrm>
          <a:prstGeom prst="rect">
            <a:avLst/>
          </a:prstGeom>
        </p:spPr>
      </p:pic>
      <p:sp>
        <p:nvSpPr>
          <p:cNvPr id="242" name="object 242"/>
          <p:cNvSpPr txBox="1"/>
          <p:nvPr/>
        </p:nvSpPr>
        <p:spPr>
          <a:xfrm>
            <a:off x="8450292" y="7006413"/>
            <a:ext cx="597535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10" dirty="0">
                <a:latin typeface="Microsoft Sans Serif"/>
                <a:cs typeface="Microsoft Sans Serif"/>
              </a:rPr>
              <a:t>El</a:t>
            </a:r>
            <a:r>
              <a:rPr sz="350" spc="-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establecimiento</a:t>
            </a:r>
            <a:r>
              <a:rPr sz="350" spc="15" dirty="0">
                <a:latin typeface="Microsoft Sans Serif"/>
                <a:cs typeface="Microsoft Sans Serif"/>
              </a:rPr>
              <a:t> </a:t>
            </a:r>
            <a:r>
              <a:rPr sz="350" spc="10" dirty="0">
                <a:latin typeface="Microsoft Sans Serif"/>
                <a:cs typeface="Microsoft Sans Serif"/>
              </a:rPr>
              <a:t>de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metas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243" name="object 24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404290" y="7167922"/>
            <a:ext cx="45432" cy="45432"/>
          </a:xfrm>
          <a:prstGeom prst="rect">
            <a:avLst/>
          </a:prstGeom>
        </p:spPr>
      </p:pic>
      <p:sp>
        <p:nvSpPr>
          <p:cNvPr id="244" name="object 244"/>
          <p:cNvSpPr txBox="1"/>
          <p:nvPr/>
        </p:nvSpPr>
        <p:spPr>
          <a:xfrm>
            <a:off x="8450292" y="7155222"/>
            <a:ext cx="74930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5" dirty="0">
                <a:latin typeface="Microsoft Sans Serif"/>
                <a:cs typeface="Microsoft Sans Serif"/>
              </a:rPr>
              <a:t>Planificación</a:t>
            </a:r>
            <a:r>
              <a:rPr sz="35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sistemática</a:t>
            </a:r>
            <a:r>
              <a:rPr sz="350" spc="1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y</a:t>
            </a:r>
            <a:r>
              <a:rPr sz="350" dirty="0">
                <a:latin typeface="Microsoft Sans Serif"/>
                <a:cs typeface="Microsoft Sans Serif"/>
              </a:rPr>
              <a:t> el </a:t>
            </a:r>
            <a:r>
              <a:rPr sz="350" spc="5" dirty="0">
                <a:latin typeface="Microsoft Sans Serif"/>
                <a:cs typeface="Microsoft Sans Serif"/>
              </a:rPr>
              <a:t>control</a:t>
            </a:r>
            <a:endParaRPr sz="350">
              <a:latin typeface="Microsoft Sans Serif"/>
              <a:cs typeface="Microsoft Sans Serif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7759751" y="7376759"/>
            <a:ext cx="703580" cy="12009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b="1" spc="-5" dirty="0">
                <a:latin typeface="Arial"/>
                <a:cs typeface="Arial"/>
              </a:rPr>
              <a:t>CAPACIDAD</a:t>
            </a:r>
            <a:r>
              <a:rPr sz="350" b="1" spc="10" dirty="0">
                <a:latin typeface="Arial"/>
                <a:cs typeface="Arial"/>
              </a:rPr>
              <a:t> </a:t>
            </a:r>
            <a:r>
              <a:rPr sz="350" b="1" dirty="0">
                <a:latin typeface="Arial"/>
                <a:cs typeface="Arial"/>
              </a:rPr>
              <a:t>DE </a:t>
            </a:r>
            <a:r>
              <a:rPr sz="350" b="1" spc="5" dirty="0">
                <a:latin typeface="Arial"/>
                <a:cs typeface="Arial"/>
              </a:rPr>
              <a:t> </a:t>
            </a:r>
            <a:r>
              <a:rPr sz="350" b="1" spc="-40" dirty="0">
                <a:latin typeface="Arial"/>
                <a:cs typeface="Arial"/>
              </a:rPr>
              <a:t>R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-25" dirty="0">
                <a:latin typeface="Arial"/>
                <a:cs typeface="Arial"/>
              </a:rPr>
              <a:t>L</a:t>
            </a:r>
            <a:r>
              <a:rPr sz="350" b="1" spc="-10" dirty="0">
                <a:latin typeface="Arial"/>
                <a:cs typeface="Arial"/>
              </a:rPr>
              <a:t>AC</a:t>
            </a:r>
            <a:r>
              <a:rPr sz="350" b="1" spc="10" dirty="0">
                <a:latin typeface="Arial"/>
                <a:cs typeface="Arial"/>
              </a:rPr>
              <a:t>I</a:t>
            </a:r>
            <a:r>
              <a:rPr sz="350" b="1" spc="25" dirty="0">
                <a:latin typeface="Arial"/>
                <a:cs typeface="Arial"/>
              </a:rPr>
              <a:t>O</a:t>
            </a:r>
            <a:r>
              <a:rPr sz="350" b="1" spc="20" dirty="0">
                <a:latin typeface="Arial"/>
                <a:cs typeface="Arial"/>
              </a:rPr>
              <a:t>N</a:t>
            </a:r>
            <a:r>
              <a:rPr sz="350" b="1" spc="-10" dirty="0">
                <a:latin typeface="Arial"/>
                <a:cs typeface="Arial"/>
              </a:rPr>
              <a:t>A</a:t>
            </a:r>
            <a:r>
              <a:rPr sz="350" b="1" spc="-40" dirty="0">
                <a:latin typeface="Arial"/>
                <a:cs typeface="Arial"/>
              </a:rPr>
              <a:t>R</a:t>
            </a:r>
            <a:r>
              <a:rPr sz="350" b="1" spc="-45" dirty="0">
                <a:latin typeface="Arial"/>
                <a:cs typeface="Arial"/>
              </a:rPr>
              <a:t>S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10" dirty="0">
                <a:latin typeface="Arial"/>
                <a:cs typeface="Arial"/>
              </a:rPr>
              <a:t> </a:t>
            </a:r>
            <a:r>
              <a:rPr sz="350" b="1" spc="-45" dirty="0">
                <a:latin typeface="Arial"/>
                <a:cs typeface="Arial"/>
              </a:rPr>
              <a:t>S</a:t>
            </a:r>
            <a:r>
              <a:rPr sz="350" b="1" spc="25" dirty="0">
                <a:latin typeface="Arial"/>
                <a:cs typeface="Arial"/>
              </a:rPr>
              <a:t>O</a:t>
            </a:r>
            <a:r>
              <a:rPr sz="350" b="1" spc="-10" dirty="0">
                <a:latin typeface="Arial"/>
                <a:cs typeface="Arial"/>
              </a:rPr>
              <a:t>C</a:t>
            </a:r>
            <a:r>
              <a:rPr sz="350" b="1" spc="10" dirty="0">
                <a:latin typeface="Arial"/>
                <a:cs typeface="Arial"/>
              </a:rPr>
              <a:t>I</a:t>
            </a:r>
            <a:r>
              <a:rPr sz="350" b="1" spc="-10" dirty="0">
                <a:latin typeface="Arial"/>
                <a:cs typeface="Arial"/>
              </a:rPr>
              <a:t>A</a:t>
            </a:r>
            <a:r>
              <a:rPr sz="350" b="1" spc="-25" dirty="0">
                <a:latin typeface="Arial"/>
                <a:cs typeface="Arial"/>
              </a:rPr>
              <a:t>L</a:t>
            </a:r>
            <a:r>
              <a:rPr sz="350" b="1" spc="30" dirty="0">
                <a:latin typeface="Arial"/>
                <a:cs typeface="Arial"/>
              </a:rPr>
              <a:t>M</a:t>
            </a:r>
            <a:r>
              <a:rPr sz="350" b="1" spc="-15" dirty="0">
                <a:latin typeface="Arial"/>
                <a:cs typeface="Arial"/>
              </a:rPr>
              <a:t>E</a:t>
            </a:r>
            <a:r>
              <a:rPr sz="350" b="1" spc="20" dirty="0">
                <a:latin typeface="Arial"/>
                <a:cs typeface="Arial"/>
              </a:rPr>
              <a:t>N</a:t>
            </a:r>
            <a:r>
              <a:rPr sz="350" b="1" spc="-25" dirty="0">
                <a:latin typeface="Arial"/>
                <a:cs typeface="Arial"/>
              </a:rPr>
              <a:t>T</a:t>
            </a:r>
            <a:r>
              <a:rPr sz="350" b="1" spc="-15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246" name="object 246"/>
          <p:cNvGrpSpPr/>
          <p:nvPr/>
        </p:nvGrpSpPr>
        <p:grpSpPr>
          <a:xfrm>
            <a:off x="7773161" y="7316766"/>
            <a:ext cx="953135" cy="121920"/>
            <a:chOff x="7773161" y="7316766"/>
            <a:chExt cx="953135" cy="121920"/>
          </a:xfrm>
        </p:grpSpPr>
        <p:pic>
          <p:nvPicPr>
            <p:cNvPr id="247" name="object 2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773161" y="7392954"/>
              <a:ext cx="45432" cy="45432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80381" y="7316766"/>
              <a:ext cx="45432" cy="45432"/>
            </a:xfrm>
            <a:prstGeom prst="rect">
              <a:avLst/>
            </a:prstGeom>
          </p:spPr>
        </p:pic>
      </p:grpSp>
      <p:sp>
        <p:nvSpPr>
          <p:cNvPr id="249" name="object 249"/>
          <p:cNvSpPr txBox="1"/>
          <p:nvPr/>
        </p:nvSpPr>
        <p:spPr>
          <a:xfrm>
            <a:off x="8666971" y="7304066"/>
            <a:ext cx="655320" cy="119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9055">
              <a:lnSpc>
                <a:spcPct val="104800"/>
              </a:lnSpc>
              <a:spcBef>
                <a:spcPts val="85"/>
              </a:spcBef>
            </a:pPr>
            <a:r>
              <a:rPr sz="350" spc="-10" dirty="0">
                <a:latin typeface="Microsoft Sans Serif"/>
                <a:cs typeface="Microsoft Sans Serif"/>
              </a:rPr>
              <a:t>La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dirty="0">
                <a:latin typeface="Microsoft Sans Serif"/>
                <a:cs typeface="Microsoft Sans Serif"/>
              </a:rPr>
              <a:t>persuasión</a:t>
            </a:r>
            <a:r>
              <a:rPr sz="350" spc="-5" dirty="0">
                <a:latin typeface="Microsoft Sans Serif"/>
                <a:cs typeface="Microsoft Sans Serif"/>
              </a:rPr>
              <a:t> y </a:t>
            </a:r>
            <a:r>
              <a:rPr sz="350" dirty="0">
                <a:latin typeface="Microsoft Sans Serif"/>
                <a:cs typeface="Microsoft Sans Serif"/>
              </a:rPr>
              <a:t>elaboración </a:t>
            </a:r>
            <a:r>
              <a:rPr sz="350" spc="-80" dirty="0">
                <a:latin typeface="Microsoft Sans Serif"/>
                <a:cs typeface="Microsoft Sans Serif"/>
              </a:rPr>
              <a:t> </a:t>
            </a:r>
            <a:r>
              <a:rPr sz="350" spc="10" dirty="0">
                <a:latin typeface="Microsoft Sans Serif"/>
                <a:cs typeface="Microsoft Sans Serif"/>
              </a:rPr>
              <a:t>de</a:t>
            </a:r>
            <a:r>
              <a:rPr sz="350" spc="5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redes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spc="10" dirty="0">
                <a:latin typeface="Microsoft Sans Serif"/>
                <a:cs typeface="Microsoft Sans Serif"/>
              </a:rPr>
              <a:t>de </a:t>
            </a:r>
            <a:r>
              <a:rPr sz="350" spc="5" dirty="0">
                <a:latin typeface="Microsoft Sans Serif"/>
                <a:cs typeface="Microsoft Sans Serif"/>
              </a:rPr>
              <a:t>apoyo</a:t>
            </a:r>
            <a:endParaRPr sz="350">
              <a:latin typeface="Microsoft Sans Serif"/>
              <a:cs typeface="Microsoft Sans Serif"/>
            </a:endParaRPr>
          </a:p>
        </p:txBody>
      </p:sp>
      <p:pic>
        <p:nvPicPr>
          <p:cNvPr id="250" name="object 25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80381" y="7521563"/>
            <a:ext cx="45432" cy="45432"/>
          </a:xfrm>
          <a:prstGeom prst="rect">
            <a:avLst/>
          </a:prstGeom>
        </p:spPr>
      </p:pic>
      <p:sp>
        <p:nvSpPr>
          <p:cNvPr id="251" name="object 251"/>
          <p:cNvSpPr txBox="1"/>
          <p:nvPr/>
        </p:nvSpPr>
        <p:spPr>
          <a:xfrm>
            <a:off x="8726383" y="7508862"/>
            <a:ext cx="370840" cy="673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spc="-10" dirty="0">
                <a:latin typeface="Microsoft Sans Serif"/>
                <a:cs typeface="Microsoft Sans Serif"/>
              </a:rPr>
              <a:t>La</a:t>
            </a:r>
            <a:r>
              <a:rPr sz="350" spc="20" dirty="0">
                <a:latin typeface="Microsoft Sans Serif"/>
                <a:cs typeface="Microsoft Sans Serif"/>
              </a:rPr>
              <a:t> </a:t>
            </a:r>
            <a:r>
              <a:rPr sz="350" spc="-5" dirty="0">
                <a:latin typeface="Microsoft Sans Serif"/>
                <a:cs typeface="Microsoft Sans Serif"/>
              </a:rPr>
              <a:t>a</a:t>
            </a:r>
            <a:r>
              <a:rPr sz="350" spc="-10" dirty="0">
                <a:latin typeface="Microsoft Sans Serif"/>
                <a:cs typeface="Microsoft Sans Serif"/>
              </a:rPr>
              <a:t>u</a:t>
            </a:r>
            <a:r>
              <a:rPr sz="350" spc="10" dirty="0">
                <a:latin typeface="Microsoft Sans Serif"/>
                <a:cs typeface="Microsoft Sans Serif"/>
              </a:rPr>
              <a:t>t</a:t>
            </a:r>
            <a:r>
              <a:rPr sz="350" spc="20" dirty="0">
                <a:latin typeface="Microsoft Sans Serif"/>
                <a:cs typeface="Microsoft Sans Serif"/>
              </a:rPr>
              <a:t>o</a:t>
            </a:r>
            <a:r>
              <a:rPr sz="350" spc="-15" dirty="0">
                <a:latin typeface="Microsoft Sans Serif"/>
                <a:cs typeface="Microsoft Sans Serif"/>
              </a:rPr>
              <a:t>c</a:t>
            </a:r>
            <a:r>
              <a:rPr sz="350" spc="20" dirty="0">
                <a:latin typeface="Microsoft Sans Serif"/>
                <a:cs typeface="Microsoft Sans Serif"/>
              </a:rPr>
              <a:t>o</a:t>
            </a:r>
            <a:r>
              <a:rPr sz="350" spc="-10" dirty="0">
                <a:latin typeface="Microsoft Sans Serif"/>
                <a:cs typeface="Microsoft Sans Serif"/>
              </a:rPr>
              <a:t>n</a:t>
            </a:r>
            <a:r>
              <a:rPr sz="350" spc="5" dirty="0">
                <a:latin typeface="Microsoft Sans Serif"/>
                <a:cs typeface="Microsoft Sans Serif"/>
              </a:rPr>
              <a:t>f</a:t>
            </a:r>
            <a:r>
              <a:rPr sz="350" dirty="0">
                <a:latin typeface="Microsoft Sans Serif"/>
                <a:cs typeface="Microsoft Sans Serif"/>
              </a:rPr>
              <a:t>i</a:t>
            </a:r>
            <a:r>
              <a:rPr sz="350" spc="-5" dirty="0">
                <a:latin typeface="Microsoft Sans Serif"/>
                <a:cs typeface="Microsoft Sans Serif"/>
              </a:rPr>
              <a:t>a</a:t>
            </a:r>
            <a:r>
              <a:rPr sz="350" spc="-10" dirty="0">
                <a:latin typeface="Microsoft Sans Serif"/>
                <a:cs typeface="Microsoft Sans Serif"/>
              </a:rPr>
              <a:t>n</a:t>
            </a:r>
            <a:r>
              <a:rPr sz="350" spc="-15" dirty="0">
                <a:latin typeface="Microsoft Sans Serif"/>
                <a:cs typeface="Microsoft Sans Serif"/>
              </a:rPr>
              <a:t>z</a:t>
            </a:r>
            <a:r>
              <a:rPr sz="350" spc="-10" dirty="0">
                <a:latin typeface="Microsoft Sans Serif"/>
                <a:cs typeface="Microsoft Sans Serif"/>
              </a:rPr>
              <a:t>a</a:t>
            </a:r>
            <a:endParaRPr sz="3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A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476</Words>
  <Application>Microsoft Office PowerPoint</Application>
  <PresentationFormat>Personalizado</PresentationFormat>
  <Paragraphs>110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Microsoft Sans Serif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2022-10-31T19:23:21Z</dcterms:created>
  <dcterms:modified xsi:type="dcterms:W3CDTF">2022-10-31T19:23:24Z</dcterms:modified>
</cp:coreProperties>
</file>