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7747000"/>
  <p:notesSz cx="10693400" cy="7747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53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481" y="2401570"/>
            <a:ext cx="9094788" cy="1626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962" y="4338320"/>
            <a:ext cx="7489825" cy="1936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987" y="1781810"/>
            <a:ext cx="4654391" cy="5113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0371" y="1781810"/>
            <a:ext cx="4654391" cy="5113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667250" y="847343"/>
            <a:ext cx="1371600" cy="810260"/>
          </a:xfrm>
          <a:custGeom>
            <a:avLst/>
            <a:gdLst/>
            <a:ahLst/>
            <a:cxnLst/>
            <a:rect l="l" t="t" r="r" b="b"/>
            <a:pathLst>
              <a:path w="1371600" h="810260">
                <a:moveTo>
                  <a:pt x="1236599" y="0"/>
                </a:moveTo>
                <a:lnTo>
                  <a:pt x="135000" y="0"/>
                </a:lnTo>
                <a:lnTo>
                  <a:pt x="92334" y="6883"/>
                </a:lnTo>
                <a:lnTo>
                  <a:pt x="55275" y="26050"/>
                </a:lnTo>
                <a:lnTo>
                  <a:pt x="26050" y="55275"/>
                </a:lnTo>
                <a:lnTo>
                  <a:pt x="6883" y="92334"/>
                </a:lnTo>
                <a:lnTo>
                  <a:pt x="0" y="135000"/>
                </a:lnTo>
                <a:lnTo>
                  <a:pt x="0" y="675004"/>
                </a:lnTo>
                <a:lnTo>
                  <a:pt x="6883" y="717671"/>
                </a:lnTo>
                <a:lnTo>
                  <a:pt x="26050" y="754730"/>
                </a:lnTo>
                <a:lnTo>
                  <a:pt x="55275" y="783955"/>
                </a:lnTo>
                <a:lnTo>
                  <a:pt x="92334" y="803122"/>
                </a:lnTo>
                <a:lnTo>
                  <a:pt x="135000" y="810005"/>
                </a:lnTo>
                <a:lnTo>
                  <a:pt x="1236599" y="810005"/>
                </a:lnTo>
                <a:lnTo>
                  <a:pt x="1279265" y="803122"/>
                </a:lnTo>
                <a:lnTo>
                  <a:pt x="1316324" y="783955"/>
                </a:lnTo>
                <a:lnTo>
                  <a:pt x="1345549" y="754730"/>
                </a:lnTo>
                <a:lnTo>
                  <a:pt x="1364716" y="717671"/>
                </a:lnTo>
                <a:lnTo>
                  <a:pt x="1371600" y="675004"/>
                </a:lnTo>
                <a:lnTo>
                  <a:pt x="1371600" y="135000"/>
                </a:lnTo>
                <a:lnTo>
                  <a:pt x="1364716" y="92334"/>
                </a:lnTo>
                <a:lnTo>
                  <a:pt x="1345549" y="55275"/>
                </a:lnTo>
                <a:lnTo>
                  <a:pt x="1316324" y="26050"/>
                </a:lnTo>
                <a:lnTo>
                  <a:pt x="1279265" y="6883"/>
                </a:lnTo>
                <a:lnTo>
                  <a:pt x="1236599" y="0"/>
                </a:lnTo>
                <a:close/>
              </a:path>
            </a:pathLst>
          </a:custGeom>
          <a:solidFill>
            <a:srgbClr val="9BBA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987" y="309880"/>
            <a:ext cx="9629775" cy="1239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987" y="1781810"/>
            <a:ext cx="9629775" cy="5113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7915" y="7204710"/>
            <a:ext cx="3423920" cy="387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987" y="7204710"/>
            <a:ext cx="2460942" cy="387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3820" y="7204710"/>
            <a:ext cx="2460942" cy="387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15966" y="995552"/>
            <a:ext cx="1075055" cy="49720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algn="ctr">
              <a:lnSpc>
                <a:spcPct val="90500"/>
              </a:lnSpc>
              <a:spcBef>
                <a:spcPts val="229"/>
              </a:spcBef>
            </a:pPr>
            <a:r>
              <a:rPr sz="1100" b="1" dirty="0">
                <a:latin typeface="Tahoma"/>
                <a:cs typeface="Tahoma"/>
              </a:rPr>
              <a:t>Liderazgo y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cultura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Organizaci</a:t>
            </a:r>
            <a:r>
              <a:rPr sz="1100" b="1" spc="-5" dirty="0">
                <a:latin typeface="Tahoma"/>
                <a:cs typeface="Tahoma"/>
              </a:rPr>
              <a:t>o</a:t>
            </a:r>
            <a:r>
              <a:rPr sz="1100" b="1" dirty="0">
                <a:latin typeface="Tahoma"/>
                <a:cs typeface="Tahoma"/>
              </a:rPr>
              <a:t>n</a:t>
            </a:r>
            <a:r>
              <a:rPr sz="1100" b="1" spc="-15" dirty="0">
                <a:latin typeface="Tahoma"/>
                <a:cs typeface="Tahoma"/>
              </a:rPr>
              <a:t>a</a:t>
            </a:r>
            <a:r>
              <a:rPr sz="1100" b="1" dirty="0">
                <a:latin typeface="Tahoma"/>
                <a:cs typeface="Tahoma"/>
              </a:rPr>
              <a:t>l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040183" y="1343723"/>
            <a:ext cx="1806575" cy="1069975"/>
            <a:chOff x="6040183" y="1343723"/>
            <a:chExt cx="1806575" cy="1069975"/>
          </a:xfrm>
        </p:grpSpPr>
        <p:sp>
          <p:nvSpPr>
            <p:cNvPr id="4" name="object 4"/>
            <p:cNvSpPr/>
            <p:nvPr/>
          </p:nvSpPr>
          <p:spPr>
            <a:xfrm>
              <a:off x="6044946" y="1348485"/>
              <a:ext cx="569595" cy="239395"/>
            </a:xfrm>
            <a:custGeom>
              <a:avLst/>
              <a:gdLst/>
              <a:ahLst/>
              <a:cxnLst/>
              <a:rect l="l" t="t" r="r" b="b"/>
              <a:pathLst>
                <a:path w="569595" h="239394">
                  <a:moveTo>
                    <a:pt x="0" y="0"/>
                  </a:moveTo>
                  <a:lnTo>
                    <a:pt x="49527" y="14566"/>
                  </a:lnTo>
                  <a:lnTo>
                    <a:pt x="98723" y="30132"/>
                  </a:lnTo>
                  <a:lnTo>
                    <a:pt x="147572" y="46690"/>
                  </a:lnTo>
                  <a:lnTo>
                    <a:pt x="196059" y="64233"/>
                  </a:lnTo>
                  <a:lnTo>
                    <a:pt x="244171" y="82756"/>
                  </a:lnTo>
                  <a:lnTo>
                    <a:pt x="291893" y="102250"/>
                  </a:lnTo>
                  <a:lnTo>
                    <a:pt x="339210" y="122711"/>
                  </a:lnTo>
                  <a:lnTo>
                    <a:pt x="386108" y="144130"/>
                  </a:lnTo>
                  <a:lnTo>
                    <a:pt x="432571" y="166502"/>
                  </a:lnTo>
                  <a:lnTo>
                    <a:pt x="478587" y="189820"/>
                  </a:lnTo>
                  <a:lnTo>
                    <a:pt x="524139" y="214078"/>
                  </a:lnTo>
                  <a:lnTo>
                    <a:pt x="569213" y="239268"/>
                  </a:lnTo>
                </a:path>
              </a:pathLst>
            </a:custGeom>
            <a:ln w="9525">
              <a:solidFill>
                <a:srgbClr val="9BBA5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462268" y="1590928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1236599" y="0"/>
                  </a:moveTo>
                  <a:lnTo>
                    <a:pt x="135001" y="0"/>
                  </a:lnTo>
                  <a:lnTo>
                    <a:pt x="92334" y="6883"/>
                  </a:lnTo>
                  <a:lnTo>
                    <a:pt x="55275" y="26050"/>
                  </a:lnTo>
                  <a:lnTo>
                    <a:pt x="26050" y="55275"/>
                  </a:lnTo>
                  <a:lnTo>
                    <a:pt x="6883" y="92334"/>
                  </a:lnTo>
                  <a:lnTo>
                    <a:pt x="0" y="135000"/>
                  </a:lnTo>
                  <a:lnTo>
                    <a:pt x="0" y="675004"/>
                  </a:lnTo>
                  <a:lnTo>
                    <a:pt x="6883" y="717671"/>
                  </a:lnTo>
                  <a:lnTo>
                    <a:pt x="26050" y="754730"/>
                  </a:lnTo>
                  <a:lnTo>
                    <a:pt x="55275" y="783955"/>
                  </a:lnTo>
                  <a:lnTo>
                    <a:pt x="92334" y="803122"/>
                  </a:lnTo>
                  <a:lnTo>
                    <a:pt x="135001" y="810005"/>
                  </a:lnTo>
                  <a:lnTo>
                    <a:pt x="1236599" y="810005"/>
                  </a:lnTo>
                  <a:lnTo>
                    <a:pt x="1279265" y="803122"/>
                  </a:lnTo>
                  <a:lnTo>
                    <a:pt x="1316324" y="783955"/>
                  </a:lnTo>
                  <a:lnTo>
                    <a:pt x="1345549" y="754730"/>
                  </a:lnTo>
                  <a:lnTo>
                    <a:pt x="1364716" y="717671"/>
                  </a:lnTo>
                  <a:lnTo>
                    <a:pt x="1371600" y="675004"/>
                  </a:lnTo>
                  <a:lnTo>
                    <a:pt x="1371600" y="135000"/>
                  </a:lnTo>
                  <a:lnTo>
                    <a:pt x="1364716" y="92334"/>
                  </a:lnTo>
                  <a:lnTo>
                    <a:pt x="1345549" y="55275"/>
                  </a:lnTo>
                  <a:lnTo>
                    <a:pt x="1316324" y="26050"/>
                  </a:lnTo>
                  <a:lnTo>
                    <a:pt x="1279265" y="6883"/>
                  </a:lnTo>
                  <a:lnTo>
                    <a:pt x="1236599" y="0"/>
                  </a:lnTo>
                  <a:close/>
                </a:path>
              </a:pathLst>
            </a:custGeom>
            <a:solidFill>
              <a:srgbClr val="6FB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462268" y="1590928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0" y="135000"/>
                  </a:moveTo>
                  <a:lnTo>
                    <a:pt x="6883" y="92334"/>
                  </a:lnTo>
                  <a:lnTo>
                    <a:pt x="26050" y="55275"/>
                  </a:lnTo>
                  <a:lnTo>
                    <a:pt x="55275" y="26050"/>
                  </a:lnTo>
                  <a:lnTo>
                    <a:pt x="92334" y="6883"/>
                  </a:lnTo>
                  <a:lnTo>
                    <a:pt x="135001" y="0"/>
                  </a:lnTo>
                  <a:lnTo>
                    <a:pt x="1236599" y="0"/>
                  </a:lnTo>
                  <a:lnTo>
                    <a:pt x="1279265" y="6883"/>
                  </a:lnTo>
                  <a:lnTo>
                    <a:pt x="1316324" y="26050"/>
                  </a:lnTo>
                  <a:lnTo>
                    <a:pt x="1345549" y="55275"/>
                  </a:lnTo>
                  <a:lnTo>
                    <a:pt x="1364716" y="92334"/>
                  </a:lnTo>
                  <a:lnTo>
                    <a:pt x="1371600" y="135000"/>
                  </a:lnTo>
                  <a:lnTo>
                    <a:pt x="1371600" y="675004"/>
                  </a:lnTo>
                  <a:lnTo>
                    <a:pt x="1364716" y="717671"/>
                  </a:lnTo>
                  <a:lnTo>
                    <a:pt x="1345549" y="754730"/>
                  </a:lnTo>
                  <a:lnTo>
                    <a:pt x="1316324" y="783955"/>
                  </a:lnTo>
                  <a:lnTo>
                    <a:pt x="1279265" y="803122"/>
                  </a:lnTo>
                  <a:lnTo>
                    <a:pt x="1236599" y="810005"/>
                  </a:lnTo>
                  <a:lnTo>
                    <a:pt x="135001" y="810005"/>
                  </a:lnTo>
                  <a:lnTo>
                    <a:pt x="92334" y="803122"/>
                  </a:lnTo>
                  <a:lnTo>
                    <a:pt x="55275" y="783955"/>
                  </a:lnTo>
                  <a:lnTo>
                    <a:pt x="26050" y="754730"/>
                  </a:lnTo>
                  <a:lnTo>
                    <a:pt x="6883" y="717671"/>
                  </a:lnTo>
                  <a:lnTo>
                    <a:pt x="0" y="675004"/>
                  </a:lnTo>
                  <a:lnTo>
                    <a:pt x="0" y="13500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542658" y="1587499"/>
            <a:ext cx="1210945" cy="80073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-635" algn="ctr">
              <a:lnSpc>
                <a:spcPct val="90500"/>
              </a:lnSpc>
              <a:spcBef>
                <a:spcPts val="229"/>
              </a:spcBef>
            </a:pPr>
            <a:r>
              <a:rPr sz="1100" b="1" spc="-5" dirty="0">
                <a:latin typeface="Tahoma"/>
                <a:cs typeface="Tahoma"/>
              </a:rPr>
              <a:t>Rasgos </a:t>
            </a:r>
            <a:r>
              <a:rPr sz="1100" b="1" dirty="0">
                <a:latin typeface="Tahoma"/>
                <a:cs typeface="Tahoma"/>
              </a:rPr>
              <a:t>del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spc="-5" dirty="0">
                <a:latin typeface="Tahoma"/>
                <a:cs typeface="Tahoma"/>
              </a:rPr>
              <a:t>Co</a:t>
            </a:r>
            <a:r>
              <a:rPr sz="1100" b="1" dirty="0">
                <a:latin typeface="Tahoma"/>
                <a:cs typeface="Tahoma"/>
              </a:rPr>
              <a:t>m</a:t>
            </a:r>
            <a:r>
              <a:rPr sz="1100" b="1" spc="-5" dirty="0">
                <a:latin typeface="Tahoma"/>
                <a:cs typeface="Tahoma"/>
              </a:rPr>
              <a:t>p</a:t>
            </a:r>
            <a:r>
              <a:rPr sz="1100" b="1" dirty="0">
                <a:latin typeface="Tahoma"/>
                <a:cs typeface="Tahoma"/>
              </a:rPr>
              <a:t>ort</a:t>
            </a:r>
            <a:r>
              <a:rPr sz="1100" b="1" spc="-5" dirty="0">
                <a:latin typeface="Tahoma"/>
                <a:cs typeface="Tahoma"/>
              </a:rPr>
              <a:t>a</a:t>
            </a:r>
            <a:r>
              <a:rPr sz="1100" b="1" dirty="0">
                <a:latin typeface="Tahoma"/>
                <a:cs typeface="Tahoma"/>
              </a:rPr>
              <a:t>mie</a:t>
            </a:r>
            <a:r>
              <a:rPr sz="1100" b="1" spc="-15" dirty="0">
                <a:latin typeface="Tahoma"/>
                <a:cs typeface="Tahoma"/>
              </a:rPr>
              <a:t>n</a:t>
            </a:r>
            <a:r>
              <a:rPr sz="1100" b="1" dirty="0">
                <a:latin typeface="Tahoma"/>
                <a:cs typeface="Tahoma"/>
              </a:rPr>
              <a:t>to  del lider </a:t>
            </a:r>
            <a:r>
              <a:rPr sz="1100" b="1" spc="-5" dirty="0">
                <a:latin typeface="Tahoma"/>
                <a:cs typeface="Tahoma"/>
              </a:rPr>
              <a:t>dentro </a:t>
            </a:r>
            <a:r>
              <a:rPr sz="1100" b="1" dirty="0">
                <a:latin typeface="Tahoma"/>
                <a:cs typeface="Tahoma"/>
              </a:rPr>
              <a:t> </a:t>
            </a:r>
            <a:r>
              <a:rPr sz="1100" b="1" spc="-5" dirty="0">
                <a:latin typeface="Tahoma"/>
                <a:cs typeface="Tahoma"/>
              </a:rPr>
              <a:t>de </a:t>
            </a:r>
            <a:r>
              <a:rPr sz="1100" b="1" dirty="0">
                <a:latin typeface="Tahoma"/>
                <a:cs typeface="Tahoma"/>
              </a:rPr>
              <a:t>la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organizacion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193153" y="2404935"/>
            <a:ext cx="1397000" cy="1804035"/>
            <a:chOff x="7193153" y="2404935"/>
            <a:chExt cx="1397000" cy="1804035"/>
          </a:xfrm>
        </p:grpSpPr>
        <p:sp>
          <p:nvSpPr>
            <p:cNvPr id="9" name="object 9"/>
            <p:cNvSpPr/>
            <p:nvPr/>
          </p:nvSpPr>
          <p:spPr>
            <a:xfrm>
              <a:off x="7482967" y="2409697"/>
              <a:ext cx="374650" cy="965835"/>
            </a:xfrm>
            <a:custGeom>
              <a:avLst/>
              <a:gdLst/>
              <a:ahLst/>
              <a:cxnLst/>
              <a:rect l="l" t="t" r="r" b="b"/>
              <a:pathLst>
                <a:path w="374650" h="965835">
                  <a:moveTo>
                    <a:pt x="0" y="0"/>
                  </a:moveTo>
                  <a:lnTo>
                    <a:pt x="26698" y="42078"/>
                  </a:lnTo>
                  <a:lnTo>
                    <a:pt x="52543" y="84631"/>
                  </a:lnTo>
                  <a:lnTo>
                    <a:pt x="77529" y="127646"/>
                  </a:lnTo>
                  <a:lnTo>
                    <a:pt x="101650" y="171108"/>
                  </a:lnTo>
                  <a:lnTo>
                    <a:pt x="124903" y="215005"/>
                  </a:lnTo>
                  <a:lnTo>
                    <a:pt x="147280" y="259324"/>
                  </a:lnTo>
                  <a:lnTo>
                    <a:pt x="168778" y="304052"/>
                  </a:lnTo>
                  <a:lnTo>
                    <a:pt x="189390" y="349175"/>
                  </a:lnTo>
                  <a:lnTo>
                    <a:pt x="209112" y="394681"/>
                  </a:lnTo>
                  <a:lnTo>
                    <a:pt x="227938" y="440557"/>
                  </a:lnTo>
                  <a:lnTo>
                    <a:pt x="245863" y="486789"/>
                  </a:lnTo>
                  <a:lnTo>
                    <a:pt x="262881" y="533364"/>
                  </a:lnTo>
                  <a:lnTo>
                    <a:pt x="278988" y="580270"/>
                  </a:lnTo>
                  <a:lnTo>
                    <a:pt x="294179" y="627492"/>
                  </a:lnTo>
                  <a:lnTo>
                    <a:pt x="308447" y="675019"/>
                  </a:lnTo>
                  <a:lnTo>
                    <a:pt x="321787" y="722837"/>
                  </a:lnTo>
                  <a:lnTo>
                    <a:pt x="334195" y="770933"/>
                  </a:lnTo>
                  <a:lnTo>
                    <a:pt x="345665" y="819294"/>
                  </a:lnTo>
                  <a:lnTo>
                    <a:pt x="356192" y="867906"/>
                  </a:lnTo>
                  <a:lnTo>
                    <a:pt x="365771" y="916758"/>
                  </a:lnTo>
                  <a:lnTo>
                    <a:pt x="374396" y="965835"/>
                  </a:lnTo>
                </a:path>
              </a:pathLst>
            </a:custGeom>
            <a:ln w="9524">
              <a:solidFill>
                <a:srgbClr val="6FB85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205853" y="3385946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1236599" y="0"/>
                  </a:moveTo>
                  <a:lnTo>
                    <a:pt x="135000" y="0"/>
                  </a:lnTo>
                  <a:lnTo>
                    <a:pt x="92334" y="6883"/>
                  </a:lnTo>
                  <a:lnTo>
                    <a:pt x="55275" y="26050"/>
                  </a:lnTo>
                  <a:lnTo>
                    <a:pt x="26050" y="55275"/>
                  </a:lnTo>
                  <a:lnTo>
                    <a:pt x="6883" y="92334"/>
                  </a:lnTo>
                  <a:lnTo>
                    <a:pt x="0" y="135000"/>
                  </a:lnTo>
                  <a:lnTo>
                    <a:pt x="0" y="675005"/>
                  </a:lnTo>
                  <a:lnTo>
                    <a:pt x="6883" y="717671"/>
                  </a:lnTo>
                  <a:lnTo>
                    <a:pt x="26050" y="754730"/>
                  </a:lnTo>
                  <a:lnTo>
                    <a:pt x="55275" y="783955"/>
                  </a:lnTo>
                  <a:lnTo>
                    <a:pt x="92334" y="803122"/>
                  </a:lnTo>
                  <a:lnTo>
                    <a:pt x="135000" y="810006"/>
                  </a:lnTo>
                  <a:lnTo>
                    <a:pt x="1236599" y="810006"/>
                  </a:lnTo>
                  <a:lnTo>
                    <a:pt x="1279265" y="803122"/>
                  </a:lnTo>
                  <a:lnTo>
                    <a:pt x="1316324" y="783955"/>
                  </a:lnTo>
                  <a:lnTo>
                    <a:pt x="1345549" y="754730"/>
                  </a:lnTo>
                  <a:lnTo>
                    <a:pt x="1364716" y="717671"/>
                  </a:lnTo>
                  <a:lnTo>
                    <a:pt x="1371600" y="675005"/>
                  </a:lnTo>
                  <a:lnTo>
                    <a:pt x="1371600" y="135000"/>
                  </a:lnTo>
                  <a:lnTo>
                    <a:pt x="1364716" y="92334"/>
                  </a:lnTo>
                  <a:lnTo>
                    <a:pt x="1345549" y="55275"/>
                  </a:lnTo>
                  <a:lnTo>
                    <a:pt x="1316324" y="26050"/>
                  </a:lnTo>
                  <a:lnTo>
                    <a:pt x="1279265" y="6883"/>
                  </a:lnTo>
                  <a:lnTo>
                    <a:pt x="1236599" y="0"/>
                  </a:lnTo>
                  <a:close/>
                </a:path>
              </a:pathLst>
            </a:custGeom>
            <a:solidFill>
              <a:srgbClr val="5CB4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205853" y="3385946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0" y="135000"/>
                  </a:moveTo>
                  <a:lnTo>
                    <a:pt x="6883" y="92334"/>
                  </a:lnTo>
                  <a:lnTo>
                    <a:pt x="26050" y="55275"/>
                  </a:lnTo>
                  <a:lnTo>
                    <a:pt x="55275" y="26050"/>
                  </a:lnTo>
                  <a:lnTo>
                    <a:pt x="92334" y="6883"/>
                  </a:lnTo>
                  <a:lnTo>
                    <a:pt x="135000" y="0"/>
                  </a:lnTo>
                  <a:lnTo>
                    <a:pt x="1236599" y="0"/>
                  </a:lnTo>
                  <a:lnTo>
                    <a:pt x="1279265" y="6883"/>
                  </a:lnTo>
                  <a:lnTo>
                    <a:pt x="1316324" y="26050"/>
                  </a:lnTo>
                  <a:lnTo>
                    <a:pt x="1345549" y="55275"/>
                  </a:lnTo>
                  <a:lnTo>
                    <a:pt x="1364716" y="92334"/>
                  </a:lnTo>
                  <a:lnTo>
                    <a:pt x="1371600" y="135000"/>
                  </a:lnTo>
                  <a:lnTo>
                    <a:pt x="1371600" y="675005"/>
                  </a:lnTo>
                  <a:lnTo>
                    <a:pt x="1364716" y="717671"/>
                  </a:lnTo>
                  <a:lnTo>
                    <a:pt x="1345549" y="754730"/>
                  </a:lnTo>
                  <a:lnTo>
                    <a:pt x="1316324" y="783955"/>
                  </a:lnTo>
                  <a:lnTo>
                    <a:pt x="1279265" y="803122"/>
                  </a:lnTo>
                  <a:lnTo>
                    <a:pt x="1236599" y="810006"/>
                  </a:lnTo>
                  <a:lnTo>
                    <a:pt x="135000" y="810006"/>
                  </a:lnTo>
                  <a:lnTo>
                    <a:pt x="92334" y="803122"/>
                  </a:lnTo>
                  <a:lnTo>
                    <a:pt x="55275" y="783955"/>
                  </a:lnTo>
                  <a:lnTo>
                    <a:pt x="26050" y="754730"/>
                  </a:lnTo>
                  <a:lnTo>
                    <a:pt x="6883" y="717671"/>
                  </a:lnTo>
                  <a:lnTo>
                    <a:pt x="0" y="675005"/>
                  </a:lnTo>
                  <a:lnTo>
                    <a:pt x="0" y="13500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300086" y="3610482"/>
            <a:ext cx="1186180" cy="34480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78105" marR="5080" indent="-66040">
              <a:lnSpc>
                <a:spcPts val="1190"/>
              </a:lnSpc>
              <a:spcBef>
                <a:spcPts val="250"/>
              </a:spcBef>
            </a:pPr>
            <a:r>
              <a:rPr sz="1100" b="1" dirty="0">
                <a:latin typeface="Tahoma"/>
                <a:cs typeface="Tahoma"/>
              </a:rPr>
              <a:t>cultura</a:t>
            </a:r>
            <a:r>
              <a:rPr sz="1100" b="1" spc="-60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y</a:t>
            </a:r>
            <a:r>
              <a:rPr sz="1100" b="1" spc="-30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cultura </a:t>
            </a:r>
            <a:r>
              <a:rPr sz="1100" b="1" spc="-310" dirty="0">
                <a:latin typeface="Tahoma"/>
                <a:cs typeface="Tahoma"/>
              </a:rPr>
              <a:t> </a:t>
            </a:r>
            <a:r>
              <a:rPr sz="1100" b="1" spc="-5" dirty="0">
                <a:latin typeface="Tahoma"/>
                <a:cs typeface="Tahoma"/>
              </a:rPr>
              <a:t>organizacional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449567" y="4201604"/>
            <a:ext cx="1412875" cy="1802130"/>
            <a:chOff x="6449567" y="4201604"/>
            <a:chExt cx="1412875" cy="1802130"/>
          </a:xfrm>
        </p:grpSpPr>
        <p:sp>
          <p:nvSpPr>
            <p:cNvPr id="14" name="object 14"/>
            <p:cNvSpPr/>
            <p:nvPr/>
          </p:nvSpPr>
          <p:spPr>
            <a:xfrm>
              <a:off x="7482966" y="4206366"/>
              <a:ext cx="374650" cy="965835"/>
            </a:xfrm>
            <a:custGeom>
              <a:avLst/>
              <a:gdLst/>
              <a:ahLst/>
              <a:cxnLst/>
              <a:rect l="l" t="t" r="r" b="b"/>
              <a:pathLst>
                <a:path w="374650" h="965835">
                  <a:moveTo>
                    <a:pt x="374396" y="0"/>
                  </a:moveTo>
                  <a:lnTo>
                    <a:pt x="365771" y="49060"/>
                  </a:lnTo>
                  <a:lnTo>
                    <a:pt x="356192" y="97898"/>
                  </a:lnTo>
                  <a:lnTo>
                    <a:pt x="345665" y="146500"/>
                  </a:lnTo>
                  <a:lnTo>
                    <a:pt x="334195" y="194853"/>
                  </a:lnTo>
                  <a:lnTo>
                    <a:pt x="321787" y="242944"/>
                  </a:lnTo>
                  <a:lnTo>
                    <a:pt x="308447" y="290759"/>
                  </a:lnTo>
                  <a:lnTo>
                    <a:pt x="294179" y="338285"/>
                  </a:lnTo>
                  <a:lnTo>
                    <a:pt x="278988" y="385509"/>
                  </a:lnTo>
                  <a:lnTo>
                    <a:pt x="262881" y="432417"/>
                  </a:lnTo>
                  <a:lnTo>
                    <a:pt x="245863" y="478996"/>
                  </a:lnTo>
                  <a:lnTo>
                    <a:pt x="227938" y="525232"/>
                  </a:lnTo>
                  <a:lnTo>
                    <a:pt x="209112" y="571113"/>
                  </a:lnTo>
                  <a:lnTo>
                    <a:pt x="189390" y="616625"/>
                  </a:lnTo>
                  <a:lnTo>
                    <a:pt x="168778" y="661754"/>
                  </a:lnTo>
                  <a:lnTo>
                    <a:pt x="147280" y="706488"/>
                  </a:lnTo>
                  <a:lnTo>
                    <a:pt x="124903" y="750813"/>
                  </a:lnTo>
                  <a:lnTo>
                    <a:pt x="101650" y="794715"/>
                  </a:lnTo>
                  <a:lnTo>
                    <a:pt x="77529" y="838182"/>
                  </a:lnTo>
                  <a:lnTo>
                    <a:pt x="52543" y="881199"/>
                  </a:lnTo>
                  <a:lnTo>
                    <a:pt x="26698" y="923755"/>
                  </a:lnTo>
                  <a:lnTo>
                    <a:pt x="0" y="965834"/>
                  </a:lnTo>
                </a:path>
              </a:pathLst>
            </a:custGeom>
            <a:ln w="9524">
              <a:solidFill>
                <a:srgbClr val="5CB46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462267" y="5180964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1236599" y="0"/>
                  </a:moveTo>
                  <a:lnTo>
                    <a:pt x="135001" y="0"/>
                  </a:lnTo>
                  <a:lnTo>
                    <a:pt x="92334" y="6883"/>
                  </a:lnTo>
                  <a:lnTo>
                    <a:pt x="55275" y="26050"/>
                  </a:lnTo>
                  <a:lnTo>
                    <a:pt x="26050" y="55275"/>
                  </a:lnTo>
                  <a:lnTo>
                    <a:pt x="6883" y="92334"/>
                  </a:lnTo>
                  <a:lnTo>
                    <a:pt x="0" y="135000"/>
                  </a:lnTo>
                  <a:lnTo>
                    <a:pt x="0" y="675004"/>
                  </a:lnTo>
                  <a:lnTo>
                    <a:pt x="6883" y="717671"/>
                  </a:lnTo>
                  <a:lnTo>
                    <a:pt x="26050" y="754730"/>
                  </a:lnTo>
                  <a:lnTo>
                    <a:pt x="55275" y="783955"/>
                  </a:lnTo>
                  <a:lnTo>
                    <a:pt x="92334" y="803122"/>
                  </a:lnTo>
                  <a:lnTo>
                    <a:pt x="135001" y="810005"/>
                  </a:lnTo>
                  <a:lnTo>
                    <a:pt x="1236599" y="810005"/>
                  </a:lnTo>
                  <a:lnTo>
                    <a:pt x="1279265" y="803122"/>
                  </a:lnTo>
                  <a:lnTo>
                    <a:pt x="1316324" y="783955"/>
                  </a:lnTo>
                  <a:lnTo>
                    <a:pt x="1345549" y="754730"/>
                  </a:lnTo>
                  <a:lnTo>
                    <a:pt x="1364716" y="717671"/>
                  </a:lnTo>
                  <a:lnTo>
                    <a:pt x="1371600" y="675004"/>
                  </a:lnTo>
                  <a:lnTo>
                    <a:pt x="1371600" y="135000"/>
                  </a:lnTo>
                  <a:lnTo>
                    <a:pt x="1364716" y="92334"/>
                  </a:lnTo>
                  <a:lnTo>
                    <a:pt x="1345549" y="55275"/>
                  </a:lnTo>
                  <a:lnTo>
                    <a:pt x="1316324" y="26050"/>
                  </a:lnTo>
                  <a:lnTo>
                    <a:pt x="1279265" y="6883"/>
                  </a:lnTo>
                  <a:lnTo>
                    <a:pt x="1236599" y="0"/>
                  </a:lnTo>
                  <a:close/>
                </a:path>
              </a:pathLst>
            </a:custGeom>
            <a:solidFill>
              <a:srgbClr val="5DB09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462267" y="5180964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0" y="135000"/>
                  </a:moveTo>
                  <a:lnTo>
                    <a:pt x="6883" y="92334"/>
                  </a:lnTo>
                  <a:lnTo>
                    <a:pt x="26050" y="55275"/>
                  </a:lnTo>
                  <a:lnTo>
                    <a:pt x="55275" y="26050"/>
                  </a:lnTo>
                  <a:lnTo>
                    <a:pt x="92334" y="6883"/>
                  </a:lnTo>
                  <a:lnTo>
                    <a:pt x="135001" y="0"/>
                  </a:lnTo>
                  <a:lnTo>
                    <a:pt x="1236599" y="0"/>
                  </a:lnTo>
                  <a:lnTo>
                    <a:pt x="1279265" y="6883"/>
                  </a:lnTo>
                  <a:lnTo>
                    <a:pt x="1316324" y="26050"/>
                  </a:lnTo>
                  <a:lnTo>
                    <a:pt x="1345549" y="55275"/>
                  </a:lnTo>
                  <a:lnTo>
                    <a:pt x="1364716" y="92334"/>
                  </a:lnTo>
                  <a:lnTo>
                    <a:pt x="1371600" y="135000"/>
                  </a:lnTo>
                  <a:lnTo>
                    <a:pt x="1371600" y="675004"/>
                  </a:lnTo>
                  <a:lnTo>
                    <a:pt x="1364716" y="717671"/>
                  </a:lnTo>
                  <a:lnTo>
                    <a:pt x="1345549" y="754730"/>
                  </a:lnTo>
                  <a:lnTo>
                    <a:pt x="1316324" y="783955"/>
                  </a:lnTo>
                  <a:lnTo>
                    <a:pt x="1279265" y="803122"/>
                  </a:lnTo>
                  <a:lnTo>
                    <a:pt x="1236599" y="810005"/>
                  </a:lnTo>
                  <a:lnTo>
                    <a:pt x="135001" y="810005"/>
                  </a:lnTo>
                  <a:lnTo>
                    <a:pt x="92334" y="803122"/>
                  </a:lnTo>
                  <a:lnTo>
                    <a:pt x="55275" y="783955"/>
                  </a:lnTo>
                  <a:lnTo>
                    <a:pt x="26050" y="754730"/>
                  </a:lnTo>
                  <a:lnTo>
                    <a:pt x="6883" y="717671"/>
                  </a:lnTo>
                  <a:lnTo>
                    <a:pt x="0" y="675004"/>
                  </a:lnTo>
                  <a:lnTo>
                    <a:pt x="0" y="13500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606667" y="5329808"/>
            <a:ext cx="1082675" cy="49784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 algn="ctr">
              <a:lnSpc>
                <a:spcPct val="90600"/>
              </a:lnSpc>
              <a:spcBef>
                <a:spcPts val="225"/>
              </a:spcBef>
            </a:pPr>
            <a:r>
              <a:rPr sz="1100" b="1" dirty="0">
                <a:latin typeface="Tahoma"/>
                <a:cs typeface="Tahoma"/>
              </a:rPr>
              <a:t>funciones</a:t>
            </a:r>
            <a:r>
              <a:rPr sz="1100" b="1" spc="-80" dirty="0">
                <a:latin typeface="Tahoma"/>
                <a:cs typeface="Tahoma"/>
              </a:rPr>
              <a:t> </a:t>
            </a:r>
            <a:r>
              <a:rPr sz="1100" b="1" spc="-5" dirty="0">
                <a:latin typeface="Tahoma"/>
                <a:cs typeface="Tahoma"/>
              </a:rPr>
              <a:t>de</a:t>
            </a:r>
            <a:r>
              <a:rPr sz="1100" b="1" spc="-50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la </a:t>
            </a:r>
            <a:r>
              <a:rPr sz="1100" b="1" spc="-30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cultura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spc="-5" dirty="0">
                <a:latin typeface="Tahoma"/>
                <a:cs typeface="Tahoma"/>
              </a:rPr>
              <a:t>organizacional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654550" y="5911849"/>
            <a:ext cx="1964689" cy="835660"/>
            <a:chOff x="4654550" y="5911849"/>
            <a:chExt cx="1964689" cy="835660"/>
          </a:xfrm>
        </p:grpSpPr>
        <p:sp>
          <p:nvSpPr>
            <p:cNvPr id="19" name="object 19"/>
            <p:cNvSpPr/>
            <p:nvPr/>
          </p:nvSpPr>
          <p:spPr>
            <a:xfrm>
              <a:off x="6044946" y="5994145"/>
              <a:ext cx="569595" cy="239395"/>
            </a:xfrm>
            <a:custGeom>
              <a:avLst/>
              <a:gdLst/>
              <a:ahLst/>
              <a:cxnLst/>
              <a:rect l="l" t="t" r="r" b="b"/>
              <a:pathLst>
                <a:path w="569595" h="239395">
                  <a:moveTo>
                    <a:pt x="569213" y="0"/>
                  </a:moveTo>
                  <a:lnTo>
                    <a:pt x="524139" y="25189"/>
                  </a:lnTo>
                  <a:lnTo>
                    <a:pt x="478587" y="49447"/>
                  </a:lnTo>
                  <a:lnTo>
                    <a:pt x="432571" y="72765"/>
                  </a:lnTo>
                  <a:lnTo>
                    <a:pt x="386108" y="95137"/>
                  </a:lnTo>
                  <a:lnTo>
                    <a:pt x="339210" y="116556"/>
                  </a:lnTo>
                  <a:lnTo>
                    <a:pt x="291893" y="137017"/>
                  </a:lnTo>
                  <a:lnTo>
                    <a:pt x="244171" y="156511"/>
                  </a:lnTo>
                  <a:lnTo>
                    <a:pt x="196059" y="175034"/>
                  </a:lnTo>
                  <a:lnTo>
                    <a:pt x="147572" y="192577"/>
                  </a:lnTo>
                  <a:lnTo>
                    <a:pt x="98723" y="209135"/>
                  </a:lnTo>
                  <a:lnTo>
                    <a:pt x="49527" y="224701"/>
                  </a:lnTo>
                  <a:lnTo>
                    <a:pt x="0" y="239268"/>
                  </a:lnTo>
                </a:path>
              </a:pathLst>
            </a:custGeom>
            <a:ln w="9525">
              <a:solidFill>
                <a:srgbClr val="5DB0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667250" y="5924549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59">
                  <a:moveTo>
                    <a:pt x="1236599" y="0"/>
                  </a:moveTo>
                  <a:lnTo>
                    <a:pt x="135000" y="0"/>
                  </a:lnTo>
                  <a:lnTo>
                    <a:pt x="92334" y="6883"/>
                  </a:lnTo>
                  <a:lnTo>
                    <a:pt x="55275" y="26050"/>
                  </a:lnTo>
                  <a:lnTo>
                    <a:pt x="26050" y="55275"/>
                  </a:lnTo>
                  <a:lnTo>
                    <a:pt x="6883" y="92334"/>
                  </a:lnTo>
                  <a:lnTo>
                    <a:pt x="0" y="135001"/>
                  </a:lnTo>
                  <a:lnTo>
                    <a:pt x="0" y="674954"/>
                  </a:lnTo>
                  <a:lnTo>
                    <a:pt x="6883" y="717619"/>
                  </a:lnTo>
                  <a:lnTo>
                    <a:pt x="26050" y="754675"/>
                  </a:lnTo>
                  <a:lnTo>
                    <a:pt x="55275" y="783896"/>
                  </a:lnTo>
                  <a:lnTo>
                    <a:pt x="92334" y="803060"/>
                  </a:lnTo>
                  <a:lnTo>
                    <a:pt x="135000" y="809942"/>
                  </a:lnTo>
                  <a:lnTo>
                    <a:pt x="1236599" y="809942"/>
                  </a:lnTo>
                  <a:lnTo>
                    <a:pt x="1279265" y="803060"/>
                  </a:lnTo>
                  <a:lnTo>
                    <a:pt x="1316324" y="783896"/>
                  </a:lnTo>
                  <a:lnTo>
                    <a:pt x="1345549" y="754675"/>
                  </a:lnTo>
                  <a:lnTo>
                    <a:pt x="1364716" y="717619"/>
                  </a:lnTo>
                  <a:lnTo>
                    <a:pt x="1371600" y="674954"/>
                  </a:lnTo>
                  <a:lnTo>
                    <a:pt x="1371600" y="135001"/>
                  </a:lnTo>
                  <a:lnTo>
                    <a:pt x="1364716" y="92334"/>
                  </a:lnTo>
                  <a:lnTo>
                    <a:pt x="1345549" y="55275"/>
                  </a:lnTo>
                  <a:lnTo>
                    <a:pt x="1316324" y="26050"/>
                  </a:lnTo>
                  <a:lnTo>
                    <a:pt x="1279265" y="6883"/>
                  </a:lnTo>
                  <a:lnTo>
                    <a:pt x="1236599" y="0"/>
                  </a:lnTo>
                  <a:close/>
                </a:path>
              </a:pathLst>
            </a:custGeom>
            <a:solidFill>
              <a:srgbClr val="5FA3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667250" y="5924549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59">
                  <a:moveTo>
                    <a:pt x="0" y="135001"/>
                  </a:moveTo>
                  <a:lnTo>
                    <a:pt x="6883" y="92334"/>
                  </a:lnTo>
                  <a:lnTo>
                    <a:pt x="26050" y="55275"/>
                  </a:lnTo>
                  <a:lnTo>
                    <a:pt x="55275" y="26050"/>
                  </a:lnTo>
                  <a:lnTo>
                    <a:pt x="92334" y="6883"/>
                  </a:lnTo>
                  <a:lnTo>
                    <a:pt x="135000" y="0"/>
                  </a:lnTo>
                  <a:lnTo>
                    <a:pt x="1236599" y="0"/>
                  </a:lnTo>
                  <a:lnTo>
                    <a:pt x="1279265" y="6883"/>
                  </a:lnTo>
                  <a:lnTo>
                    <a:pt x="1316324" y="26050"/>
                  </a:lnTo>
                  <a:lnTo>
                    <a:pt x="1345549" y="55275"/>
                  </a:lnTo>
                  <a:lnTo>
                    <a:pt x="1364716" y="92334"/>
                  </a:lnTo>
                  <a:lnTo>
                    <a:pt x="1371600" y="135001"/>
                  </a:lnTo>
                  <a:lnTo>
                    <a:pt x="1371600" y="674954"/>
                  </a:lnTo>
                  <a:lnTo>
                    <a:pt x="1364716" y="717619"/>
                  </a:lnTo>
                  <a:lnTo>
                    <a:pt x="1345549" y="754675"/>
                  </a:lnTo>
                  <a:lnTo>
                    <a:pt x="1316324" y="783896"/>
                  </a:lnTo>
                  <a:lnTo>
                    <a:pt x="1279265" y="803060"/>
                  </a:lnTo>
                  <a:lnTo>
                    <a:pt x="1236599" y="809942"/>
                  </a:lnTo>
                  <a:lnTo>
                    <a:pt x="135000" y="809942"/>
                  </a:lnTo>
                  <a:lnTo>
                    <a:pt x="92334" y="803060"/>
                  </a:lnTo>
                  <a:lnTo>
                    <a:pt x="55275" y="783896"/>
                  </a:lnTo>
                  <a:lnTo>
                    <a:pt x="26050" y="754675"/>
                  </a:lnTo>
                  <a:lnTo>
                    <a:pt x="6883" y="717619"/>
                  </a:lnTo>
                  <a:lnTo>
                    <a:pt x="0" y="674954"/>
                  </a:lnTo>
                  <a:lnTo>
                    <a:pt x="0" y="13500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777866" y="6073520"/>
            <a:ext cx="1151890" cy="49720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algn="ctr">
              <a:lnSpc>
                <a:spcPct val="90500"/>
              </a:lnSpc>
              <a:spcBef>
                <a:spcPts val="229"/>
              </a:spcBef>
            </a:pPr>
            <a:r>
              <a:rPr sz="1100" b="1" dirty="0">
                <a:latin typeface="Tahoma"/>
                <a:cs typeface="Tahoma"/>
              </a:rPr>
              <a:t>Tipos</a:t>
            </a:r>
            <a:r>
              <a:rPr sz="1100" b="1" spc="-50" dirty="0">
                <a:latin typeface="Tahoma"/>
                <a:cs typeface="Tahoma"/>
              </a:rPr>
              <a:t> </a:t>
            </a:r>
            <a:r>
              <a:rPr sz="1100" b="1" spc="-5" dirty="0">
                <a:latin typeface="Tahoma"/>
                <a:cs typeface="Tahoma"/>
              </a:rPr>
              <a:t>de</a:t>
            </a:r>
            <a:r>
              <a:rPr sz="1100" b="1" spc="-50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cultura </a:t>
            </a:r>
            <a:r>
              <a:rPr sz="1100" b="1" spc="-305" dirty="0">
                <a:latin typeface="Tahoma"/>
                <a:cs typeface="Tahoma"/>
              </a:rPr>
              <a:t> </a:t>
            </a:r>
            <a:r>
              <a:rPr sz="1100" b="1" spc="-5" dirty="0">
                <a:latin typeface="Tahoma"/>
                <a:cs typeface="Tahoma"/>
              </a:rPr>
              <a:t>dentro de </a:t>
            </a:r>
            <a:r>
              <a:rPr sz="1100" b="1" dirty="0">
                <a:latin typeface="Tahoma"/>
                <a:cs typeface="Tahoma"/>
              </a:rPr>
              <a:t>la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Organizacion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2859532" y="5168264"/>
            <a:ext cx="1806575" cy="1069975"/>
            <a:chOff x="2859532" y="5168264"/>
            <a:chExt cx="1806575" cy="1069975"/>
          </a:xfrm>
        </p:grpSpPr>
        <p:sp>
          <p:nvSpPr>
            <p:cNvPr id="24" name="object 24"/>
            <p:cNvSpPr/>
            <p:nvPr/>
          </p:nvSpPr>
          <p:spPr>
            <a:xfrm>
              <a:off x="4091940" y="5994145"/>
              <a:ext cx="569595" cy="239395"/>
            </a:xfrm>
            <a:custGeom>
              <a:avLst/>
              <a:gdLst/>
              <a:ahLst/>
              <a:cxnLst/>
              <a:rect l="l" t="t" r="r" b="b"/>
              <a:pathLst>
                <a:path w="569595" h="239395">
                  <a:moveTo>
                    <a:pt x="569213" y="239268"/>
                  </a:moveTo>
                  <a:lnTo>
                    <a:pt x="519686" y="224701"/>
                  </a:lnTo>
                  <a:lnTo>
                    <a:pt x="470490" y="209135"/>
                  </a:lnTo>
                  <a:lnTo>
                    <a:pt x="421641" y="192577"/>
                  </a:lnTo>
                  <a:lnTo>
                    <a:pt x="373154" y="175034"/>
                  </a:lnTo>
                  <a:lnTo>
                    <a:pt x="325042" y="156511"/>
                  </a:lnTo>
                  <a:lnTo>
                    <a:pt x="277320" y="137017"/>
                  </a:lnTo>
                  <a:lnTo>
                    <a:pt x="230003" y="116556"/>
                  </a:lnTo>
                  <a:lnTo>
                    <a:pt x="183105" y="95137"/>
                  </a:lnTo>
                  <a:lnTo>
                    <a:pt x="136642" y="72765"/>
                  </a:lnTo>
                  <a:lnTo>
                    <a:pt x="90626" y="49447"/>
                  </a:lnTo>
                  <a:lnTo>
                    <a:pt x="45074" y="25189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5FA3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872232" y="5180964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1236598" y="0"/>
                  </a:moveTo>
                  <a:lnTo>
                    <a:pt x="135000" y="0"/>
                  </a:lnTo>
                  <a:lnTo>
                    <a:pt x="92334" y="6883"/>
                  </a:lnTo>
                  <a:lnTo>
                    <a:pt x="55275" y="26050"/>
                  </a:lnTo>
                  <a:lnTo>
                    <a:pt x="26050" y="55275"/>
                  </a:lnTo>
                  <a:lnTo>
                    <a:pt x="6883" y="92334"/>
                  </a:lnTo>
                  <a:lnTo>
                    <a:pt x="0" y="135000"/>
                  </a:lnTo>
                  <a:lnTo>
                    <a:pt x="0" y="675004"/>
                  </a:lnTo>
                  <a:lnTo>
                    <a:pt x="6883" y="717671"/>
                  </a:lnTo>
                  <a:lnTo>
                    <a:pt x="26050" y="754730"/>
                  </a:lnTo>
                  <a:lnTo>
                    <a:pt x="55275" y="783955"/>
                  </a:lnTo>
                  <a:lnTo>
                    <a:pt x="92334" y="803122"/>
                  </a:lnTo>
                  <a:lnTo>
                    <a:pt x="135000" y="810005"/>
                  </a:lnTo>
                  <a:lnTo>
                    <a:pt x="1236598" y="810005"/>
                  </a:lnTo>
                  <a:lnTo>
                    <a:pt x="1279265" y="803122"/>
                  </a:lnTo>
                  <a:lnTo>
                    <a:pt x="1316324" y="783955"/>
                  </a:lnTo>
                  <a:lnTo>
                    <a:pt x="1345549" y="754730"/>
                  </a:lnTo>
                  <a:lnTo>
                    <a:pt x="1364716" y="717671"/>
                  </a:lnTo>
                  <a:lnTo>
                    <a:pt x="1371600" y="675004"/>
                  </a:lnTo>
                  <a:lnTo>
                    <a:pt x="1371600" y="135000"/>
                  </a:lnTo>
                  <a:lnTo>
                    <a:pt x="1364716" y="92334"/>
                  </a:lnTo>
                  <a:lnTo>
                    <a:pt x="1345549" y="55275"/>
                  </a:lnTo>
                  <a:lnTo>
                    <a:pt x="1316324" y="26050"/>
                  </a:lnTo>
                  <a:lnTo>
                    <a:pt x="1279265" y="6883"/>
                  </a:lnTo>
                  <a:lnTo>
                    <a:pt x="1236598" y="0"/>
                  </a:lnTo>
                  <a:close/>
                </a:path>
              </a:pathLst>
            </a:custGeom>
            <a:solidFill>
              <a:srgbClr val="6081A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872232" y="5180964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0" y="135000"/>
                  </a:moveTo>
                  <a:lnTo>
                    <a:pt x="6883" y="92334"/>
                  </a:lnTo>
                  <a:lnTo>
                    <a:pt x="26050" y="55275"/>
                  </a:lnTo>
                  <a:lnTo>
                    <a:pt x="55275" y="26050"/>
                  </a:lnTo>
                  <a:lnTo>
                    <a:pt x="92334" y="6883"/>
                  </a:lnTo>
                  <a:lnTo>
                    <a:pt x="135000" y="0"/>
                  </a:lnTo>
                  <a:lnTo>
                    <a:pt x="1236598" y="0"/>
                  </a:lnTo>
                  <a:lnTo>
                    <a:pt x="1279265" y="6883"/>
                  </a:lnTo>
                  <a:lnTo>
                    <a:pt x="1316324" y="26050"/>
                  </a:lnTo>
                  <a:lnTo>
                    <a:pt x="1345549" y="55275"/>
                  </a:lnTo>
                  <a:lnTo>
                    <a:pt x="1364716" y="92334"/>
                  </a:lnTo>
                  <a:lnTo>
                    <a:pt x="1371600" y="135000"/>
                  </a:lnTo>
                  <a:lnTo>
                    <a:pt x="1371600" y="675004"/>
                  </a:lnTo>
                  <a:lnTo>
                    <a:pt x="1364716" y="717671"/>
                  </a:lnTo>
                  <a:lnTo>
                    <a:pt x="1345549" y="754730"/>
                  </a:lnTo>
                  <a:lnTo>
                    <a:pt x="1316324" y="783955"/>
                  </a:lnTo>
                  <a:lnTo>
                    <a:pt x="1279265" y="803122"/>
                  </a:lnTo>
                  <a:lnTo>
                    <a:pt x="1236598" y="810005"/>
                  </a:lnTo>
                  <a:lnTo>
                    <a:pt x="135000" y="810005"/>
                  </a:lnTo>
                  <a:lnTo>
                    <a:pt x="92334" y="803122"/>
                  </a:lnTo>
                  <a:lnTo>
                    <a:pt x="55275" y="783955"/>
                  </a:lnTo>
                  <a:lnTo>
                    <a:pt x="26050" y="754730"/>
                  </a:lnTo>
                  <a:lnTo>
                    <a:pt x="6883" y="717671"/>
                  </a:lnTo>
                  <a:lnTo>
                    <a:pt x="0" y="675004"/>
                  </a:lnTo>
                  <a:lnTo>
                    <a:pt x="0" y="13500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961258" y="5253989"/>
            <a:ext cx="1193165" cy="64833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065" marR="5080" indent="635" algn="ctr">
              <a:lnSpc>
                <a:spcPct val="90400"/>
              </a:lnSpc>
              <a:spcBef>
                <a:spcPts val="229"/>
              </a:spcBef>
            </a:pPr>
            <a:r>
              <a:rPr sz="1100" b="1" dirty="0">
                <a:latin typeface="Tahoma"/>
                <a:cs typeface="Tahoma"/>
              </a:rPr>
              <a:t>cultura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Organizaci</a:t>
            </a:r>
            <a:r>
              <a:rPr sz="1100" b="1" spc="-5" dirty="0">
                <a:latin typeface="Tahoma"/>
                <a:cs typeface="Tahoma"/>
              </a:rPr>
              <a:t>o</a:t>
            </a:r>
            <a:r>
              <a:rPr sz="1100" b="1" dirty="0">
                <a:latin typeface="Tahoma"/>
                <a:cs typeface="Tahoma"/>
              </a:rPr>
              <a:t>n</a:t>
            </a:r>
            <a:r>
              <a:rPr sz="1100" b="1" spc="-15" dirty="0">
                <a:latin typeface="Tahoma"/>
                <a:cs typeface="Tahoma"/>
              </a:rPr>
              <a:t>a</a:t>
            </a:r>
            <a:r>
              <a:rPr sz="1100" b="1" dirty="0">
                <a:latin typeface="Tahoma"/>
                <a:cs typeface="Tahoma"/>
              </a:rPr>
              <a:t>l</a:t>
            </a:r>
            <a:r>
              <a:rPr sz="1100" b="1" spc="-3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y  </a:t>
            </a:r>
            <a:r>
              <a:rPr sz="1100" b="1" spc="-5" dirty="0">
                <a:latin typeface="Tahoma"/>
                <a:cs typeface="Tahoma"/>
              </a:rPr>
              <a:t>practicas del </a:t>
            </a:r>
            <a:r>
              <a:rPr sz="1100" b="1" dirty="0">
                <a:latin typeface="Tahoma"/>
                <a:cs typeface="Tahoma"/>
              </a:rPr>
              <a:t> Liderazgo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115947" y="3373246"/>
            <a:ext cx="1397000" cy="1804035"/>
            <a:chOff x="2115947" y="3373246"/>
            <a:chExt cx="1397000" cy="1804035"/>
          </a:xfrm>
        </p:grpSpPr>
        <p:sp>
          <p:nvSpPr>
            <p:cNvPr id="29" name="object 29"/>
            <p:cNvSpPr/>
            <p:nvPr/>
          </p:nvSpPr>
          <p:spPr>
            <a:xfrm>
              <a:off x="2848737" y="4206366"/>
              <a:ext cx="374650" cy="965835"/>
            </a:xfrm>
            <a:custGeom>
              <a:avLst/>
              <a:gdLst/>
              <a:ahLst/>
              <a:cxnLst/>
              <a:rect l="l" t="t" r="r" b="b"/>
              <a:pathLst>
                <a:path w="374650" h="965835">
                  <a:moveTo>
                    <a:pt x="374395" y="965834"/>
                  </a:moveTo>
                  <a:lnTo>
                    <a:pt x="347697" y="923755"/>
                  </a:lnTo>
                  <a:lnTo>
                    <a:pt x="321852" y="881199"/>
                  </a:lnTo>
                  <a:lnTo>
                    <a:pt x="296866" y="838182"/>
                  </a:lnTo>
                  <a:lnTo>
                    <a:pt x="272745" y="794715"/>
                  </a:lnTo>
                  <a:lnTo>
                    <a:pt x="249492" y="750813"/>
                  </a:lnTo>
                  <a:lnTo>
                    <a:pt x="227115" y="706488"/>
                  </a:lnTo>
                  <a:lnTo>
                    <a:pt x="205617" y="661754"/>
                  </a:lnTo>
                  <a:lnTo>
                    <a:pt x="185005" y="616625"/>
                  </a:lnTo>
                  <a:lnTo>
                    <a:pt x="165283" y="571113"/>
                  </a:lnTo>
                  <a:lnTo>
                    <a:pt x="146457" y="525232"/>
                  </a:lnTo>
                  <a:lnTo>
                    <a:pt x="128532" y="478996"/>
                  </a:lnTo>
                  <a:lnTo>
                    <a:pt x="111514" y="432417"/>
                  </a:lnTo>
                  <a:lnTo>
                    <a:pt x="95407" y="385509"/>
                  </a:lnTo>
                  <a:lnTo>
                    <a:pt x="80216" y="338285"/>
                  </a:lnTo>
                  <a:lnTo>
                    <a:pt x="65948" y="290759"/>
                  </a:lnTo>
                  <a:lnTo>
                    <a:pt x="52608" y="242944"/>
                  </a:lnTo>
                  <a:lnTo>
                    <a:pt x="40200" y="194853"/>
                  </a:lnTo>
                  <a:lnTo>
                    <a:pt x="28730" y="146500"/>
                  </a:lnTo>
                  <a:lnTo>
                    <a:pt x="18203" y="97898"/>
                  </a:lnTo>
                  <a:lnTo>
                    <a:pt x="8624" y="49060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6081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128647" y="3385946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1236599" y="0"/>
                  </a:moveTo>
                  <a:lnTo>
                    <a:pt x="135000" y="0"/>
                  </a:lnTo>
                  <a:lnTo>
                    <a:pt x="92334" y="6883"/>
                  </a:lnTo>
                  <a:lnTo>
                    <a:pt x="55275" y="26050"/>
                  </a:lnTo>
                  <a:lnTo>
                    <a:pt x="26050" y="55275"/>
                  </a:lnTo>
                  <a:lnTo>
                    <a:pt x="6883" y="92334"/>
                  </a:lnTo>
                  <a:lnTo>
                    <a:pt x="0" y="135000"/>
                  </a:lnTo>
                  <a:lnTo>
                    <a:pt x="0" y="675005"/>
                  </a:lnTo>
                  <a:lnTo>
                    <a:pt x="6883" y="717671"/>
                  </a:lnTo>
                  <a:lnTo>
                    <a:pt x="26050" y="754730"/>
                  </a:lnTo>
                  <a:lnTo>
                    <a:pt x="55275" y="783955"/>
                  </a:lnTo>
                  <a:lnTo>
                    <a:pt x="92334" y="803122"/>
                  </a:lnTo>
                  <a:lnTo>
                    <a:pt x="135000" y="810006"/>
                  </a:lnTo>
                  <a:lnTo>
                    <a:pt x="1236599" y="810006"/>
                  </a:lnTo>
                  <a:lnTo>
                    <a:pt x="1279265" y="803122"/>
                  </a:lnTo>
                  <a:lnTo>
                    <a:pt x="1316324" y="783955"/>
                  </a:lnTo>
                  <a:lnTo>
                    <a:pt x="1345549" y="754730"/>
                  </a:lnTo>
                  <a:lnTo>
                    <a:pt x="1364716" y="717671"/>
                  </a:lnTo>
                  <a:lnTo>
                    <a:pt x="1371600" y="675005"/>
                  </a:lnTo>
                  <a:lnTo>
                    <a:pt x="1371600" y="135000"/>
                  </a:lnTo>
                  <a:lnTo>
                    <a:pt x="1364716" y="92334"/>
                  </a:lnTo>
                  <a:lnTo>
                    <a:pt x="1345549" y="55275"/>
                  </a:lnTo>
                  <a:lnTo>
                    <a:pt x="1316324" y="26050"/>
                  </a:lnTo>
                  <a:lnTo>
                    <a:pt x="1279265" y="6883"/>
                  </a:lnTo>
                  <a:lnTo>
                    <a:pt x="1236599" y="0"/>
                  </a:lnTo>
                  <a:close/>
                </a:path>
              </a:pathLst>
            </a:custGeom>
            <a:solidFill>
              <a:srgbClr val="6261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128647" y="3385946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0" y="135000"/>
                  </a:moveTo>
                  <a:lnTo>
                    <a:pt x="6883" y="92334"/>
                  </a:lnTo>
                  <a:lnTo>
                    <a:pt x="26050" y="55275"/>
                  </a:lnTo>
                  <a:lnTo>
                    <a:pt x="55275" y="26050"/>
                  </a:lnTo>
                  <a:lnTo>
                    <a:pt x="92334" y="6883"/>
                  </a:lnTo>
                  <a:lnTo>
                    <a:pt x="135000" y="0"/>
                  </a:lnTo>
                  <a:lnTo>
                    <a:pt x="1236599" y="0"/>
                  </a:lnTo>
                  <a:lnTo>
                    <a:pt x="1279265" y="6883"/>
                  </a:lnTo>
                  <a:lnTo>
                    <a:pt x="1316324" y="26050"/>
                  </a:lnTo>
                  <a:lnTo>
                    <a:pt x="1345549" y="55275"/>
                  </a:lnTo>
                  <a:lnTo>
                    <a:pt x="1364716" y="92334"/>
                  </a:lnTo>
                  <a:lnTo>
                    <a:pt x="1371600" y="135000"/>
                  </a:lnTo>
                  <a:lnTo>
                    <a:pt x="1371600" y="675005"/>
                  </a:lnTo>
                  <a:lnTo>
                    <a:pt x="1364716" y="717671"/>
                  </a:lnTo>
                  <a:lnTo>
                    <a:pt x="1345549" y="754730"/>
                  </a:lnTo>
                  <a:lnTo>
                    <a:pt x="1316324" y="783955"/>
                  </a:lnTo>
                  <a:lnTo>
                    <a:pt x="1279265" y="803122"/>
                  </a:lnTo>
                  <a:lnTo>
                    <a:pt x="1236599" y="810006"/>
                  </a:lnTo>
                  <a:lnTo>
                    <a:pt x="135000" y="810006"/>
                  </a:lnTo>
                  <a:lnTo>
                    <a:pt x="92334" y="803122"/>
                  </a:lnTo>
                  <a:lnTo>
                    <a:pt x="55275" y="783955"/>
                  </a:lnTo>
                  <a:lnTo>
                    <a:pt x="26050" y="754730"/>
                  </a:lnTo>
                  <a:lnTo>
                    <a:pt x="6883" y="717671"/>
                  </a:lnTo>
                  <a:lnTo>
                    <a:pt x="0" y="675005"/>
                  </a:lnTo>
                  <a:lnTo>
                    <a:pt x="0" y="13500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208402" y="3458717"/>
            <a:ext cx="1212850" cy="64833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-2540" algn="ctr">
              <a:lnSpc>
                <a:spcPct val="90300"/>
              </a:lnSpc>
              <a:spcBef>
                <a:spcPts val="229"/>
              </a:spcBef>
            </a:pPr>
            <a:r>
              <a:rPr sz="1100" b="1" dirty="0">
                <a:latin typeface="Tahoma"/>
                <a:cs typeface="Tahoma"/>
              </a:rPr>
              <a:t>El lider como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constructor</a:t>
            </a:r>
            <a:r>
              <a:rPr sz="1100" b="1" spc="-70" dirty="0">
                <a:latin typeface="Tahoma"/>
                <a:cs typeface="Tahoma"/>
              </a:rPr>
              <a:t> </a:t>
            </a:r>
            <a:r>
              <a:rPr sz="1100" b="1" spc="-5" dirty="0">
                <a:latin typeface="Tahoma"/>
                <a:cs typeface="Tahoma"/>
              </a:rPr>
              <a:t>de</a:t>
            </a:r>
            <a:r>
              <a:rPr sz="1100" b="1" spc="-40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la </a:t>
            </a:r>
            <a:r>
              <a:rPr sz="1100" b="1" spc="-310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cultura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Organizacional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2843974" y="1578228"/>
            <a:ext cx="1412875" cy="1802130"/>
            <a:chOff x="2843974" y="1578228"/>
            <a:chExt cx="1412875" cy="1802130"/>
          </a:xfrm>
        </p:grpSpPr>
        <p:sp>
          <p:nvSpPr>
            <p:cNvPr id="34" name="object 34"/>
            <p:cNvSpPr/>
            <p:nvPr/>
          </p:nvSpPr>
          <p:spPr>
            <a:xfrm>
              <a:off x="2848736" y="2409697"/>
              <a:ext cx="374650" cy="965835"/>
            </a:xfrm>
            <a:custGeom>
              <a:avLst/>
              <a:gdLst/>
              <a:ahLst/>
              <a:cxnLst/>
              <a:rect l="l" t="t" r="r" b="b"/>
              <a:pathLst>
                <a:path w="374650" h="965835">
                  <a:moveTo>
                    <a:pt x="0" y="965835"/>
                  </a:moveTo>
                  <a:lnTo>
                    <a:pt x="8624" y="916758"/>
                  </a:lnTo>
                  <a:lnTo>
                    <a:pt x="18203" y="867906"/>
                  </a:lnTo>
                  <a:lnTo>
                    <a:pt x="28730" y="819294"/>
                  </a:lnTo>
                  <a:lnTo>
                    <a:pt x="40200" y="770933"/>
                  </a:lnTo>
                  <a:lnTo>
                    <a:pt x="52608" y="722837"/>
                  </a:lnTo>
                  <a:lnTo>
                    <a:pt x="65948" y="675019"/>
                  </a:lnTo>
                  <a:lnTo>
                    <a:pt x="80216" y="627492"/>
                  </a:lnTo>
                  <a:lnTo>
                    <a:pt x="95407" y="580270"/>
                  </a:lnTo>
                  <a:lnTo>
                    <a:pt x="111514" y="533364"/>
                  </a:lnTo>
                  <a:lnTo>
                    <a:pt x="128532" y="486789"/>
                  </a:lnTo>
                  <a:lnTo>
                    <a:pt x="146457" y="440557"/>
                  </a:lnTo>
                  <a:lnTo>
                    <a:pt x="165283" y="394681"/>
                  </a:lnTo>
                  <a:lnTo>
                    <a:pt x="185005" y="349175"/>
                  </a:lnTo>
                  <a:lnTo>
                    <a:pt x="205617" y="304052"/>
                  </a:lnTo>
                  <a:lnTo>
                    <a:pt x="227115" y="259324"/>
                  </a:lnTo>
                  <a:lnTo>
                    <a:pt x="249492" y="215005"/>
                  </a:lnTo>
                  <a:lnTo>
                    <a:pt x="272745" y="171108"/>
                  </a:lnTo>
                  <a:lnTo>
                    <a:pt x="296866" y="127646"/>
                  </a:lnTo>
                  <a:lnTo>
                    <a:pt x="321852" y="84631"/>
                  </a:lnTo>
                  <a:lnTo>
                    <a:pt x="347697" y="42078"/>
                  </a:lnTo>
                  <a:lnTo>
                    <a:pt x="374395" y="0"/>
                  </a:lnTo>
                </a:path>
              </a:pathLst>
            </a:custGeom>
            <a:ln w="9524">
              <a:solidFill>
                <a:srgbClr val="6261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872231" y="1590928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1236598" y="0"/>
                  </a:moveTo>
                  <a:lnTo>
                    <a:pt x="135000" y="0"/>
                  </a:lnTo>
                  <a:lnTo>
                    <a:pt x="92334" y="6883"/>
                  </a:lnTo>
                  <a:lnTo>
                    <a:pt x="55275" y="26050"/>
                  </a:lnTo>
                  <a:lnTo>
                    <a:pt x="26050" y="55275"/>
                  </a:lnTo>
                  <a:lnTo>
                    <a:pt x="6883" y="92334"/>
                  </a:lnTo>
                  <a:lnTo>
                    <a:pt x="0" y="135000"/>
                  </a:lnTo>
                  <a:lnTo>
                    <a:pt x="0" y="675004"/>
                  </a:lnTo>
                  <a:lnTo>
                    <a:pt x="6883" y="717671"/>
                  </a:lnTo>
                  <a:lnTo>
                    <a:pt x="26050" y="754730"/>
                  </a:lnTo>
                  <a:lnTo>
                    <a:pt x="55275" y="783955"/>
                  </a:lnTo>
                  <a:lnTo>
                    <a:pt x="92334" y="803122"/>
                  </a:lnTo>
                  <a:lnTo>
                    <a:pt x="135000" y="810005"/>
                  </a:lnTo>
                  <a:lnTo>
                    <a:pt x="1236598" y="810005"/>
                  </a:lnTo>
                  <a:lnTo>
                    <a:pt x="1279265" y="803122"/>
                  </a:lnTo>
                  <a:lnTo>
                    <a:pt x="1316324" y="783955"/>
                  </a:lnTo>
                  <a:lnTo>
                    <a:pt x="1345549" y="754730"/>
                  </a:lnTo>
                  <a:lnTo>
                    <a:pt x="1364716" y="717671"/>
                  </a:lnTo>
                  <a:lnTo>
                    <a:pt x="1371600" y="675004"/>
                  </a:lnTo>
                  <a:lnTo>
                    <a:pt x="1371600" y="135000"/>
                  </a:lnTo>
                  <a:lnTo>
                    <a:pt x="1364716" y="92334"/>
                  </a:lnTo>
                  <a:lnTo>
                    <a:pt x="1345549" y="55275"/>
                  </a:lnTo>
                  <a:lnTo>
                    <a:pt x="1316324" y="26050"/>
                  </a:lnTo>
                  <a:lnTo>
                    <a:pt x="1279265" y="6883"/>
                  </a:lnTo>
                  <a:lnTo>
                    <a:pt x="1236598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872231" y="1590928"/>
              <a:ext cx="1371600" cy="810260"/>
            </a:xfrm>
            <a:custGeom>
              <a:avLst/>
              <a:gdLst/>
              <a:ahLst/>
              <a:cxnLst/>
              <a:rect l="l" t="t" r="r" b="b"/>
              <a:pathLst>
                <a:path w="1371600" h="810260">
                  <a:moveTo>
                    <a:pt x="0" y="135000"/>
                  </a:moveTo>
                  <a:lnTo>
                    <a:pt x="6883" y="92334"/>
                  </a:lnTo>
                  <a:lnTo>
                    <a:pt x="26050" y="55275"/>
                  </a:lnTo>
                  <a:lnTo>
                    <a:pt x="55275" y="26050"/>
                  </a:lnTo>
                  <a:lnTo>
                    <a:pt x="92334" y="6883"/>
                  </a:lnTo>
                  <a:lnTo>
                    <a:pt x="135000" y="0"/>
                  </a:lnTo>
                  <a:lnTo>
                    <a:pt x="1236598" y="0"/>
                  </a:lnTo>
                  <a:lnTo>
                    <a:pt x="1279265" y="6883"/>
                  </a:lnTo>
                  <a:lnTo>
                    <a:pt x="1316324" y="26050"/>
                  </a:lnTo>
                  <a:lnTo>
                    <a:pt x="1345549" y="55275"/>
                  </a:lnTo>
                  <a:lnTo>
                    <a:pt x="1364716" y="92334"/>
                  </a:lnTo>
                  <a:lnTo>
                    <a:pt x="1371600" y="135000"/>
                  </a:lnTo>
                  <a:lnTo>
                    <a:pt x="1371600" y="675004"/>
                  </a:lnTo>
                  <a:lnTo>
                    <a:pt x="1364716" y="717671"/>
                  </a:lnTo>
                  <a:lnTo>
                    <a:pt x="1345549" y="754730"/>
                  </a:lnTo>
                  <a:lnTo>
                    <a:pt x="1316324" y="783955"/>
                  </a:lnTo>
                  <a:lnTo>
                    <a:pt x="1279265" y="803122"/>
                  </a:lnTo>
                  <a:lnTo>
                    <a:pt x="1236598" y="810005"/>
                  </a:lnTo>
                  <a:lnTo>
                    <a:pt x="135000" y="810005"/>
                  </a:lnTo>
                  <a:lnTo>
                    <a:pt x="92334" y="803122"/>
                  </a:lnTo>
                  <a:lnTo>
                    <a:pt x="55275" y="783955"/>
                  </a:lnTo>
                  <a:lnTo>
                    <a:pt x="26050" y="754730"/>
                  </a:lnTo>
                  <a:lnTo>
                    <a:pt x="6883" y="717671"/>
                  </a:lnTo>
                  <a:lnTo>
                    <a:pt x="0" y="675004"/>
                  </a:lnTo>
                  <a:lnTo>
                    <a:pt x="0" y="13500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2961258" y="1739264"/>
            <a:ext cx="1193165" cy="49720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065" marR="5080" indent="635" algn="ctr">
              <a:lnSpc>
                <a:spcPct val="90500"/>
              </a:lnSpc>
              <a:spcBef>
                <a:spcPts val="229"/>
              </a:spcBef>
            </a:pPr>
            <a:r>
              <a:rPr sz="1100" b="1" dirty="0">
                <a:latin typeface="Tahoma"/>
                <a:cs typeface="Tahoma"/>
              </a:rPr>
              <a:t>cultura </a:t>
            </a:r>
            <a:r>
              <a:rPr sz="1100" b="1" spc="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Organizaci</a:t>
            </a:r>
            <a:r>
              <a:rPr sz="1100" b="1" spc="-5" dirty="0">
                <a:latin typeface="Tahoma"/>
                <a:cs typeface="Tahoma"/>
              </a:rPr>
              <a:t>o</a:t>
            </a:r>
            <a:r>
              <a:rPr sz="1100" b="1" dirty="0">
                <a:latin typeface="Tahoma"/>
                <a:cs typeface="Tahoma"/>
              </a:rPr>
              <a:t>n</a:t>
            </a:r>
            <a:r>
              <a:rPr sz="1100" b="1" spc="-15" dirty="0">
                <a:latin typeface="Tahoma"/>
                <a:cs typeface="Tahoma"/>
              </a:rPr>
              <a:t>a</a:t>
            </a:r>
            <a:r>
              <a:rPr sz="1100" b="1" dirty="0">
                <a:latin typeface="Tahoma"/>
                <a:cs typeface="Tahoma"/>
              </a:rPr>
              <a:t>l</a:t>
            </a:r>
            <a:r>
              <a:rPr sz="1100" b="1" spc="-3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y  Liderazgo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101600" y="425449"/>
            <a:ext cx="4564380" cy="1202690"/>
            <a:chOff x="101600" y="425449"/>
            <a:chExt cx="4564380" cy="1202690"/>
          </a:xfrm>
        </p:grpSpPr>
        <p:sp>
          <p:nvSpPr>
            <p:cNvPr id="39" name="object 39"/>
            <p:cNvSpPr/>
            <p:nvPr/>
          </p:nvSpPr>
          <p:spPr>
            <a:xfrm>
              <a:off x="4091940" y="1348485"/>
              <a:ext cx="569595" cy="239395"/>
            </a:xfrm>
            <a:custGeom>
              <a:avLst/>
              <a:gdLst/>
              <a:ahLst/>
              <a:cxnLst/>
              <a:rect l="l" t="t" r="r" b="b"/>
              <a:pathLst>
                <a:path w="569595" h="239394">
                  <a:moveTo>
                    <a:pt x="0" y="239268"/>
                  </a:moveTo>
                  <a:lnTo>
                    <a:pt x="45074" y="214078"/>
                  </a:lnTo>
                  <a:lnTo>
                    <a:pt x="90626" y="189820"/>
                  </a:lnTo>
                  <a:lnTo>
                    <a:pt x="136642" y="166502"/>
                  </a:lnTo>
                  <a:lnTo>
                    <a:pt x="183105" y="144130"/>
                  </a:lnTo>
                  <a:lnTo>
                    <a:pt x="230003" y="122711"/>
                  </a:lnTo>
                  <a:lnTo>
                    <a:pt x="277320" y="102250"/>
                  </a:lnTo>
                  <a:lnTo>
                    <a:pt x="325042" y="82756"/>
                  </a:lnTo>
                  <a:lnTo>
                    <a:pt x="373154" y="64233"/>
                  </a:lnTo>
                  <a:lnTo>
                    <a:pt x="421641" y="46690"/>
                  </a:lnTo>
                  <a:lnTo>
                    <a:pt x="470490" y="30132"/>
                  </a:lnTo>
                  <a:lnTo>
                    <a:pt x="519686" y="14566"/>
                  </a:lnTo>
                  <a:lnTo>
                    <a:pt x="569213" y="0"/>
                  </a:lnTo>
                </a:path>
              </a:pathLst>
            </a:custGeom>
            <a:ln w="9525">
              <a:solidFill>
                <a:srgbClr val="806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34539" y="749807"/>
              <a:ext cx="1074420" cy="877823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2190750" y="830071"/>
              <a:ext cx="876935" cy="735330"/>
            </a:xfrm>
            <a:custGeom>
              <a:avLst/>
              <a:gdLst/>
              <a:ahLst/>
              <a:cxnLst/>
              <a:rect l="l" t="t" r="r" b="b"/>
              <a:pathLst>
                <a:path w="876935" h="735330">
                  <a:moveTo>
                    <a:pt x="67329" y="48108"/>
                  </a:moveTo>
                  <a:lnTo>
                    <a:pt x="50293" y="57353"/>
                  </a:lnTo>
                  <a:lnTo>
                    <a:pt x="79834" y="75809"/>
                  </a:lnTo>
                  <a:lnTo>
                    <a:pt x="98806" y="79628"/>
                  </a:lnTo>
                  <a:lnTo>
                    <a:pt x="118237" y="84454"/>
                  </a:lnTo>
                  <a:lnTo>
                    <a:pt x="156463" y="96266"/>
                  </a:lnTo>
                  <a:lnTo>
                    <a:pt x="193294" y="110998"/>
                  </a:lnTo>
                  <a:lnTo>
                    <a:pt x="228600" y="128397"/>
                  </a:lnTo>
                  <a:lnTo>
                    <a:pt x="262127" y="147954"/>
                  </a:lnTo>
                  <a:lnTo>
                    <a:pt x="293369" y="169925"/>
                  </a:lnTo>
                  <a:lnTo>
                    <a:pt x="335280" y="206121"/>
                  </a:lnTo>
                  <a:lnTo>
                    <a:pt x="370331" y="245491"/>
                  </a:lnTo>
                  <a:lnTo>
                    <a:pt x="397637" y="287147"/>
                  </a:lnTo>
                  <a:lnTo>
                    <a:pt x="416051" y="330200"/>
                  </a:lnTo>
                  <a:lnTo>
                    <a:pt x="424814" y="374015"/>
                  </a:lnTo>
                  <a:lnTo>
                    <a:pt x="425450" y="389636"/>
                  </a:lnTo>
                  <a:lnTo>
                    <a:pt x="426212" y="406273"/>
                  </a:lnTo>
                  <a:lnTo>
                    <a:pt x="435991" y="455549"/>
                  </a:lnTo>
                  <a:lnTo>
                    <a:pt x="456311" y="503047"/>
                  </a:lnTo>
                  <a:lnTo>
                    <a:pt x="485775" y="548259"/>
                  </a:lnTo>
                  <a:lnTo>
                    <a:pt x="523239" y="590296"/>
                  </a:lnTo>
                  <a:lnTo>
                    <a:pt x="552069" y="616331"/>
                  </a:lnTo>
                  <a:lnTo>
                    <a:pt x="583692" y="640334"/>
                  </a:lnTo>
                  <a:lnTo>
                    <a:pt x="617727" y="662177"/>
                  </a:lnTo>
                  <a:lnTo>
                    <a:pt x="653923" y="681736"/>
                  </a:lnTo>
                  <a:lnTo>
                    <a:pt x="691895" y="698626"/>
                  </a:lnTo>
                  <a:lnTo>
                    <a:pt x="731266" y="712470"/>
                  </a:lnTo>
                  <a:lnTo>
                    <a:pt x="771906" y="723264"/>
                  </a:lnTo>
                  <a:lnTo>
                    <a:pt x="813435" y="730885"/>
                  </a:lnTo>
                  <a:lnTo>
                    <a:pt x="855472" y="734695"/>
                  </a:lnTo>
                  <a:lnTo>
                    <a:pt x="876045" y="735202"/>
                  </a:lnTo>
                  <a:lnTo>
                    <a:pt x="876554" y="709802"/>
                  </a:lnTo>
                  <a:lnTo>
                    <a:pt x="855980" y="709295"/>
                  </a:lnTo>
                  <a:lnTo>
                    <a:pt x="836168" y="707898"/>
                  </a:lnTo>
                  <a:lnTo>
                    <a:pt x="796544" y="702437"/>
                  </a:lnTo>
                  <a:lnTo>
                    <a:pt x="757427" y="693674"/>
                  </a:lnTo>
                  <a:lnTo>
                    <a:pt x="719455" y="681736"/>
                  </a:lnTo>
                  <a:lnTo>
                    <a:pt x="682498" y="667131"/>
                  </a:lnTo>
                  <a:lnTo>
                    <a:pt x="647192" y="649732"/>
                  </a:lnTo>
                  <a:lnTo>
                    <a:pt x="613791" y="629920"/>
                  </a:lnTo>
                  <a:lnTo>
                    <a:pt x="567817" y="596392"/>
                  </a:lnTo>
                  <a:lnTo>
                    <a:pt x="528066" y="558926"/>
                  </a:lnTo>
                  <a:lnTo>
                    <a:pt x="495470" y="518413"/>
                  </a:lnTo>
                  <a:lnTo>
                    <a:pt x="471169" y="476123"/>
                  </a:lnTo>
                  <a:lnTo>
                    <a:pt x="456056" y="432562"/>
                  </a:lnTo>
                  <a:lnTo>
                    <a:pt x="450850" y="388620"/>
                  </a:lnTo>
                  <a:lnTo>
                    <a:pt x="450214" y="372999"/>
                  </a:lnTo>
                  <a:lnTo>
                    <a:pt x="448310" y="356362"/>
                  </a:lnTo>
                  <a:lnTo>
                    <a:pt x="434848" y="307340"/>
                  </a:lnTo>
                  <a:lnTo>
                    <a:pt x="411480" y="260350"/>
                  </a:lnTo>
                  <a:lnTo>
                    <a:pt x="379222" y="216026"/>
                  </a:lnTo>
                  <a:lnTo>
                    <a:pt x="339470" y="175132"/>
                  </a:lnTo>
                  <a:lnTo>
                    <a:pt x="309118" y="149987"/>
                  </a:lnTo>
                  <a:lnTo>
                    <a:pt x="276225" y="127000"/>
                  </a:lnTo>
                  <a:lnTo>
                    <a:pt x="241173" y="106172"/>
                  </a:lnTo>
                  <a:lnTo>
                    <a:pt x="204088" y="88011"/>
                  </a:lnTo>
                  <a:lnTo>
                    <a:pt x="165354" y="72517"/>
                  </a:lnTo>
                  <a:lnTo>
                    <a:pt x="125349" y="60071"/>
                  </a:lnTo>
                  <a:lnTo>
                    <a:pt x="84200" y="50800"/>
                  </a:lnTo>
                  <a:lnTo>
                    <a:pt x="67329" y="48108"/>
                  </a:lnTo>
                  <a:close/>
                </a:path>
                <a:path w="876935" h="735330">
                  <a:moveTo>
                    <a:pt x="102869" y="0"/>
                  </a:moveTo>
                  <a:lnTo>
                    <a:pt x="96647" y="3301"/>
                  </a:lnTo>
                  <a:lnTo>
                    <a:pt x="0" y="55752"/>
                  </a:lnTo>
                  <a:lnTo>
                    <a:pt x="93091" y="114173"/>
                  </a:lnTo>
                  <a:lnTo>
                    <a:pt x="99060" y="117855"/>
                  </a:lnTo>
                  <a:lnTo>
                    <a:pt x="106933" y="116077"/>
                  </a:lnTo>
                  <a:lnTo>
                    <a:pt x="110617" y="110108"/>
                  </a:lnTo>
                  <a:lnTo>
                    <a:pt x="114426" y="104140"/>
                  </a:lnTo>
                  <a:lnTo>
                    <a:pt x="79834" y="75809"/>
                  </a:lnTo>
                  <a:lnTo>
                    <a:pt x="39624" y="70230"/>
                  </a:lnTo>
                  <a:lnTo>
                    <a:pt x="24256" y="69215"/>
                  </a:lnTo>
                  <a:lnTo>
                    <a:pt x="26035" y="43815"/>
                  </a:lnTo>
                  <a:lnTo>
                    <a:pt x="75243" y="43815"/>
                  </a:lnTo>
                  <a:lnTo>
                    <a:pt x="108712" y="25653"/>
                  </a:lnTo>
                  <a:lnTo>
                    <a:pt x="114935" y="22351"/>
                  </a:lnTo>
                  <a:lnTo>
                    <a:pt x="117220" y="14604"/>
                  </a:lnTo>
                  <a:lnTo>
                    <a:pt x="113918" y="8508"/>
                  </a:lnTo>
                  <a:lnTo>
                    <a:pt x="110489" y="2286"/>
                  </a:lnTo>
                  <a:lnTo>
                    <a:pt x="102869" y="0"/>
                  </a:lnTo>
                  <a:close/>
                </a:path>
                <a:path w="876935" h="735330">
                  <a:moveTo>
                    <a:pt x="26035" y="43815"/>
                  </a:moveTo>
                  <a:lnTo>
                    <a:pt x="24256" y="69215"/>
                  </a:lnTo>
                  <a:lnTo>
                    <a:pt x="39624" y="70230"/>
                  </a:lnTo>
                  <a:lnTo>
                    <a:pt x="59436" y="72644"/>
                  </a:lnTo>
                  <a:lnTo>
                    <a:pt x="79248" y="75692"/>
                  </a:lnTo>
                  <a:lnTo>
                    <a:pt x="79834" y="75809"/>
                  </a:lnTo>
                  <a:lnTo>
                    <a:pt x="66839" y="67691"/>
                  </a:lnTo>
                  <a:lnTo>
                    <a:pt x="31242" y="67691"/>
                  </a:lnTo>
                  <a:lnTo>
                    <a:pt x="31876" y="45847"/>
                  </a:lnTo>
                  <a:lnTo>
                    <a:pt x="49162" y="45847"/>
                  </a:lnTo>
                  <a:lnTo>
                    <a:pt x="42544" y="45084"/>
                  </a:lnTo>
                  <a:lnTo>
                    <a:pt x="26035" y="43815"/>
                  </a:lnTo>
                  <a:close/>
                </a:path>
                <a:path w="876935" h="735330">
                  <a:moveTo>
                    <a:pt x="31876" y="45847"/>
                  </a:moveTo>
                  <a:lnTo>
                    <a:pt x="31242" y="67691"/>
                  </a:lnTo>
                  <a:lnTo>
                    <a:pt x="50293" y="57353"/>
                  </a:lnTo>
                  <a:lnTo>
                    <a:pt x="31876" y="45847"/>
                  </a:lnTo>
                  <a:close/>
                </a:path>
                <a:path w="876935" h="735330">
                  <a:moveTo>
                    <a:pt x="50293" y="57353"/>
                  </a:moveTo>
                  <a:lnTo>
                    <a:pt x="31242" y="67691"/>
                  </a:lnTo>
                  <a:lnTo>
                    <a:pt x="66839" y="67691"/>
                  </a:lnTo>
                  <a:lnTo>
                    <a:pt x="50293" y="57353"/>
                  </a:lnTo>
                  <a:close/>
                </a:path>
                <a:path w="876935" h="735330">
                  <a:moveTo>
                    <a:pt x="49162" y="45847"/>
                  </a:moveTo>
                  <a:lnTo>
                    <a:pt x="31876" y="45847"/>
                  </a:lnTo>
                  <a:lnTo>
                    <a:pt x="50293" y="57353"/>
                  </a:lnTo>
                  <a:lnTo>
                    <a:pt x="67329" y="48108"/>
                  </a:lnTo>
                  <a:lnTo>
                    <a:pt x="63500" y="47498"/>
                  </a:lnTo>
                  <a:lnTo>
                    <a:pt x="49162" y="45847"/>
                  </a:lnTo>
                  <a:close/>
                </a:path>
                <a:path w="876935" h="735330">
                  <a:moveTo>
                    <a:pt x="75243" y="43815"/>
                  </a:moveTo>
                  <a:lnTo>
                    <a:pt x="26035" y="43815"/>
                  </a:lnTo>
                  <a:lnTo>
                    <a:pt x="42544" y="45084"/>
                  </a:lnTo>
                  <a:lnTo>
                    <a:pt x="63500" y="47498"/>
                  </a:lnTo>
                  <a:lnTo>
                    <a:pt x="67329" y="48108"/>
                  </a:lnTo>
                  <a:lnTo>
                    <a:pt x="75243" y="43815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14300" y="438149"/>
              <a:ext cx="1990725" cy="866775"/>
            </a:xfrm>
            <a:custGeom>
              <a:avLst/>
              <a:gdLst/>
              <a:ahLst/>
              <a:cxnLst/>
              <a:rect l="l" t="t" r="r" b="b"/>
              <a:pathLst>
                <a:path w="1990725" h="866775">
                  <a:moveTo>
                    <a:pt x="1846199" y="0"/>
                  </a:moveTo>
                  <a:lnTo>
                    <a:pt x="144462" y="0"/>
                  </a:lnTo>
                  <a:lnTo>
                    <a:pt x="98802" y="7361"/>
                  </a:lnTo>
                  <a:lnTo>
                    <a:pt x="59146" y="27866"/>
                  </a:lnTo>
                  <a:lnTo>
                    <a:pt x="27873" y="59143"/>
                  </a:lnTo>
                  <a:lnTo>
                    <a:pt x="7365" y="98820"/>
                  </a:lnTo>
                  <a:lnTo>
                    <a:pt x="0" y="144525"/>
                  </a:lnTo>
                  <a:lnTo>
                    <a:pt x="0" y="722249"/>
                  </a:lnTo>
                  <a:lnTo>
                    <a:pt x="7365" y="767954"/>
                  </a:lnTo>
                  <a:lnTo>
                    <a:pt x="27873" y="807631"/>
                  </a:lnTo>
                  <a:lnTo>
                    <a:pt x="59146" y="838908"/>
                  </a:lnTo>
                  <a:lnTo>
                    <a:pt x="98802" y="859413"/>
                  </a:lnTo>
                  <a:lnTo>
                    <a:pt x="144462" y="866775"/>
                  </a:lnTo>
                  <a:lnTo>
                    <a:pt x="1846199" y="866775"/>
                  </a:lnTo>
                  <a:lnTo>
                    <a:pt x="1891904" y="859413"/>
                  </a:lnTo>
                  <a:lnTo>
                    <a:pt x="1931581" y="838908"/>
                  </a:lnTo>
                  <a:lnTo>
                    <a:pt x="1962858" y="807631"/>
                  </a:lnTo>
                  <a:lnTo>
                    <a:pt x="1983363" y="767954"/>
                  </a:lnTo>
                  <a:lnTo>
                    <a:pt x="1990725" y="722249"/>
                  </a:lnTo>
                  <a:lnTo>
                    <a:pt x="1990725" y="144525"/>
                  </a:lnTo>
                  <a:lnTo>
                    <a:pt x="1983363" y="98820"/>
                  </a:lnTo>
                  <a:lnTo>
                    <a:pt x="1962858" y="59143"/>
                  </a:lnTo>
                  <a:lnTo>
                    <a:pt x="1931581" y="27866"/>
                  </a:lnTo>
                  <a:lnTo>
                    <a:pt x="1891904" y="7361"/>
                  </a:lnTo>
                  <a:lnTo>
                    <a:pt x="18461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14300" y="438149"/>
              <a:ext cx="1990725" cy="866775"/>
            </a:xfrm>
            <a:custGeom>
              <a:avLst/>
              <a:gdLst/>
              <a:ahLst/>
              <a:cxnLst/>
              <a:rect l="l" t="t" r="r" b="b"/>
              <a:pathLst>
                <a:path w="1990725" h="866775">
                  <a:moveTo>
                    <a:pt x="0" y="144525"/>
                  </a:moveTo>
                  <a:lnTo>
                    <a:pt x="7365" y="98820"/>
                  </a:lnTo>
                  <a:lnTo>
                    <a:pt x="27873" y="59143"/>
                  </a:lnTo>
                  <a:lnTo>
                    <a:pt x="59146" y="27866"/>
                  </a:lnTo>
                  <a:lnTo>
                    <a:pt x="98802" y="7361"/>
                  </a:lnTo>
                  <a:lnTo>
                    <a:pt x="144462" y="0"/>
                  </a:lnTo>
                  <a:lnTo>
                    <a:pt x="1846199" y="0"/>
                  </a:lnTo>
                  <a:lnTo>
                    <a:pt x="1891904" y="7361"/>
                  </a:lnTo>
                  <a:lnTo>
                    <a:pt x="1931581" y="27866"/>
                  </a:lnTo>
                  <a:lnTo>
                    <a:pt x="1962858" y="59143"/>
                  </a:lnTo>
                  <a:lnTo>
                    <a:pt x="1983363" y="98820"/>
                  </a:lnTo>
                  <a:lnTo>
                    <a:pt x="1990725" y="144525"/>
                  </a:lnTo>
                  <a:lnTo>
                    <a:pt x="1990725" y="722249"/>
                  </a:lnTo>
                  <a:lnTo>
                    <a:pt x="1983363" y="767954"/>
                  </a:lnTo>
                  <a:lnTo>
                    <a:pt x="1962858" y="807631"/>
                  </a:lnTo>
                  <a:lnTo>
                    <a:pt x="1931581" y="838908"/>
                  </a:lnTo>
                  <a:lnTo>
                    <a:pt x="1891904" y="859413"/>
                  </a:lnTo>
                  <a:lnTo>
                    <a:pt x="1846199" y="866775"/>
                  </a:lnTo>
                  <a:lnTo>
                    <a:pt x="144462" y="866775"/>
                  </a:lnTo>
                  <a:lnTo>
                    <a:pt x="98802" y="859413"/>
                  </a:lnTo>
                  <a:lnTo>
                    <a:pt x="59146" y="838908"/>
                  </a:lnTo>
                  <a:lnTo>
                    <a:pt x="27873" y="807631"/>
                  </a:lnTo>
                  <a:lnTo>
                    <a:pt x="7365" y="767954"/>
                  </a:lnTo>
                  <a:lnTo>
                    <a:pt x="0" y="722249"/>
                  </a:lnTo>
                  <a:lnTo>
                    <a:pt x="0" y="144525"/>
                  </a:lnTo>
                  <a:close/>
                </a:path>
              </a:pathLst>
            </a:custGeom>
            <a:ln w="25400">
              <a:solidFill>
                <a:srgbClr val="5F49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3951859" y="2875305"/>
            <a:ext cx="2677795" cy="15100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065" marR="5080" indent="1270" algn="ctr">
              <a:lnSpc>
                <a:spcPct val="110900"/>
              </a:lnSpc>
              <a:spcBef>
                <a:spcPts val="75"/>
              </a:spcBef>
            </a:pPr>
            <a:r>
              <a:rPr sz="2200" b="1" spc="-5" dirty="0">
                <a:latin typeface="Times New Roman"/>
                <a:cs typeface="Times New Roman"/>
              </a:rPr>
              <a:t>INFLUENCIA DEL 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LIDERAZGO EN LA </a:t>
            </a:r>
            <a:r>
              <a:rPr sz="2200" b="1" spc="-535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CULTURA 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ORGA</a:t>
            </a:r>
            <a:r>
              <a:rPr sz="2200" b="1" dirty="0">
                <a:latin typeface="Times New Roman"/>
                <a:cs typeface="Times New Roman"/>
              </a:rPr>
              <a:t>NI</a:t>
            </a:r>
            <a:r>
              <a:rPr sz="2200" b="1" spc="-20" dirty="0">
                <a:latin typeface="Times New Roman"/>
                <a:cs typeface="Times New Roman"/>
              </a:rPr>
              <a:t>Z</a:t>
            </a:r>
            <a:r>
              <a:rPr sz="2200" b="1" spc="10" dirty="0">
                <a:latin typeface="Times New Roman"/>
                <a:cs typeface="Times New Roman"/>
              </a:rPr>
              <a:t>A</a:t>
            </a:r>
            <a:r>
              <a:rPr sz="2200" b="1" spc="-5" dirty="0">
                <a:latin typeface="Times New Roman"/>
                <a:cs typeface="Times New Roman"/>
              </a:rPr>
              <a:t>CIONAL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47904" y="541730"/>
            <a:ext cx="1724025" cy="64135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400"/>
              </a:lnSpc>
              <a:spcBef>
                <a:spcPts val="80"/>
              </a:spcBef>
            </a:pPr>
            <a:r>
              <a:rPr sz="1000" spc="-5" dirty="0">
                <a:latin typeface="Calibri"/>
                <a:cs typeface="Calibri"/>
              </a:rPr>
              <a:t>Un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determinado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líder se basa</a:t>
            </a:r>
            <a:r>
              <a:rPr sz="1000" spc="2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 </a:t>
            </a:r>
            <a:r>
              <a:rPr sz="1000" spc="-2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la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cultura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organizacional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 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acuerdo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valores,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normas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o </a:t>
            </a:r>
            <a:r>
              <a:rPr sz="1000" spc="-2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prácticas compartidas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5361559" y="12064"/>
            <a:ext cx="4890770" cy="892175"/>
            <a:chOff x="5361559" y="12064"/>
            <a:chExt cx="4890770" cy="892175"/>
          </a:xfrm>
        </p:grpSpPr>
        <p:pic>
          <p:nvPicPr>
            <p:cNvPr id="47" name="object 4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10784" y="397763"/>
              <a:ext cx="1684019" cy="505968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7343775" y="219074"/>
              <a:ext cx="2895600" cy="605790"/>
            </a:xfrm>
            <a:custGeom>
              <a:avLst/>
              <a:gdLst/>
              <a:ahLst/>
              <a:cxnLst/>
              <a:rect l="l" t="t" r="r" b="b"/>
              <a:pathLst>
                <a:path w="2895600" h="605790">
                  <a:moveTo>
                    <a:pt x="0" y="100965"/>
                  </a:moveTo>
                  <a:lnTo>
                    <a:pt x="7935" y="61668"/>
                  </a:lnTo>
                  <a:lnTo>
                    <a:pt x="29575" y="29575"/>
                  </a:lnTo>
                  <a:lnTo>
                    <a:pt x="61668" y="7935"/>
                  </a:lnTo>
                  <a:lnTo>
                    <a:pt x="100965" y="0"/>
                  </a:lnTo>
                  <a:lnTo>
                    <a:pt x="2794634" y="0"/>
                  </a:lnTo>
                  <a:lnTo>
                    <a:pt x="2833931" y="7935"/>
                  </a:lnTo>
                  <a:lnTo>
                    <a:pt x="2866024" y="29575"/>
                  </a:lnTo>
                  <a:lnTo>
                    <a:pt x="2887664" y="61668"/>
                  </a:lnTo>
                  <a:lnTo>
                    <a:pt x="2895600" y="100965"/>
                  </a:lnTo>
                  <a:lnTo>
                    <a:pt x="2895600" y="504825"/>
                  </a:lnTo>
                  <a:lnTo>
                    <a:pt x="2887664" y="544121"/>
                  </a:lnTo>
                  <a:lnTo>
                    <a:pt x="2866024" y="576214"/>
                  </a:lnTo>
                  <a:lnTo>
                    <a:pt x="2833931" y="597854"/>
                  </a:lnTo>
                  <a:lnTo>
                    <a:pt x="2794634" y="605790"/>
                  </a:lnTo>
                  <a:lnTo>
                    <a:pt x="100965" y="605790"/>
                  </a:lnTo>
                  <a:lnTo>
                    <a:pt x="61668" y="597854"/>
                  </a:lnTo>
                  <a:lnTo>
                    <a:pt x="29575" y="576214"/>
                  </a:lnTo>
                  <a:lnTo>
                    <a:pt x="7935" y="544121"/>
                  </a:lnTo>
                  <a:lnTo>
                    <a:pt x="0" y="504825"/>
                  </a:lnTo>
                  <a:lnTo>
                    <a:pt x="0" y="100965"/>
                  </a:lnTo>
                  <a:close/>
                </a:path>
              </a:pathLst>
            </a:custGeom>
            <a:ln w="25399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61559" y="12064"/>
              <a:ext cx="1693037" cy="829309"/>
            </a:xfrm>
            <a:prstGeom prst="rect">
              <a:avLst/>
            </a:prstGeom>
          </p:spPr>
        </p:pic>
      </p:grpSp>
      <p:sp>
        <p:nvSpPr>
          <p:cNvPr id="50" name="object 50"/>
          <p:cNvSpPr txBox="1"/>
          <p:nvPr/>
        </p:nvSpPr>
        <p:spPr>
          <a:xfrm>
            <a:off x="7466838" y="268630"/>
            <a:ext cx="265239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El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liderazgo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debe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ser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un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factos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de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alta</a:t>
            </a:r>
            <a:r>
              <a:rPr sz="1000" spc="1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incidencia,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permitirá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lograr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alto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nivel </a:t>
            </a:r>
            <a:r>
              <a:rPr sz="1000" dirty="0">
                <a:latin typeface="Times New Roman"/>
                <a:cs typeface="Times New Roman"/>
              </a:rPr>
              <a:t>de </a:t>
            </a:r>
            <a:r>
              <a:rPr sz="1000" spc="-5" dirty="0">
                <a:latin typeface="Times New Roman"/>
                <a:cs typeface="Times New Roman"/>
              </a:rPr>
              <a:t>productividad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8772525" y="1543049"/>
            <a:ext cx="1724025" cy="1457325"/>
          </a:xfrm>
          <a:custGeom>
            <a:avLst/>
            <a:gdLst/>
            <a:ahLst/>
            <a:cxnLst/>
            <a:rect l="l" t="t" r="r" b="b"/>
            <a:pathLst>
              <a:path w="1724025" h="1457325">
                <a:moveTo>
                  <a:pt x="0" y="242950"/>
                </a:moveTo>
                <a:lnTo>
                  <a:pt x="4933" y="193970"/>
                </a:lnTo>
                <a:lnTo>
                  <a:pt x="19083" y="148357"/>
                </a:lnTo>
                <a:lnTo>
                  <a:pt x="41476" y="107088"/>
                </a:lnTo>
                <a:lnTo>
                  <a:pt x="71135" y="71135"/>
                </a:lnTo>
                <a:lnTo>
                  <a:pt x="107088" y="41476"/>
                </a:lnTo>
                <a:lnTo>
                  <a:pt x="148357" y="19083"/>
                </a:lnTo>
                <a:lnTo>
                  <a:pt x="193970" y="4933"/>
                </a:lnTo>
                <a:lnTo>
                  <a:pt x="242950" y="0"/>
                </a:lnTo>
                <a:lnTo>
                  <a:pt x="1481074" y="0"/>
                </a:lnTo>
                <a:lnTo>
                  <a:pt x="1530054" y="4933"/>
                </a:lnTo>
                <a:lnTo>
                  <a:pt x="1575667" y="19083"/>
                </a:lnTo>
                <a:lnTo>
                  <a:pt x="1616936" y="41476"/>
                </a:lnTo>
                <a:lnTo>
                  <a:pt x="1652889" y="71135"/>
                </a:lnTo>
                <a:lnTo>
                  <a:pt x="1682548" y="107088"/>
                </a:lnTo>
                <a:lnTo>
                  <a:pt x="1704941" y="148357"/>
                </a:lnTo>
                <a:lnTo>
                  <a:pt x="1719091" y="193970"/>
                </a:lnTo>
                <a:lnTo>
                  <a:pt x="1724025" y="242950"/>
                </a:lnTo>
                <a:lnTo>
                  <a:pt x="1724025" y="1214374"/>
                </a:lnTo>
                <a:lnTo>
                  <a:pt x="1719091" y="1263354"/>
                </a:lnTo>
                <a:lnTo>
                  <a:pt x="1704941" y="1308967"/>
                </a:lnTo>
                <a:lnTo>
                  <a:pt x="1682548" y="1350236"/>
                </a:lnTo>
                <a:lnTo>
                  <a:pt x="1652889" y="1386189"/>
                </a:lnTo>
                <a:lnTo>
                  <a:pt x="1616936" y="1415848"/>
                </a:lnTo>
                <a:lnTo>
                  <a:pt x="1575667" y="1438241"/>
                </a:lnTo>
                <a:lnTo>
                  <a:pt x="1530054" y="1452391"/>
                </a:lnTo>
                <a:lnTo>
                  <a:pt x="1481074" y="1457325"/>
                </a:lnTo>
                <a:lnTo>
                  <a:pt x="242950" y="1457325"/>
                </a:lnTo>
                <a:lnTo>
                  <a:pt x="193970" y="1452391"/>
                </a:lnTo>
                <a:lnTo>
                  <a:pt x="148357" y="1438241"/>
                </a:lnTo>
                <a:lnTo>
                  <a:pt x="107088" y="1415848"/>
                </a:lnTo>
                <a:lnTo>
                  <a:pt x="71135" y="1386189"/>
                </a:lnTo>
                <a:lnTo>
                  <a:pt x="41476" y="1350236"/>
                </a:lnTo>
                <a:lnTo>
                  <a:pt x="19083" y="1308967"/>
                </a:lnTo>
                <a:lnTo>
                  <a:pt x="4933" y="1263354"/>
                </a:lnTo>
                <a:lnTo>
                  <a:pt x="0" y="1214374"/>
                </a:lnTo>
                <a:lnTo>
                  <a:pt x="0" y="242950"/>
                </a:lnTo>
                <a:close/>
              </a:path>
            </a:pathLst>
          </a:custGeom>
          <a:ln w="25400">
            <a:solidFill>
              <a:srgbClr val="77923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8936228" y="1648713"/>
            <a:ext cx="13976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El</a:t>
            </a:r>
            <a:r>
              <a:rPr sz="1000" spc="1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comportamiento</a:t>
            </a:r>
            <a:r>
              <a:rPr sz="1000" spc="18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de</a:t>
            </a:r>
            <a:r>
              <a:rPr sz="1000" spc="1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las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936228" y="1802027"/>
            <a:ext cx="13970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  <a:tabLst>
                <a:tab pos="687070" algn="l"/>
                <a:tab pos="929640" algn="l"/>
                <a:tab pos="1202055" algn="l"/>
                <a:tab pos="1291590" algn="l"/>
              </a:tabLst>
            </a:pPr>
            <a:r>
              <a:rPr sz="1000" dirty="0">
                <a:latin typeface="Times New Roman"/>
                <a:cs typeface="Times New Roman"/>
              </a:rPr>
              <a:t>p</a:t>
            </a:r>
            <a:r>
              <a:rPr sz="1000" spc="-5" dirty="0">
                <a:latin typeface="Times New Roman"/>
                <a:cs typeface="Times New Roman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r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5" dirty="0">
                <a:latin typeface="Times New Roman"/>
                <a:cs typeface="Times New Roman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as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spc="15" dirty="0">
                <a:latin typeface="Times New Roman"/>
                <a:cs typeface="Times New Roman"/>
              </a:rPr>
              <a:t>o</a:t>
            </a:r>
            <a:r>
              <a:rPr sz="1000" spc="-25" dirty="0">
                <a:latin typeface="Times New Roman"/>
                <a:cs typeface="Times New Roman"/>
              </a:rPr>
              <a:t>m</a:t>
            </a:r>
            <a:r>
              <a:rPr sz="1000" spc="-5" dirty="0">
                <a:latin typeface="Times New Roman"/>
                <a:cs typeface="Times New Roman"/>
              </a:rPr>
              <a:t>o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15" dirty="0">
                <a:latin typeface="Times New Roman"/>
                <a:cs typeface="Times New Roman"/>
              </a:rPr>
              <a:t>un</a:t>
            </a:r>
            <a:r>
              <a:rPr sz="1000" spc="-5" dirty="0">
                <a:latin typeface="Times New Roman"/>
                <a:cs typeface="Times New Roman"/>
              </a:rPr>
              <a:t>a  consecuencia	</a:t>
            </a:r>
            <a:r>
              <a:rPr sz="1000" dirty="0">
                <a:latin typeface="Times New Roman"/>
                <a:cs typeface="Times New Roman"/>
              </a:rPr>
              <a:t>de		</a:t>
            </a:r>
            <a:r>
              <a:rPr sz="1000" spc="-5" dirty="0">
                <a:latin typeface="Times New Roman"/>
                <a:cs typeface="Times New Roman"/>
              </a:rPr>
              <a:t>la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936228" y="2152852"/>
            <a:ext cx="13982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78180" algn="l"/>
                <a:tab pos="1007110" algn="l"/>
              </a:tabLst>
            </a:pPr>
            <a:r>
              <a:rPr sz="1000" spc="-5" dirty="0">
                <a:latin typeface="Times New Roman"/>
                <a:cs typeface="Times New Roman"/>
              </a:rPr>
              <a:t>sensación	del	cuerpo,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936228" y="2305329"/>
            <a:ext cx="1396365" cy="530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05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autoestima,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autoimagen,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contribuye al desarrollo </a:t>
            </a:r>
            <a:r>
              <a:rPr sz="1000" dirty="0">
                <a:latin typeface="Times New Roman"/>
                <a:cs typeface="Times New Roman"/>
              </a:rPr>
              <a:t>de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los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rasgos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personales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7805928" y="1634489"/>
            <a:ext cx="2703830" cy="4017010"/>
            <a:chOff x="7805928" y="1634489"/>
            <a:chExt cx="2703830" cy="4017010"/>
          </a:xfrm>
        </p:grpSpPr>
        <p:pic>
          <p:nvPicPr>
            <p:cNvPr id="57" name="object 5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05928" y="2116835"/>
              <a:ext cx="1074420" cy="411479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848473" y="1634489"/>
              <a:ext cx="892555" cy="775715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8772525" y="4352924"/>
              <a:ext cx="1724025" cy="1285875"/>
            </a:xfrm>
            <a:custGeom>
              <a:avLst/>
              <a:gdLst/>
              <a:ahLst/>
              <a:cxnLst/>
              <a:rect l="l" t="t" r="r" b="b"/>
              <a:pathLst>
                <a:path w="1724025" h="1285875">
                  <a:moveTo>
                    <a:pt x="0" y="214376"/>
                  </a:moveTo>
                  <a:lnTo>
                    <a:pt x="5663" y="165231"/>
                  </a:lnTo>
                  <a:lnTo>
                    <a:pt x="21795" y="120113"/>
                  </a:lnTo>
                  <a:lnTo>
                    <a:pt x="47106" y="80308"/>
                  </a:lnTo>
                  <a:lnTo>
                    <a:pt x="80308" y="47106"/>
                  </a:lnTo>
                  <a:lnTo>
                    <a:pt x="120113" y="21795"/>
                  </a:lnTo>
                  <a:lnTo>
                    <a:pt x="165231" y="5663"/>
                  </a:lnTo>
                  <a:lnTo>
                    <a:pt x="214375" y="0"/>
                  </a:lnTo>
                  <a:lnTo>
                    <a:pt x="1509649" y="0"/>
                  </a:lnTo>
                  <a:lnTo>
                    <a:pt x="1558793" y="5663"/>
                  </a:lnTo>
                  <a:lnTo>
                    <a:pt x="1603911" y="21795"/>
                  </a:lnTo>
                  <a:lnTo>
                    <a:pt x="1643716" y="47106"/>
                  </a:lnTo>
                  <a:lnTo>
                    <a:pt x="1676918" y="80308"/>
                  </a:lnTo>
                  <a:lnTo>
                    <a:pt x="1702229" y="120113"/>
                  </a:lnTo>
                  <a:lnTo>
                    <a:pt x="1718361" y="165231"/>
                  </a:lnTo>
                  <a:lnTo>
                    <a:pt x="1724025" y="214376"/>
                  </a:lnTo>
                  <a:lnTo>
                    <a:pt x="1724025" y="1071499"/>
                  </a:lnTo>
                  <a:lnTo>
                    <a:pt x="1718361" y="1120643"/>
                  </a:lnTo>
                  <a:lnTo>
                    <a:pt x="1702229" y="1165761"/>
                  </a:lnTo>
                  <a:lnTo>
                    <a:pt x="1676918" y="1205566"/>
                  </a:lnTo>
                  <a:lnTo>
                    <a:pt x="1643716" y="1238768"/>
                  </a:lnTo>
                  <a:lnTo>
                    <a:pt x="1603911" y="1264079"/>
                  </a:lnTo>
                  <a:lnTo>
                    <a:pt x="1558793" y="1280211"/>
                  </a:lnTo>
                  <a:lnTo>
                    <a:pt x="1509649" y="1285875"/>
                  </a:lnTo>
                  <a:lnTo>
                    <a:pt x="214375" y="1285875"/>
                  </a:lnTo>
                  <a:lnTo>
                    <a:pt x="165231" y="1280211"/>
                  </a:lnTo>
                  <a:lnTo>
                    <a:pt x="120113" y="1264079"/>
                  </a:lnTo>
                  <a:lnTo>
                    <a:pt x="80308" y="1238768"/>
                  </a:lnTo>
                  <a:lnTo>
                    <a:pt x="47106" y="1205566"/>
                  </a:lnTo>
                  <a:lnTo>
                    <a:pt x="21795" y="1165761"/>
                  </a:lnTo>
                  <a:lnTo>
                    <a:pt x="5663" y="1120643"/>
                  </a:lnTo>
                  <a:lnTo>
                    <a:pt x="0" y="1071499"/>
                  </a:lnTo>
                  <a:lnTo>
                    <a:pt x="0" y="214376"/>
                  </a:lnTo>
                  <a:close/>
                </a:path>
              </a:pathLst>
            </a:custGeom>
            <a:ln w="25400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8978900" y="4436135"/>
            <a:ext cx="1312545" cy="10331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" algn="ctr">
              <a:lnSpc>
                <a:spcPct val="1102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El comportamiento, la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moral y la productividad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en el </a:t>
            </a:r>
            <a:r>
              <a:rPr sz="1000" dirty="0">
                <a:latin typeface="Times New Roman"/>
                <a:cs typeface="Times New Roman"/>
              </a:rPr>
              <a:t>trabajo, </a:t>
            </a:r>
            <a:r>
              <a:rPr sz="1000" spc="-5" dirty="0">
                <a:latin typeface="Times New Roman"/>
                <a:cs typeface="Times New Roman"/>
              </a:rPr>
              <a:t>e inclusive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influye </a:t>
            </a:r>
            <a:r>
              <a:rPr sz="1000" dirty="0">
                <a:latin typeface="Times New Roman"/>
                <a:cs typeface="Times New Roman"/>
              </a:rPr>
              <a:t>en </a:t>
            </a:r>
            <a:r>
              <a:rPr sz="1000" spc="-5" dirty="0">
                <a:latin typeface="Times New Roman"/>
                <a:cs typeface="Times New Roman"/>
              </a:rPr>
              <a:t>los valores y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patrones </a:t>
            </a:r>
            <a:r>
              <a:rPr sz="1000" dirty="0">
                <a:latin typeface="Times New Roman"/>
                <a:cs typeface="Times New Roman"/>
              </a:rPr>
              <a:t>de </a:t>
            </a:r>
            <a:r>
              <a:rPr sz="1000" spc="-5" dirty="0">
                <a:latin typeface="Times New Roman"/>
                <a:cs typeface="Times New Roman"/>
              </a:rPr>
              <a:t>la acción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dentro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de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la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organización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8150225" y="3188842"/>
            <a:ext cx="2219960" cy="4263390"/>
            <a:chOff x="8150225" y="3188842"/>
            <a:chExt cx="2219960" cy="4263390"/>
          </a:xfrm>
        </p:grpSpPr>
        <p:pic>
          <p:nvPicPr>
            <p:cNvPr id="62" name="object 6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567927" y="3689603"/>
              <a:ext cx="1188720" cy="743712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610345" y="3188842"/>
              <a:ext cx="998854" cy="1125854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8162925" y="6391274"/>
              <a:ext cx="2194560" cy="1047750"/>
            </a:xfrm>
            <a:custGeom>
              <a:avLst/>
              <a:gdLst/>
              <a:ahLst/>
              <a:cxnLst/>
              <a:rect l="l" t="t" r="r" b="b"/>
              <a:pathLst>
                <a:path w="2194559" h="1047750">
                  <a:moveTo>
                    <a:pt x="0" y="174625"/>
                  </a:moveTo>
                  <a:lnTo>
                    <a:pt x="6241" y="128220"/>
                  </a:lnTo>
                  <a:lnTo>
                    <a:pt x="23852" y="86510"/>
                  </a:lnTo>
                  <a:lnTo>
                    <a:pt x="51165" y="51165"/>
                  </a:lnTo>
                  <a:lnTo>
                    <a:pt x="86510" y="23852"/>
                  </a:lnTo>
                  <a:lnTo>
                    <a:pt x="128220" y="6241"/>
                  </a:lnTo>
                  <a:lnTo>
                    <a:pt x="174625" y="0"/>
                  </a:lnTo>
                  <a:lnTo>
                    <a:pt x="2019934" y="0"/>
                  </a:lnTo>
                  <a:lnTo>
                    <a:pt x="2066339" y="6241"/>
                  </a:lnTo>
                  <a:lnTo>
                    <a:pt x="2108049" y="23852"/>
                  </a:lnTo>
                  <a:lnTo>
                    <a:pt x="2143394" y="51165"/>
                  </a:lnTo>
                  <a:lnTo>
                    <a:pt x="2170707" y="86510"/>
                  </a:lnTo>
                  <a:lnTo>
                    <a:pt x="2188318" y="128220"/>
                  </a:lnTo>
                  <a:lnTo>
                    <a:pt x="2194559" y="174625"/>
                  </a:lnTo>
                  <a:lnTo>
                    <a:pt x="2194559" y="873125"/>
                  </a:lnTo>
                  <a:lnTo>
                    <a:pt x="2188318" y="919547"/>
                  </a:lnTo>
                  <a:lnTo>
                    <a:pt x="2170707" y="961262"/>
                  </a:lnTo>
                  <a:lnTo>
                    <a:pt x="2143394" y="996603"/>
                  </a:lnTo>
                  <a:lnTo>
                    <a:pt x="2108049" y="1023908"/>
                  </a:lnTo>
                  <a:lnTo>
                    <a:pt x="2066339" y="1041512"/>
                  </a:lnTo>
                  <a:lnTo>
                    <a:pt x="2019934" y="1047750"/>
                  </a:lnTo>
                  <a:lnTo>
                    <a:pt x="174625" y="1047750"/>
                  </a:lnTo>
                  <a:lnTo>
                    <a:pt x="128220" y="1041512"/>
                  </a:lnTo>
                  <a:lnTo>
                    <a:pt x="86510" y="1023908"/>
                  </a:lnTo>
                  <a:lnTo>
                    <a:pt x="51165" y="996603"/>
                  </a:lnTo>
                  <a:lnTo>
                    <a:pt x="23852" y="961262"/>
                  </a:lnTo>
                  <a:lnTo>
                    <a:pt x="6241" y="919547"/>
                  </a:lnTo>
                  <a:lnTo>
                    <a:pt x="0" y="873125"/>
                  </a:lnTo>
                  <a:lnTo>
                    <a:pt x="0" y="174625"/>
                  </a:lnTo>
                  <a:close/>
                </a:path>
              </a:pathLst>
            </a:custGeom>
            <a:ln w="25400">
              <a:solidFill>
                <a:srgbClr val="6ECF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 txBox="1"/>
          <p:nvPr/>
        </p:nvSpPr>
        <p:spPr>
          <a:xfrm>
            <a:off x="8306561" y="6463385"/>
            <a:ext cx="1908810" cy="865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03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Rescatar aspectos que </a:t>
            </a:r>
            <a:r>
              <a:rPr sz="1000" dirty="0">
                <a:latin typeface="Times New Roman"/>
                <a:cs typeface="Times New Roman"/>
              </a:rPr>
              <a:t>para </a:t>
            </a:r>
            <a:r>
              <a:rPr sz="1000" spc="-5" dirty="0">
                <a:latin typeface="Times New Roman"/>
                <a:cs typeface="Times New Roman"/>
              </a:rPr>
              <a:t>el mundo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empresarial </a:t>
            </a:r>
            <a:r>
              <a:rPr sz="1000" dirty="0">
                <a:latin typeface="Times New Roman"/>
                <a:cs typeface="Times New Roman"/>
              </a:rPr>
              <a:t>son de </a:t>
            </a:r>
            <a:r>
              <a:rPr sz="1000" spc="-5" dirty="0">
                <a:latin typeface="Times New Roman"/>
                <a:cs typeface="Times New Roman"/>
              </a:rPr>
              <a:t>gran incidencia,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enfatizando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que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los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dirigentes</a:t>
            </a:r>
            <a:r>
              <a:rPr sz="1000" dirty="0">
                <a:latin typeface="Times New Roman"/>
                <a:cs typeface="Times New Roman"/>
              </a:rPr>
              <a:t> son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libres</a:t>
            </a:r>
            <a:r>
              <a:rPr sz="1000" dirty="0">
                <a:latin typeface="Times New Roman"/>
                <a:cs typeface="Times New Roman"/>
              </a:rPr>
              <a:t> de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proponer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sus</a:t>
            </a:r>
            <a:r>
              <a:rPr sz="1000" spc="-5" dirty="0">
                <a:latin typeface="Times New Roman"/>
                <a:cs typeface="Times New Roman"/>
              </a:rPr>
              <a:t> puntos</a:t>
            </a:r>
            <a:r>
              <a:rPr sz="1000" dirty="0">
                <a:latin typeface="Times New Roman"/>
                <a:cs typeface="Times New Roman"/>
              </a:rPr>
              <a:t> de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acción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para </a:t>
            </a:r>
            <a:r>
              <a:rPr sz="1000" spc="-5" dirty="0">
                <a:latin typeface="Times New Roman"/>
                <a:cs typeface="Times New Roman"/>
              </a:rPr>
              <a:t>establecer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proyectos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101600" y="5467984"/>
            <a:ext cx="9025890" cy="2117090"/>
            <a:chOff x="101600" y="5467984"/>
            <a:chExt cx="9025890" cy="2117090"/>
          </a:xfrm>
        </p:grpSpPr>
        <p:pic>
          <p:nvPicPr>
            <p:cNvPr id="67" name="object 6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897368" y="5876543"/>
              <a:ext cx="1229868" cy="682751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939278" y="5467984"/>
              <a:ext cx="975614" cy="938520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114300" y="6448424"/>
              <a:ext cx="4143375" cy="1123950"/>
            </a:xfrm>
            <a:custGeom>
              <a:avLst/>
              <a:gdLst/>
              <a:ahLst/>
              <a:cxnLst/>
              <a:rect l="l" t="t" r="r" b="b"/>
              <a:pathLst>
                <a:path w="4143375" h="1123950">
                  <a:moveTo>
                    <a:pt x="0" y="187325"/>
                  </a:moveTo>
                  <a:lnTo>
                    <a:pt x="6691" y="137527"/>
                  </a:lnTo>
                  <a:lnTo>
                    <a:pt x="25575" y="92779"/>
                  </a:lnTo>
                  <a:lnTo>
                    <a:pt x="54867" y="54867"/>
                  </a:lnTo>
                  <a:lnTo>
                    <a:pt x="92779" y="25575"/>
                  </a:lnTo>
                  <a:lnTo>
                    <a:pt x="137527" y="6691"/>
                  </a:lnTo>
                  <a:lnTo>
                    <a:pt x="187325" y="0"/>
                  </a:lnTo>
                  <a:lnTo>
                    <a:pt x="3956050" y="0"/>
                  </a:lnTo>
                  <a:lnTo>
                    <a:pt x="4005865" y="6691"/>
                  </a:lnTo>
                  <a:lnTo>
                    <a:pt x="4050617" y="25575"/>
                  </a:lnTo>
                  <a:lnTo>
                    <a:pt x="4088526" y="54867"/>
                  </a:lnTo>
                  <a:lnTo>
                    <a:pt x="4117810" y="92779"/>
                  </a:lnTo>
                  <a:lnTo>
                    <a:pt x="4136686" y="137527"/>
                  </a:lnTo>
                  <a:lnTo>
                    <a:pt x="4143375" y="187325"/>
                  </a:lnTo>
                  <a:lnTo>
                    <a:pt x="4143375" y="936625"/>
                  </a:lnTo>
                  <a:lnTo>
                    <a:pt x="4136686" y="986422"/>
                  </a:lnTo>
                  <a:lnTo>
                    <a:pt x="4117810" y="1031170"/>
                  </a:lnTo>
                  <a:lnTo>
                    <a:pt x="4088526" y="1069082"/>
                  </a:lnTo>
                  <a:lnTo>
                    <a:pt x="4050617" y="1098374"/>
                  </a:lnTo>
                  <a:lnTo>
                    <a:pt x="4005865" y="1117258"/>
                  </a:lnTo>
                  <a:lnTo>
                    <a:pt x="3956050" y="1123950"/>
                  </a:lnTo>
                  <a:lnTo>
                    <a:pt x="187325" y="1123950"/>
                  </a:lnTo>
                  <a:lnTo>
                    <a:pt x="137527" y="1117258"/>
                  </a:lnTo>
                  <a:lnTo>
                    <a:pt x="92779" y="1098374"/>
                  </a:lnTo>
                  <a:lnTo>
                    <a:pt x="54867" y="1069082"/>
                  </a:lnTo>
                  <a:lnTo>
                    <a:pt x="25575" y="1031170"/>
                  </a:lnTo>
                  <a:lnTo>
                    <a:pt x="6691" y="986422"/>
                  </a:lnTo>
                  <a:lnTo>
                    <a:pt x="0" y="936625"/>
                  </a:lnTo>
                  <a:lnTo>
                    <a:pt x="0" y="187325"/>
                  </a:lnTo>
                  <a:close/>
                </a:path>
              </a:pathLst>
            </a:custGeom>
            <a:ln w="25400">
              <a:solidFill>
                <a:srgbClr val="3085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260095" y="6543242"/>
            <a:ext cx="3700145" cy="9537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Cultura</a:t>
            </a:r>
            <a:r>
              <a:rPr sz="1000" dirty="0">
                <a:latin typeface="Calibri"/>
                <a:cs typeface="Calibri"/>
              </a:rPr>
              <a:t> de </a:t>
            </a:r>
            <a:r>
              <a:rPr sz="1000" spc="-5" dirty="0">
                <a:latin typeface="Calibri"/>
                <a:cs typeface="Calibri"/>
              </a:rPr>
              <a:t>Innovación: las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personas asumen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riesgos.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000" spc="-5" dirty="0">
                <a:latin typeface="Calibri"/>
                <a:cs typeface="Calibri"/>
              </a:rPr>
              <a:t>Cultura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competitiva:</a:t>
            </a:r>
            <a:r>
              <a:rPr sz="1000" dirty="0">
                <a:latin typeface="Calibri"/>
                <a:cs typeface="Calibri"/>
              </a:rPr>
              <a:t> se </a:t>
            </a:r>
            <a:r>
              <a:rPr sz="1000" spc="-5" dirty="0">
                <a:latin typeface="Calibri"/>
                <a:cs typeface="Calibri"/>
              </a:rPr>
              <a:t>caracteriza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por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el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cumplimiento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de las </a:t>
            </a:r>
            <a:r>
              <a:rPr sz="1000" spc="-5" dirty="0">
                <a:latin typeface="Calibri"/>
                <a:cs typeface="Calibri"/>
              </a:rPr>
              <a:t>tareas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y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000" spc="-5" dirty="0">
                <a:latin typeface="Calibri"/>
                <a:cs typeface="Calibri"/>
              </a:rPr>
              <a:t>metas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000" spc="-5" dirty="0">
                <a:latin typeface="Calibri"/>
                <a:cs typeface="Calibri"/>
              </a:rPr>
              <a:t>Cultura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Burocrática: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Se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enfatiza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en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políticas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como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en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reglas</a:t>
            </a:r>
            <a:endParaRPr sz="1000">
              <a:latin typeface="Calibri"/>
              <a:cs typeface="Calibri"/>
            </a:endParaRPr>
          </a:p>
          <a:p>
            <a:pPr marL="12700" marR="5080">
              <a:lnSpc>
                <a:spcPts val="1220"/>
              </a:lnSpc>
              <a:spcBef>
                <a:spcPts val="35"/>
              </a:spcBef>
            </a:pPr>
            <a:r>
              <a:rPr sz="1000" spc="-5" dirty="0">
                <a:latin typeface="Calibri"/>
                <a:cs typeface="Calibri"/>
              </a:rPr>
              <a:t>Cultura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Comunitaria: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Compromiso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de los</a:t>
            </a:r>
            <a:r>
              <a:rPr sz="1000" spc="-5" dirty="0">
                <a:latin typeface="Calibri"/>
                <a:cs typeface="Calibri"/>
              </a:rPr>
              <a:t> empleados </a:t>
            </a:r>
            <a:r>
              <a:rPr sz="1000" dirty="0">
                <a:latin typeface="Calibri"/>
                <a:cs typeface="Calibri"/>
              </a:rPr>
              <a:t>de </a:t>
            </a:r>
            <a:r>
              <a:rPr sz="1000" spc="-5" dirty="0">
                <a:latin typeface="Calibri"/>
                <a:cs typeface="Calibri"/>
              </a:rPr>
              <a:t>la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Organización </a:t>
            </a:r>
            <a:r>
              <a:rPr sz="1000" spc="-2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Cultura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Organizacional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y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practicas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del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liderazgo: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cultura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Organizacional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101600" y="4997449"/>
            <a:ext cx="5723890" cy="2689860"/>
            <a:chOff x="101600" y="4997449"/>
            <a:chExt cx="5723890" cy="2689860"/>
          </a:xfrm>
        </p:grpSpPr>
        <p:pic>
          <p:nvPicPr>
            <p:cNvPr id="72" name="object 7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301744" y="6729221"/>
              <a:ext cx="1523491" cy="957962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114300" y="5010149"/>
              <a:ext cx="1857375" cy="1314450"/>
            </a:xfrm>
            <a:custGeom>
              <a:avLst/>
              <a:gdLst/>
              <a:ahLst/>
              <a:cxnLst/>
              <a:rect l="l" t="t" r="r" b="b"/>
              <a:pathLst>
                <a:path w="1857375" h="1314450">
                  <a:moveTo>
                    <a:pt x="0" y="219075"/>
                  </a:moveTo>
                  <a:lnTo>
                    <a:pt x="5785" y="168830"/>
                  </a:lnTo>
                  <a:lnTo>
                    <a:pt x="22266" y="122714"/>
                  </a:lnTo>
                  <a:lnTo>
                    <a:pt x="48127" y="82038"/>
                  </a:lnTo>
                  <a:lnTo>
                    <a:pt x="82054" y="48115"/>
                  </a:lnTo>
                  <a:lnTo>
                    <a:pt x="122730" y="22260"/>
                  </a:lnTo>
                  <a:lnTo>
                    <a:pt x="168842" y="5783"/>
                  </a:lnTo>
                  <a:lnTo>
                    <a:pt x="219075" y="0"/>
                  </a:lnTo>
                  <a:lnTo>
                    <a:pt x="1638300" y="0"/>
                  </a:lnTo>
                  <a:lnTo>
                    <a:pt x="1688544" y="5783"/>
                  </a:lnTo>
                  <a:lnTo>
                    <a:pt x="1734660" y="22260"/>
                  </a:lnTo>
                  <a:lnTo>
                    <a:pt x="1775336" y="48115"/>
                  </a:lnTo>
                  <a:lnTo>
                    <a:pt x="1809259" y="82038"/>
                  </a:lnTo>
                  <a:lnTo>
                    <a:pt x="1835114" y="122714"/>
                  </a:lnTo>
                  <a:lnTo>
                    <a:pt x="1851591" y="168830"/>
                  </a:lnTo>
                  <a:lnTo>
                    <a:pt x="1857375" y="219075"/>
                  </a:lnTo>
                  <a:lnTo>
                    <a:pt x="1857375" y="1095375"/>
                  </a:lnTo>
                  <a:lnTo>
                    <a:pt x="1851591" y="1145619"/>
                  </a:lnTo>
                  <a:lnTo>
                    <a:pt x="1835114" y="1191735"/>
                  </a:lnTo>
                  <a:lnTo>
                    <a:pt x="1809259" y="1232411"/>
                  </a:lnTo>
                  <a:lnTo>
                    <a:pt x="1775336" y="1266334"/>
                  </a:lnTo>
                  <a:lnTo>
                    <a:pt x="1734660" y="1292189"/>
                  </a:lnTo>
                  <a:lnTo>
                    <a:pt x="1688544" y="1308666"/>
                  </a:lnTo>
                  <a:lnTo>
                    <a:pt x="1638300" y="1314450"/>
                  </a:lnTo>
                  <a:lnTo>
                    <a:pt x="219075" y="1314450"/>
                  </a:lnTo>
                  <a:lnTo>
                    <a:pt x="168842" y="1308666"/>
                  </a:lnTo>
                  <a:lnTo>
                    <a:pt x="122730" y="1292189"/>
                  </a:lnTo>
                  <a:lnTo>
                    <a:pt x="82054" y="1266334"/>
                  </a:lnTo>
                  <a:lnTo>
                    <a:pt x="48127" y="1232411"/>
                  </a:lnTo>
                  <a:lnTo>
                    <a:pt x="22266" y="1191735"/>
                  </a:lnTo>
                  <a:lnTo>
                    <a:pt x="5785" y="1145619"/>
                  </a:lnTo>
                  <a:lnTo>
                    <a:pt x="0" y="1095375"/>
                  </a:lnTo>
                  <a:lnTo>
                    <a:pt x="0" y="219075"/>
                  </a:lnTo>
                  <a:close/>
                </a:path>
              </a:pathLst>
            </a:custGeom>
            <a:ln w="25400">
              <a:solidFill>
                <a:srgbClr val="B8CDE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269240" y="5114924"/>
            <a:ext cx="1547495" cy="4870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600"/>
              </a:lnSpc>
              <a:spcBef>
                <a:spcPts val="75"/>
              </a:spcBef>
            </a:pPr>
            <a:r>
              <a:rPr sz="1000" spc="-5" dirty="0">
                <a:latin typeface="Calibri"/>
                <a:cs typeface="Calibri"/>
              </a:rPr>
              <a:t>Todo líder influye dentro </a:t>
            </a:r>
            <a:r>
              <a:rPr sz="1000" dirty="0">
                <a:latin typeface="Calibri"/>
                <a:cs typeface="Calibri"/>
              </a:rPr>
              <a:t>de 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su</a:t>
            </a:r>
            <a:r>
              <a:rPr sz="1000" spc="-5" dirty="0">
                <a:latin typeface="Calibri"/>
                <a:cs typeface="Calibri"/>
              </a:rPr>
              <a:t> entorno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sin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importar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la 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organización</a:t>
            </a:r>
            <a:r>
              <a:rPr sz="1000" spc="1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o</a:t>
            </a:r>
            <a:r>
              <a:rPr sz="1000" spc="1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fin</a:t>
            </a:r>
            <a:r>
              <a:rPr sz="1000" spc="10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que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69240" y="5580125"/>
            <a:ext cx="15436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maneje,</a:t>
            </a:r>
            <a:r>
              <a:rPr sz="1000" spc="28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es</a:t>
            </a:r>
            <a:r>
              <a:rPr sz="1000" spc="28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por</a:t>
            </a:r>
            <a:r>
              <a:rPr sz="1000" spc="29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ello</a:t>
            </a:r>
            <a:r>
              <a:rPr sz="1000" spc="29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que</a:t>
            </a:r>
            <a:r>
              <a:rPr sz="1000" spc="29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el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1140451" y="5735573"/>
            <a:ext cx="673735" cy="33274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indent="38100">
              <a:lnSpc>
                <a:spcPct val="102000"/>
              </a:lnSpc>
              <a:spcBef>
                <a:spcPts val="70"/>
              </a:spcBef>
              <a:tabLst>
                <a:tab pos="296545" algn="l"/>
              </a:tabLst>
            </a:pPr>
            <a:r>
              <a:rPr sz="1000" spc="-5" dirty="0">
                <a:latin typeface="Calibri"/>
                <a:cs typeface="Calibri"/>
              </a:rPr>
              <a:t>la	cult</a:t>
            </a:r>
            <a:r>
              <a:rPr sz="1000" dirty="0">
                <a:latin typeface="Calibri"/>
                <a:cs typeface="Calibri"/>
              </a:rPr>
              <a:t>u</a:t>
            </a:r>
            <a:r>
              <a:rPr sz="1000" spc="-5" dirty="0">
                <a:latin typeface="Calibri"/>
                <a:cs typeface="Calibri"/>
              </a:rPr>
              <a:t>ra  cambia</a:t>
            </a:r>
            <a:r>
              <a:rPr sz="1000" spc="15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sus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69240" y="5735573"/>
            <a:ext cx="787400" cy="4870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  <a:spcBef>
                <a:spcPts val="75"/>
              </a:spcBef>
            </a:pPr>
            <a:r>
              <a:rPr sz="1000" spc="-5" dirty="0">
                <a:latin typeface="Calibri"/>
                <a:cs typeface="Calibri"/>
              </a:rPr>
              <a:t>liderazgo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en </a:t>
            </a:r>
            <a:r>
              <a:rPr sz="1000" spc="-2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Orga</a:t>
            </a:r>
            <a:r>
              <a:rPr sz="1000" dirty="0">
                <a:latin typeface="Calibri"/>
                <a:cs typeface="Calibri"/>
              </a:rPr>
              <a:t>n</a:t>
            </a:r>
            <a:r>
              <a:rPr sz="1000" spc="-5" dirty="0">
                <a:latin typeface="Calibri"/>
                <a:cs typeface="Calibri"/>
              </a:rPr>
              <a:t>izacio</a:t>
            </a:r>
            <a:r>
              <a:rPr sz="1000" dirty="0">
                <a:latin typeface="Calibri"/>
                <a:cs typeface="Calibri"/>
              </a:rPr>
              <a:t>n</a:t>
            </a:r>
            <a:r>
              <a:rPr sz="1000" spc="-5" dirty="0">
                <a:latin typeface="Calibri"/>
                <a:cs typeface="Calibri"/>
              </a:rPr>
              <a:t>al  enfoques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101600" y="2229484"/>
            <a:ext cx="2978150" cy="2980055"/>
            <a:chOff x="101600" y="2229484"/>
            <a:chExt cx="2978150" cy="2980055"/>
          </a:xfrm>
        </p:grpSpPr>
        <p:pic>
          <p:nvPicPr>
            <p:cNvPr id="79" name="object 7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815083" y="4873751"/>
              <a:ext cx="1217676" cy="335280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789938" y="4658740"/>
              <a:ext cx="1289304" cy="487934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114300" y="2242184"/>
              <a:ext cx="2076450" cy="881380"/>
            </a:xfrm>
            <a:custGeom>
              <a:avLst/>
              <a:gdLst/>
              <a:ahLst/>
              <a:cxnLst/>
              <a:rect l="l" t="t" r="r" b="b"/>
              <a:pathLst>
                <a:path w="2076450" h="881380">
                  <a:moveTo>
                    <a:pt x="0" y="146938"/>
                  </a:moveTo>
                  <a:lnTo>
                    <a:pt x="7489" y="100494"/>
                  </a:lnTo>
                  <a:lnTo>
                    <a:pt x="28344" y="60158"/>
                  </a:lnTo>
                  <a:lnTo>
                    <a:pt x="60144" y="28350"/>
                  </a:lnTo>
                  <a:lnTo>
                    <a:pt x="100470" y="7490"/>
                  </a:lnTo>
                  <a:lnTo>
                    <a:pt x="146900" y="0"/>
                  </a:lnTo>
                  <a:lnTo>
                    <a:pt x="1929511" y="0"/>
                  </a:lnTo>
                  <a:lnTo>
                    <a:pt x="1975955" y="7490"/>
                  </a:lnTo>
                  <a:lnTo>
                    <a:pt x="2016291" y="28350"/>
                  </a:lnTo>
                  <a:lnTo>
                    <a:pt x="2048099" y="60158"/>
                  </a:lnTo>
                  <a:lnTo>
                    <a:pt x="2068959" y="100494"/>
                  </a:lnTo>
                  <a:lnTo>
                    <a:pt x="2076450" y="146938"/>
                  </a:lnTo>
                  <a:lnTo>
                    <a:pt x="2076450" y="734440"/>
                  </a:lnTo>
                  <a:lnTo>
                    <a:pt x="2068959" y="780885"/>
                  </a:lnTo>
                  <a:lnTo>
                    <a:pt x="2048099" y="821221"/>
                  </a:lnTo>
                  <a:lnTo>
                    <a:pt x="2016291" y="853029"/>
                  </a:lnTo>
                  <a:lnTo>
                    <a:pt x="1975955" y="873889"/>
                  </a:lnTo>
                  <a:lnTo>
                    <a:pt x="1929511" y="881380"/>
                  </a:lnTo>
                  <a:lnTo>
                    <a:pt x="146900" y="881380"/>
                  </a:lnTo>
                  <a:lnTo>
                    <a:pt x="100470" y="873889"/>
                  </a:lnTo>
                  <a:lnTo>
                    <a:pt x="60144" y="853029"/>
                  </a:lnTo>
                  <a:lnTo>
                    <a:pt x="28344" y="821221"/>
                  </a:lnTo>
                  <a:lnTo>
                    <a:pt x="7489" y="780885"/>
                  </a:lnTo>
                  <a:lnTo>
                    <a:pt x="0" y="734440"/>
                  </a:lnTo>
                  <a:lnTo>
                    <a:pt x="0" y="146938"/>
                  </a:lnTo>
                  <a:close/>
                </a:path>
              </a:pathLst>
            </a:custGeom>
            <a:ln w="25400">
              <a:solidFill>
                <a:srgbClr val="4030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249427" y="2354706"/>
            <a:ext cx="1807210" cy="64262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699"/>
              </a:lnSpc>
              <a:spcBef>
                <a:spcPts val="75"/>
              </a:spcBef>
            </a:pPr>
            <a:r>
              <a:rPr sz="1000" spc="-5" dirty="0">
                <a:latin typeface="Calibri"/>
                <a:cs typeface="Calibri"/>
              </a:rPr>
              <a:t>El nuevo líder comprenda </a:t>
            </a:r>
            <a:r>
              <a:rPr sz="1000" dirty="0">
                <a:latin typeface="Calibri"/>
                <a:cs typeface="Calibri"/>
              </a:rPr>
              <a:t>que </a:t>
            </a:r>
            <a:r>
              <a:rPr sz="1000" spc="-5" dirty="0">
                <a:latin typeface="Calibri"/>
                <a:cs typeface="Calibri"/>
              </a:rPr>
              <a:t>sus 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empleados trataran a </a:t>
            </a:r>
            <a:r>
              <a:rPr sz="1000" spc="-10" dirty="0">
                <a:latin typeface="Calibri"/>
                <a:cs typeface="Calibri"/>
              </a:rPr>
              <a:t>sus </a:t>
            </a:r>
            <a:r>
              <a:rPr sz="1000" spc="-5" dirty="0">
                <a:latin typeface="Calibri"/>
                <a:cs typeface="Calibri"/>
              </a:rPr>
              <a:t>clientes 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la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misma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manera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en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que 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sienten que </a:t>
            </a:r>
            <a:r>
              <a:rPr sz="1000" dirty="0">
                <a:latin typeface="Calibri"/>
                <a:cs typeface="Calibri"/>
              </a:rPr>
              <a:t>los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tratan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 ellos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771537" y="533145"/>
            <a:ext cx="2665730" cy="3841750"/>
            <a:chOff x="771537" y="533145"/>
            <a:chExt cx="2665730" cy="3841750"/>
          </a:xfrm>
        </p:grpSpPr>
        <p:pic>
          <p:nvPicPr>
            <p:cNvPr id="84" name="object 84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40307" y="3012947"/>
              <a:ext cx="1207008" cy="957072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71537" y="3122036"/>
              <a:ext cx="1333868" cy="1252604"/>
            </a:xfrm>
            <a:prstGeom prst="rect">
              <a:avLst/>
            </a:prstGeom>
          </p:spPr>
        </p:pic>
        <p:pic>
          <p:nvPicPr>
            <p:cNvPr id="86" name="object 8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528696" y="533145"/>
              <a:ext cx="908430" cy="93586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278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Tahoma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revision>1</cp:revision>
  <dcterms:created xsi:type="dcterms:W3CDTF">2022-05-11T07:47:59Z</dcterms:created>
  <dcterms:modified xsi:type="dcterms:W3CDTF">2022-05-11T07:48:06Z</dcterms:modified>
</cp:coreProperties>
</file>