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2801600" cy="7772400"/>
  <p:notesSz cx="128016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88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409444"/>
            <a:ext cx="1088136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4352544"/>
            <a:ext cx="896112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080" y="310896"/>
            <a:ext cx="1152144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80" y="1787652"/>
            <a:ext cx="1152144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7228332"/>
            <a:ext cx="409651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6593" y="751431"/>
            <a:ext cx="6450864" cy="657471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249325" y="3662850"/>
            <a:ext cx="541655" cy="12952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30" dirty="0">
                <a:latin typeface="Microsoft Sans Serif"/>
                <a:cs typeface="Microsoft Sans Serif"/>
              </a:rPr>
              <a:t>SOFTWARE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7748" y="1018174"/>
            <a:ext cx="902335" cy="98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dirty="0">
                <a:latin typeface="Microsoft Sans Serif"/>
                <a:cs typeface="Microsoft Sans Serif"/>
              </a:rPr>
              <a:t>Software</a:t>
            </a:r>
            <a:r>
              <a:rPr sz="550" spc="-10" dirty="0">
                <a:latin typeface="Microsoft Sans Serif"/>
                <a:cs typeface="Microsoft Sans Serif"/>
              </a:rPr>
              <a:t> </a:t>
            </a:r>
            <a:r>
              <a:rPr sz="550" spc="20" dirty="0">
                <a:latin typeface="Microsoft Sans Serif"/>
                <a:cs typeface="Microsoft Sans Serif"/>
              </a:rPr>
              <a:t>de</a:t>
            </a:r>
            <a:r>
              <a:rPr sz="550" spc="-10" dirty="0">
                <a:latin typeface="Microsoft Sans Serif"/>
                <a:cs typeface="Microsoft Sans Serif"/>
              </a:rPr>
              <a:t> </a:t>
            </a:r>
            <a:r>
              <a:rPr sz="550" spc="5" dirty="0">
                <a:latin typeface="Microsoft Sans Serif"/>
                <a:cs typeface="Microsoft Sans Serif"/>
              </a:rPr>
              <a:t>Diseño</a:t>
            </a:r>
            <a:r>
              <a:rPr sz="550" spc="-30" dirty="0">
                <a:latin typeface="Microsoft Sans Serif"/>
                <a:cs typeface="Microsoft Sans Serif"/>
              </a:rPr>
              <a:t> </a:t>
            </a:r>
            <a:r>
              <a:rPr sz="550" spc="5" dirty="0">
                <a:latin typeface="Microsoft Sans Serif"/>
                <a:cs typeface="Microsoft Sans Serif"/>
              </a:rPr>
              <a:t>Gráfico</a:t>
            </a:r>
            <a:endParaRPr sz="5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07847" y="0"/>
            <a:ext cx="1062355" cy="7397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5" dirty="0">
                <a:latin typeface="Microsoft Sans Serif"/>
                <a:cs typeface="Microsoft Sans Serif"/>
              </a:rPr>
              <a:t>vectoriales</a:t>
            </a:r>
            <a:r>
              <a:rPr sz="350" spc="10" dirty="0">
                <a:latin typeface="Microsoft Sans Serif"/>
                <a:cs typeface="Microsoft Sans Serif"/>
              </a:rPr>
              <a:t> en </a:t>
            </a:r>
            <a:r>
              <a:rPr sz="350" spc="15" dirty="0">
                <a:latin typeface="Microsoft Sans Serif"/>
                <a:cs typeface="Microsoft Sans Serif"/>
              </a:rPr>
              <a:t>forma 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taller 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arte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trabaja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sobre </a:t>
            </a:r>
            <a:r>
              <a:rPr sz="350" spc="10" dirty="0">
                <a:latin typeface="Microsoft Sans Serif"/>
                <a:cs typeface="Microsoft Sans Serif"/>
              </a:rPr>
              <a:t>un</a:t>
            </a:r>
            <a:r>
              <a:rPr sz="350" spc="15" dirty="0">
                <a:latin typeface="Microsoft Sans Serif"/>
                <a:cs typeface="Microsoft Sans Serif"/>
              </a:rPr>
              <a:t> tablero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dibujo,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conocido </a:t>
            </a:r>
            <a:r>
              <a:rPr sz="350" spc="20" dirty="0">
                <a:latin typeface="Microsoft Sans Serif"/>
                <a:cs typeface="Microsoft Sans Serif"/>
              </a:rPr>
              <a:t> como </a:t>
            </a:r>
            <a:r>
              <a:rPr sz="350" dirty="0">
                <a:latin typeface="Microsoft Sans Serif"/>
                <a:cs typeface="Microsoft Sans Serif"/>
              </a:rPr>
              <a:t>«mesa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trabajo» </a:t>
            </a:r>
            <a:r>
              <a:rPr sz="350" spc="5" dirty="0">
                <a:latin typeface="Microsoft Sans Serif"/>
                <a:cs typeface="Microsoft Sans Serif"/>
              </a:rPr>
              <a:t>y está </a:t>
            </a:r>
            <a:r>
              <a:rPr sz="350" spc="15" dirty="0">
                <a:latin typeface="Microsoft Sans Serif"/>
                <a:cs typeface="Microsoft Sans Serif"/>
              </a:rPr>
              <a:t>destinado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5" dirty="0">
                <a:latin typeface="Microsoft Sans Serif"/>
                <a:cs typeface="Microsoft Sans Serif"/>
              </a:rPr>
              <a:t> la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creación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artística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dibujo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pintura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ilustración  (ilustración  </a:t>
            </a:r>
            <a:r>
              <a:rPr sz="350" spc="20" dirty="0">
                <a:latin typeface="Microsoft Sans Serif"/>
                <a:cs typeface="Microsoft Sans Serif"/>
              </a:rPr>
              <a:t>como </a:t>
            </a:r>
            <a:r>
              <a:rPr sz="350" spc="10" dirty="0">
                <a:latin typeface="Microsoft Sans Serif"/>
                <a:cs typeface="Microsoft Sans Serif"/>
              </a:rPr>
              <a:t>rama  </a:t>
            </a:r>
            <a:r>
              <a:rPr sz="350" spc="15" dirty="0">
                <a:latin typeface="Microsoft Sans Serif"/>
                <a:cs typeface="Microsoft Sans Serif"/>
              </a:rPr>
              <a:t>del </a:t>
            </a:r>
            <a:r>
              <a:rPr sz="350" spc="10" dirty="0">
                <a:latin typeface="Microsoft Sans Serif"/>
                <a:cs typeface="Microsoft Sans Serif"/>
              </a:rPr>
              <a:t>arte </a:t>
            </a:r>
            <a:r>
              <a:rPr sz="350" spc="15" dirty="0">
                <a:latin typeface="Microsoft Sans Serif"/>
                <a:cs typeface="Microsoft Sans Serif"/>
              </a:rPr>
              <a:t> digital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aplicado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ilustración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técnica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30" dirty="0">
                <a:latin typeface="Microsoft Sans Serif"/>
                <a:cs typeface="Microsoft Sans Serif"/>
              </a:rPr>
              <a:t>o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10" dirty="0">
                <a:latin typeface="Microsoft Sans Serif"/>
                <a:cs typeface="Microsoft Sans Serif"/>
              </a:rPr>
              <a:t> diseño gráfico, entre </a:t>
            </a:r>
            <a:r>
              <a:rPr sz="350" spc="5" dirty="0">
                <a:latin typeface="Microsoft Sans Serif"/>
                <a:cs typeface="Microsoft Sans Serif"/>
              </a:rPr>
              <a:t>otros).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desarrollado </a:t>
            </a:r>
            <a:r>
              <a:rPr sz="350" spc="5" dirty="0">
                <a:latin typeface="Microsoft Sans Serif"/>
                <a:cs typeface="Microsoft Sans Serif"/>
              </a:rPr>
              <a:t>y </a:t>
            </a:r>
            <a:r>
              <a:rPr sz="350" spc="10" dirty="0">
                <a:latin typeface="Microsoft Sans Serif"/>
                <a:cs typeface="Microsoft Sans Serif"/>
              </a:rPr>
              <a:t> comercializado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30" dirty="0">
                <a:latin typeface="Microsoft Sans Serif"/>
                <a:cs typeface="Microsoft Sans Serif"/>
              </a:rPr>
              <a:t>Adobe </a:t>
            </a:r>
            <a:r>
              <a:rPr sz="350" dirty="0">
                <a:latin typeface="Microsoft Sans Serif"/>
                <a:cs typeface="Microsoft Sans Serif"/>
              </a:rPr>
              <a:t>Systems</a:t>
            </a:r>
            <a:r>
              <a:rPr sz="350" spc="5" dirty="0">
                <a:latin typeface="Microsoft Sans Serif"/>
                <a:cs typeface="Microsoft Sans Serif"/>
              </a:rPr>
              <a:t> y </a:t>
            </a:r>
            <a:r>
              <a:rPr sz="350" spc="10" dirty="0">
                <a:latin typeface="Microsoft Sans Serif"/>
                <a:cs typeface="Microsoft Sans Serif"/>
              </a:rPr>
              <a:t>constituye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su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primer programa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oficial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su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tipo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ser </a:t>
            </a:r>
            <a:r>
              <a:rPr sz="350" spc="10" dirty="0">
                <a:latin typeface="Microsoft Sans Serif"/>
                <a:cs typeface="Microsoft Sans Serif"/>
              </a:rPr>
              <a:t> lanzado</a:t>
            </a:r>
            <a:r>
              <a:rPr sz="350" spc="25" dirty="0">
                <a:latin typeface="Microsoft Sans Serif"/>
                <a:cs typeface="Microsoft Sans Serif"/>
              </a:rPr>
              <a:t> por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esta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compañía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definiendo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5" dirty="0">
                <a:latin typeface="Microsoft Sans Serif"/>
                <a:cs typeface="Microsoft Sans Serif"/>
              </a:rPr>
              <a:t>cierta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manera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lenguaje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gráfico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contemporáneo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mediante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20" dirty="0">
                <a:latin typeface="Microsoft Sans Serif"/>
                <a:cs typeface="Microsoft Sans Serif"/>
              </a:rPr>
              <a:t> dibujo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vectorial.</a:t>
            </a:r>
            <a:endParaRPr sz="35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86909" y="294674"/>
            <a:ext cx="74517" cy="74517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492943" y="798383"/>
            <a:ext cx="1082040" cy="6203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30" dirty="0">
                <a:latin typeface="Microsoft Sans Serif"/>
                <a:cs typeface="Microsoft Sans Serif"/>
              </a:rPr>
              <a:t>Adobe </a:t>
            </a:r>
            <a:r>
              <a:rPr sz="350" spc="15" dirty="0">
                <a:latin typeface="Microsoft Sans Serif"/>
                <a:cs typeface="Microsoft Sans Serif"/>
              </a:rPr>
              <a:t>Photoshop._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15" dirty="0">
                <a:latin typeface="Microsoft Sans Serif"/>
                <a:cs typeface="Microsoft Sans Serif"/>
              </a:rPr>
              <a:t>editor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gráficos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rasterizados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desarrollado</a:t>
            </a:r>
            <a:r>
              <a:rPr sz="350" spc="25" dirty="0">
                <a:latin typeface="Microsoft Sans Serif"/>
                <a:cs typeface="Microsoft Sans Serif"/>
              </a:rPr>
              <a:t> 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30" dirty="0">
                <a:latin typeface="Microsoft Sans Serif"/>
                <a:cs typeface="Microsoft Sans Serif"/>
              </a:rPr>
              <a:t>Adobe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Systems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Incorporated.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Usado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principalmente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retoque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fotografías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gráficos,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su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nombre</a:t>
            </a:r>
            <a:r>
              <a:rPr sz="350" spc="10" dirty="0">
                <a:latin typeface="Microsoft Sans Serif"/>
                <a:cs typeface="Microsoft Sans Serif"/>
              </a:rPr>
              <a:t> en </a:t>
            </a:r>
            <a:r>
              <a:rPr sz="350" spc="15" dirty="0">
                <a:latin typeface="Microsoft Sans Serif"/>
                <a:cs typeface="Microsoft Sans Serif"/>
              </a:rPr>
              <a:t> español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significa  </a:t>
            </a:r>
            <a:r>
              <a:rPr sz="350" spc="10" dirty="0">
                <a:latin typeface="Microsoft Sans Serif"/>
                <a:cs typeface="Microsoft Sans Serif"/>
              </a:rPr>
              <a:t>literalmente  </a:t>
            </a:r>
            <a:r>
              <a:rPr sz="350" spc="15" dirty="0">
                <a:latin typeface="Microsoft Sans Serif"/>
                <a:cs typeface="Microsoft Sans Serif"/>
              </a:rPr>
              <a:t>"taller  </a:t>
            </a:r>
            <a:r>
              <a:rPr sz="350" spc="25" dirty="0">
                <a:latin typeface="Microsoft Sans Serif"/>
                <a:cs typeface="Microsoft Sans Serif"/>
              </a:rPr>
              <a:t>de fotos".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líder </a:t>
            </a:r>
            <a:r>
              <a:rPr sz="350" spc="15" dirty="0">
                <a:latin typeface="Microsoft Sans Serif"/>
                <a:cs typeface="Microsoft Sans Serif"/>
              </a:rPr>
              <a:t>mundial del mercado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5" dirty="0">
                <a:latin typeface="Microsoft Sans Serif"/>
                <a:cs typeface="Microsoft Sans Serif"/>
              </a:rPr>
              <a:t> aplicaciones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edición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imágenes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  </a:t>
            </a:r>
            <a:r>
              <a:rPr sz="350" spc="20" dirty="0">
                <a:latin typeface="Microsoft Sans Serif"/>
                <a:cs typeface="Microsoft Sans Serif"/>
              </a:rPr>
              <a:t>domina  </a:t>
            </a:r>
            <a:r>
              <a:rPr sz="350" spc="10" dirty="0">
                <a:latin typeface="Microsoft Sans Serif"/>
                <a:cs typeface="Microsoft Sans Serif"/>
              </a:rPr>
              <a:t>este  sector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tal </a:t>
            </a:r>
            <a:r>
              <a:rPr sz="350" spc="5" dirty="0">
                <a:latin typeface="Microsoft Sans Serif"/>
                <a:cs typeface="Microsoft Sans Serif"/>
              </a:rPr>
              <a:t>manera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spc="5" dirty="0">
                <a:latin typeface="Microsoft Sans Serif"/>
                <a:cs typeface="Microsoft Sans Serif"/>
              </a:rPr>
              <a:t>su </a:t>
            </a:r>
            <a:r>
              <a:rPr sz="350" spc="20" dirty="0">
                <a:latin typeface="Microsoft Sans Serif"/>
                <a:cs typeface="Microsoft Sans Serif"/>
              </a:rPr>
              <a:t>nombre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amplia mente </a:t>
            </a:r>
            <a:r>
              <a:rPr sz="350" spc="20" dirty="0">
                <a:latin typeface="Microsoft Sans Serif"/>
                <a:cs typeface="Microsoft Sans Serif"/>
              </a:rPr>
              <a:t> empleado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como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sinónimo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edición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imágenes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general.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7847" y="1489871"/>
            <a:ext cx="1084580" cy="7397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30" dirty="0">
                <a:latin typeface="Microsoft Sans Serif"/>
                <a:cs typeface="Microsoft Sans Serif"/>
              </a:rPr>
              <a:t>Adobe </a:t>
            </a:r>
            <a:r>
              <a:rPr sz="350" dirty="0">
                <a:latin typeface="Microsoft Sans Serif"/>
                <a:cs typeface="Microsoft Sans Serif"/>
              </a:rPr>
              <a:t>Flash </a:t>
            </a:r>
            <a:r>
              <a:rPr sz="350" spc="5" dirty="0">
                <a:latin typeface="Microsoft Sans Serif"/>
                <a:cs typeface="Microsoft Sans Serif"/>
              </a:rPr>
              <a:t>Professional._  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spc="10" dirty="0">
                <a:latin typeface="Microsoft Sans Serif"/>
                <a:cs typeface="Microsoft Sans Serif"/>
              </a:rPr>
              <a:t>recibe </a:t>
            </a:r>
            <a:r>
              <a:rPr sz="350" spc="15" dirty="0">
                <a:latin typeface="Microsoft Sans Serif"/>
                <a:cs typeface="Microsoft Sans Serif"/>
              </a:rPr>
              <a:t>uno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los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programas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más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famosos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casa</a:t>
            </a:r>
            <a:r>
              <a:rPr sz="350" spc="25" dirty="0">
                <a:latin typeface="Microsoft Sans Serif"/>
                <a:cs typeface="Microsoft Sans Serif"/>
              </a:rPr>
              <a:t> Adobe,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junto </a:t>
            </a:r>
            <a:r>
              <a:rPr sz="350" spc="15" dirty="0">
                <a:latin typeface="Microsoft Sans Serif"/>
                <a:cs typeface="Microsoft Sans Serif"/>
              </a:rPr>
              <a:t>con </a:t>
            </a:r>
            <a:r>
              <a:rPr sz="350" spc="-5" dirty="0">
                <a:latin typeface="Microsoft Sans Serif"/>
                <a:cs typeface="Microsoft Sans Serif"/>
              </a:rPr>
              <a:t>sus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hermanos  </a:t>
            </a:r>
            <a:r>
              <a:rPr sz="350" spc="30" dirty="0">
                <a:latin typeface="Microsoft Sans Serif"/>
                <a:cs typeface="Microsoft Sans Serif"/>
              </a:rPr>
              <a:t>Adobe </a:t>
            </a:r>
            <a:r>
              <a:rPr sz="350" spc="5" dirty="0">
                <a:latin typeface="Microsoft Sans Serif"/>
                <a:cs typeface="Microsoft Sans Serif"/>
              </a:rPr>
              <a:t>Illustrator y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30" dirty="0">
                <a:latin typeface="Microsoft Sans Serif"/>
                <a:cs typeface="Microsoft Sans Serif"/>
              </a:rPr>
              <a:t>Adobe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Photoshop.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Se</a:t>
            </a:r>
            <a:r>
              <a:rPr sz="350" spc="10" dirty="0">
                <a:latin typeface="Microsoft Sans Serif"/>
                <a:cs typeface="Microsoft Sans Serif"/>
              </a:rPr>
              <a:t> trata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aplicación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-7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creación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manipulación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gráficos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vectoriales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posibilidades</a:t>
            </a:r>
            <a:r>
              <a:rPr sz="350" spc="4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manejo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código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mediante</a:t>
            </a:r>
            <a:r>
              <a:rPr sz="350" spc="10" dirty="0">
                <a:latin typeface="Microsoft Sans Serif"/>
                <a:cs typeface="Microsoft Sans Serif"/>
              </a:rPr>
              <a:t> un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lenguaje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scripting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llamado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ActionScript. </a:t>
            </a:r>
            <a:r>
              <a:rPr sz="350" dirty="0">
                <a:latin typeface="Microsoft Sans Serif"/>
                <a:cs typeface="Microsoft Sans Serif"/>
              </a:rPr>
              <a:t>Flash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15" dirty="0">
                <a:latin typeface="Microsoft Sans Serif"/>
                <a:cs typeface="Microsoft Sans Serif"/>
              </a:rPr>
              <a:t>estudio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animación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spc="10" dirty="0">
                <a:latin typeface="Microsoft Sans Serif"/>
                <a:cs typeface="Microsoft Sans Serif"/>
              </a:rPr>
              <a:t>trabaja</a:t>
            </a:r>
            <a:r>
              <a:rPr sz="350" spc="15" dirty="0">
                <a:latin typeface="Microsoft Sans Serif"/>
                <a:cs typeface="Microsoft Sans Serif"/>
              </a:rPr>
              <a:t> sobre  </a:t>
            </a:r>
            <a:r>
              <a:rPr sz="350" spc="25" dirty="0">
                <a:latin typeface="Microsoft Sans Serif"/>
                <a:cs typeface="Microsoft Sans Serif"/>
              </a:rPr>
              <a:t>"fotogramas"  </a:t>
            </a:r>
            <a:r>
              <a:rPr sz="350" spc="5" dirty="0">
                <a:latin typeface="Microsoft Sans Serif"/>
                <a:cs typeface="Microsoft Sans Serif"/>
              </a:rPr>
              <a:t>y  está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destinado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  </a:t>
            </a:r>
            <a:r>
              <a:rPr sz="350" spc="15" dirty="0">
                <a:latin typeface="Microsoft Sans Serif"/>
                <a:cs typeface="Microsoft Sans Serif"/>
              </a:rPr>
              <a:t>producción </a:t>
            </a:r>
            <a:r>
              <a:rPr sz="350" spc="5" dirty="0">
                <a:latin typeface="Microsoft Sans Serif"/>
                <a:cs typeface="Microsoft Sans Serif"/>
              </a:rPr>
              <a:t>y </a:t>
            </a:r>
            <a:r>
              <a:rPr sz="350" spc="10" dirty="0">
                <a:latin typeface="Microsoft Sans Serif"/>
                <a:cs typeface="Microsoft Sans Serif"/>
              </a:rPr>
              <a:t>entrega 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contenido </a:t>
            </a:r>
            <a:r>
              <a:rPr sz="350" spc="5" dirty="0">
                <a:latin typeface="Microsoft Sans Serif"/>
                <a:cs typeface="Microsoft Sans Serif"/>
              </a:rPr>
              <a:t>interactivo  </a:t>
            </a:r>
            <a:r>
              <a:rPr sz="350" spc="10" dirty="0">
                <a:latin typeface="Microsoft Sans Serif"/>
                <a:cs typeface="Microsoft Sans Serif"/>
              </a:rPr>
              <a:t>para </a:t>
            </a:r>
            <a:r>
              <a:rPr sz="350" spc="5" dirty="0">
                <a:latin typeface="Microsoft Sans Serif"/>
                <a:cs typeface="Microsoft Sans Serif"/>
              </a:rPr>
              <a:t>diferentes  audiencias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30" dirty="0">
                <a:latin typeface="Microsoft Sans Serif"/>
                <a:cs typeface="Microsoft Sans Serif"/>
              </a:rPr>
              <a:t>todo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20" dirty="0">
                <a:latin typeface="Microsoft Sans Serif"/>
                <a:cs typeface="Microsoft Sans Serif"/>
              </a:rPr>
              <a:t> mundo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sin</a:t>
            </a:r>
            <a:r>
              <a:rPr sz="350" spc="15" dirty="0">
                <a:latin typeface="Microsoft Sans Serif"/>
                <a:cs typeface="Microsoft Sans Serif"/>
              </a:rPr>
              <a:t> importar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plataforma.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6783" y="3354309"/>
            <a:ext cx="734695" cy="98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-10" dirty="0">
                <a:latin typeface="Microsoft Sans Serif"/>
                <a:cs typeface="Microsoft Sans Serif"/>
              </a:rPr>
              <a:t>Procesadores</a:t>
            </a:r>
            <a:r>
              <a:rPr sz="550" spc="-15" dirty="0">
                <a:latin typeface="Microsoft Sans Serif"/>
                <a:cs typeface="Microsoft Sans Serif"/>
              </a:rPr>
              <a:t> </a:t>
            </a:r>
            <a:r>
              <a:rPr sz="550" spc="20" dirty="0">
                <a:latin typeface="Microsoft Sans Serif"/>
                <a:cs typeface="Microsoft Sans Serif"/>
              </a:rPr>
              <a:t>de</a:t>
            </a:r>
            <a:r>
              <a:rPr sz="550" spc="5" dirty="0">
                <a:latin typeface="Microsoft Sans Serif"/>
                <a:cs typeface="Microsoft Sans Serif"/>
              </a:rPr>
              <a:t> </a:t>
            </a:r>
            <a:r>
              <a:rPr sz="550" spc="10" dirty="0">
                <a:latin typeface="Microsoft Sans Serif"/>
                <a:cs typeface="Microsoft Sans Serif"/>
              </a:rPr>
              <a:t>texto</a:t>
            </a:r>
            <a:endParaRPr sz="55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86690" y="2484760"/>
            <a:ext cx="1052830" cy="30687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5" dirty="0">
                <a:latin typeface="Microsoft Sans Serif"/>
                <a:cs typeface="Microsoft Sans Serif"/>
              </a:rPr>
              <a:t>Microsoft Word._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aplicación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informática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orientada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procesamiento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textos.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Fue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creado</a:t>
            </a:r>
            <a:r>
              <a:rPr sz="350" spc="25" dirty="0">
                <a:latin typeface="Microsoft Sans Serif"/>
                <a:cs typeface="Microsoft Sans Serif"/>
              </a:rPr>
              <a:t> 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empresa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viene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integrado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paquete ofimático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denominado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</a:t>
            </a:r>
            <a:r>
              <a:rPr sz="350" spc="10" dirty="0">
                <a:latin typeface="Microsoft Sans Serif"/>
                <a:cs typeface="Microsoft Sans Serif"/>
              </a:rPr>
              <a:t> Office.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4141" y="2878177"/>
            <a:ext cx="1036319" cy="30687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dirty="0">
                <a:latin typeface="Microsoft Sans Serif"/>
                <a:cs typeface="Microsoft Sans Serif"/>
              </a:rPr>
              <a:t>Excel._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 </a:t>
            </a:r>
            <a:r>
              <a:rPr sz="350" spc="10" dirty="0">
                <a:latin typeface="Microsoft Sans Serif"/>
                <a:cs typeface="Microsoft Sans Serif"/>
              </a:rPr>
              <a:t>aplicación distribuida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suite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oficina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Office,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spc="5" dirty="0">
                <a:latin typeface="Microsoft Sans Serif"/>
                <a:cs typeface="Microsoft Sans Serif"/>
              </a:rPr>
              <a:t>se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caracteriza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5" dirty="0">
                <a:latin typeface="Microsoft Sans Serif"/>
                <a:cs typeface="Microsoft Sans Serif"/>
              </a:rPr>
              <a:t>ser </a:t>
            </a:r>
            <a:r>
              <a:rPr sz="350" spc="10" dirty="0">
                <a:latin typeface="Microsoft Sans Serif"/>
                <a:cs typeface="Microsoft Sans Serif"/>
              </a:rPr>
              <a:t>un software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hojas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cálculo,</a:t>
            </a:r>
            <a:r>
              <a:rPr sz="350" spc="10" dirty="0">
                <a:latin typeface="Microsoft Sans Serif"/>
                <a:cs typeface="Microsoft Sans Serif"/>
              </a:rPr>
              <a:t> utilizado en </a:t>
            </a:r>
            <a:r>
              <a:rPr sz="350" spc="5" dirty="0">
                <a:latin typeface="Microsoft Sans Serif"/>
                <a:cs typeface="Microsoft Sans Serif"/>
              </a:rPr>
              <a:t>tareas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financieras</a:t>
            </a:r>
            <a:r>
              <a:rPr sz="350" spc="5" dirty="0">
                <a:latin typeface="Microsoft Sans Serif"/>
                <a:cs typeface="Microsoft Sans Serif"/>
              </a:rPr>
              <a:t> y </a:t>
            </a:r>
            <a:r>
              <a:rPr sz="350" spc="10" dirty="0">
                <a:latin typeface="Microsoft Sans Serif"/>
                <a:cs typeface="Microsoft Sans Serif"/>
              </a:rPr>
              <a:t> contables.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53157" y="3271594"/>
            <a:ext cx="1071245" cy="5010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5" dirty="0">
                <a:latin typeface="Microsoft Sans Serif"/>
                <a:cs typeface="Microsoft Sans Serif"/>
              </a:rPr>
              <a:t>PowerPoint._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15" dirty="0">
                <a:latin typeface="Microsoft Sans Serif"/>
                <a:cs typeface="Microsoft Sans Serif"/>
              </a:rPr>
              <a:t>programa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presentación,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desarrollado</a:t>
            </a:r>
            <a:r>
              <a:rPr sz="350" spc="25" dirty="0">
                <a:latin typeface="Microsoft Sans Serif"/>
                <a:cs typeface="Microsoft Sans Serif"/>
              </a:rPr>
              <a:t> 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empresa </a:t>
            </a:r>
            <a:r>
              <a:rPr sz="350" spc="15" dirty="0">
                <a:latin typeface="Microsoft Sans Serif"/>
                <a:cs typeface="Microsoft Sans Serif"/>
              </a:rPr>
              <a:t> Microsoft,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sistemas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operativos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Windows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Mac </a:t>
            </a:r>
            <a:r>
              <a:rPr sz="350" spc="5" dirty="0">
                <a:latin typeface="Microsoft Sans Serif"/>
                <a:cs typeface="Microsoft Sans Serif"/>
              </a:rPr>
              <a:t>OS.</a:t>
            </a:r>
            <a:r>
              <a:rPr sz="350" spc="4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Viene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integrado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paquete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ofimático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llamado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 Office</a:t>
            </a:r>
            <a:r>
              <a:rPr sz="350" spc="20" dirty="0">
                <a:latin typeface="Microsoft Sans Serif"/>
                <a:cs typeface="Microsoft Sans Serif"/>
              </a:rPr>
              <a:t> como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elemento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más,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puede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aprovechar </a:t>
            </a:r>
            <a:r>
              <a:rPr sz="350" dirty="0">
                <a:latin typeface="Microsoft Sans Serif"/>
                <a:cs typeface="Microsoft Sans Serif"/>
              </a:rPr>
              <a:t>las </a:t>
            </a:r>
            <a:r>
              <a:rPr sz="350" spc="5" dirty="0">
                <a:latin typeface="Microsoft Sans Serif"/>
                <a:cs typeface="Microsoft Sans Serif"/>
              </a:rPr>
              <a:t> ventajas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</a:t>
            </a:r>
            <a:r>
              <a:rPr sz="350" spc="10" dirty="0">
                <a:latin typeface="Microsoft Sans Serif"/>
                <a:cs typeface="Microsoft Sans Serif"/>
              </a:rPr>
              <a:t> le ofrecen los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demás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componentes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del </a:t>
            </a:r>
            <a:r>
              <a:rPr sz="350" spc="20" dirty="0">
                <a:latin typeface="Microsoft Sans Serif"/>
                <a:cs typeface="Microsoft Sans Serif"/>
              </a:rPr>
              <a:t>equipo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obtener</a:t>
            </a:r>
            <a:r>
              <a:rPr sz="350" spc="10" dirty="0">
                <a:latin typeface="Microsoft Sans Serif"/>
                <a:cs typeface="Microsoft Sans Serif"/>
              </a:rPr>
              <a:t> un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resultado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óptimo.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56882" y="3843854"/>
            <a:ext cx="1080770" cy="5010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5" dirty="0">
                <a:latin typeface="Microsoft Sans Serif"/>
                <a:cs typeface="Microsoft Sans Serif"/>
              </a:rPr>
              <a:t>Access._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5" dirty="0">
                <a:latin typeface="Microsoft Sans Serif"/>
                <a:cs typeface="Microsoft Sans Serif"/>
              </a:rPr>
              <a:t>sistema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gestión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bases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datos </a:t>
            </a:r>
            <a:r>
              <a:rPr sz="350" spc="10" dirty="0">
                <a:latin typeface="Microsoft Sans Serif"/>
                <a:cs typeface="Microsoft Sans Serif"/>
              </a:rPr>
              <a:t>incluido en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15" dirty="0">
                <a:latin typeface="Microsoft Sans Serif"/>
                <a:cs typeface="Microsoft Sans Serif"/>
              </a:rPr>
              <a:t>paquete ofimático </a:t>
            </a:r>
            <a:r>
              <a:rPr sz="350" spc="20" dirty="0">
                <a:latin typeface="Microsoft Sans Serif"/>
                <a:cs typeface="Microsoft Sans Serif"/>
              </a:rPr>
              <a:t> denominado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10" dirty="0">
                <a:latin typeface="Microsoft Sans Serif"/>
                <a:cs typeface="Microsoft Sans Serif"/>
              </a:rPr>
              <a:t>Office.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Igualmente,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15" dirty="0">
                <a:latin typeface="Microsoft Sans Serif"/>
                <a:cs typeface="Microsoft Sans Serif"/>
              </a:rPr>
              <a:t> gestor 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datos 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spc="10" dirty="0">
                <a:latin typeface="Microsoft Sans Serif"/>
                <a:cs typeface="Microsoft Sans Serif"/>
              </a:rPr>
              <a:t>recopila  información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relativa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asunto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30" dirty="0">
                <a:latin typeface="Microsoft Sans Serif"/>
                <a:cs typeface="Microsoft Sans Serif"/>
              </a:rPr>
              <a:t>o </a:t>
            </a:r>
            <a:r>
              <a:rPr sz="350" spc="20" dirty="0">
                <a:latin typeface="Microsoft Sans Serif"/>
                <a:cs typeface="Microsoft Sans Serif"/>
              </a:rPr>
              <a:t>propósito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particular,</a:t>
            </a:r>
            <a:endParaRPr sz="350">
              <a:latin typeface="Microsoft Sans Serif"/>
              <a:cs typeface="Microsoft Sans Serif"/>
            </a:endParaRPr>
          </a:p>
          <a:p>
            <a:pPr marL="12700" marR="51435" algn="just">
              <a:lnSpc>
                <a:spcPct val="111800"/>
              </a:lnSpc>
            </a:pPr>
            <a:r>
              <a:rPr sz="350" spc="20" dirty="0">
                <a:latin typeface="Microsoft Sans Serif"/>
                <a:cs typeface="Microsoft Sans Serif"/>
              </a:rPr>
              <a:t>como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10" dirty="0">
                <a:latin typeface="Microsoft Sans Serif"/>
                <a:cs typeface="Microsoft Sans Serif"/>
              </a:rPr>
              <a:t>seguimiento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20" dirty="0">
                <a:latin typeface="Microsoft Sans Serif"/>
                <a:cs typeface="Microsoft Sans Serif"/>
              </a:rPr>
              <a:t>pedidos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clientes </a:t>
            </a:r>
            <a:r>
              <a:rPr sz="350" spc="30" dirty="0">
                <a:latin typeface="Microsoft Sans Serif"/>
                <a:cs typeface="Microsoft Sans Serif"/>
              </a:rPr>
              <a:t>o 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10" dirty="0">
                <a:latin typeface="Microsoft Sans Serif"/>
                <a:cs typeface="Microsoft Sans Serif"/>
              </a:rPr>
              <a:t>mantenimiento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una </a:t>
            </a:r>
            <a:r>
              <a:rPr sz="350" spc="10" dirty="0">
                <a:latin typeface="Microsoft Sans Serif"/>
                <a:cs typeface="Microsoft Sans Serif"/>
              </a:rPr>
              <a:t>colección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música,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etcétera.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96012" y="5336485"/>
            <a:ext cx="624205" cy="98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5" dirty="0">
                <a:latin typeface="Microsoft Sans Serif"/>
                <a:cs typeface="Microsoft Sans Serif"/>
              </a:rPr>
              <a:t>Navegadores</a:t>
            </a:r>
            <a:r>
              <a:rPr sz="550" spc="-40" dirty="0">
                <a:latin typeface="Microsoft Sans Serif"/>
                <a:cs typeface="Microsoft Sans Serif"/>
              </a:rPr>
              <a:t> </a:t>
            </a:r>
            <a:r>
              <a:rPr sz="550" spc="15" dirty="0">
                <a:latin typeface="Microsoft Sans Serif"/>
                <a:cs typeface="Microsoft Sans Serif"/>
              </a:rPr>
              <a:t>Web</a:t>
            </a:r>
            <a:endParaRPr sz="55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87289" y="4544434"/>
            <a:ext cx="1041400" cy="3816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5" dirty="0">
                <a:latin typeface="Microsoft Sans Serif"/>
                <a:cs typeface="Microsoft Sans Serif"/>
              </a:rPr>
              <a:t>Internet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Explorer._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(usualmente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abreviado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IE),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fue un </a:t>
            </a:r>
            <a:r>
              <a:rPr sz="350" spc="15" dirty="0">
                <a:latin typeface="Microsoft Sans Serif"/>
                <a:cs typeface="Microsoft Sans Serif"/>
              </a:rPr>
              <a:t>navegador web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desarrollado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sistema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operativo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Windows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desde </a:t>
            </a:r>
            <a:r>
              <a:rPr sz="350" spc="5" dirty="0">
                <a:latin typeface="Microsoft Sans Serif"/>
                <a:cs typeface="Microsoft Sans Serif"/>
              </a:rPr>
              <a:t>1995.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año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2015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anunció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partir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Windows  10 </a:t>
            </a:r>
            <a:r>
              <a:rPr sz="350" spc="5" dirty="0">
                <a:latin typeface="Microsoft Sans Serif"/>
                <a:cs typeface="Microsoft Sans Serif"/>
              </a:rPr>
              <a:t>se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sustituye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</a:t>
            </a:r>
            <a:r>
              <a:rPr sz="350" spc="15" dirty="0">
                <a:latin typeface="Microsoft Sans Serif"/>
                <a:cs typeface="Microsoft Sans Serif"/>
              </a:rPr>
              <a:t> Microsoft Edge.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79837" y="4997466"/>
            <a:ext cx="1075690" cy="5010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5" dirty="0">
                <a:latin typeface="Microsoft Sans Serif"/>
                <a:cs typeface="Microsoft Sans Serif"/>
              </a:rPr>
              <a:t>Mozilla </a:t>
            </a:r>
            <a:r>
              <a:rPr sz="350" spc="5" dirty="0">
                <a:latin typeface="Microsoft Sans Serif"/>
                <a:cs typeface="Microsoft Sans Serif"/>
              </a:rPr>
              <a:t>Firefox._  </a:t>
            </a:r>
            <a:r>
              <a:rPr sz="350" spc="10" dirty="0">
                <a:latin typeface="Microsoft Sans Serif"/>
                <a:cs typeface="Microsoft Sans Serif"/>
              </a:rPr>
              <a:t>(llamado  </a:t>
            </a:r>
            <a:r>
              <a:rPr sz="350" spc="15" dirty="0">
                <a:latin typeface="Microsoft Sans Serif"/>
                <a:cs typeface="Microsoft Sans Serif"/>
              </a:rPr>
              <a:t>simplemente </a:t>
            </a:r>
            <a:r>
              <a:rPr sz="350" dirty="0">
                <a:latin typeface="Microsoft Sans Serif"/>
                <a:cs typeface="Microsoft Sans Serif"/>
              </a:rPr>
              <a:t>Firefox)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15" dirty="0">
                <a:latin typeface="Microsoft Sans Serif"/>
                <a:cs typeface="Microsoft Sans Serif"/>
              </a:rPr>
              <a:t>navegador web </a:t>
            </a:r>
            <a:r>
              <a:rPr sz="350" spc="10" dirty="0">
                <a:latin typeface="Microsoft Sans Serif"/>
                <a:cs typeface="Microsoft Sans Serif"/>
              </a:rPr>
              <a:t>libre </a:t>
            </a:r>
            <a:r>
              <a:rPr sz="350" spc="5" dirty="0">
                <a:latin typeface="Microsoft Sans Serif"/>
                <a:cs typeface="Microsoft Sans Serif"/>
              </a:rPr>
              <a:t>y </a:t>
            </a:r>
            <a:r>
              <a:rPr sz="350" spc="25" dirty="0">
                <a:latin typeface="Microsoft Sans Serif"/>
                <a:cs typeface="Microsoft Sans Serif"/>
              </a:rPr>
              <a:t>de código </a:t>
            </a:r>
            <a:r>
              <a:rPr sz="350" spc="15" dirty="0">
                <a:latin typeface="Microsoft Sans Serif"/>
                <a:cs typeface="Microsoft Sans Serif"/>
              </a:rPr>
              <a:t>abierto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desarrollado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Windows,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Android, 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OS </a:t>
            </a:r>
            <a:r>
              <a:rPr sz="350" spc="5" dirty="0">
                <a:latin typeface="Microsoft Sans Serif"/>
                <a:cs typeface="Microsoft Sans Serif"/>
              </a:rPr>
              <a:t>X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GNU/Linux </a:t>
            </a:r>
            <a:r>
              <a:rPr sz="350" spc="20" dirty="0">
                <a:latin typeface="Microsoft Sans Serif"/>
                <a:cs typeface="Microsoft Sans Serif"/>
              </a:rPr>
              <a:t>coordinado</a:t>
            </a:r>
            <a:r>
              <a:rPr sz="350" spc="25" dirty="0">
                <a:latin typeface="Microsoft Sans Serif"/>
                <a:cs typeface="Microsoft Sans Serif"/>
              </a:rPr>
              <a:t> 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Corporación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Mozilla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Fundación </a:t>
            </a:r>
            <a:r>
              <a:rPr sz="350" spc="15" dirty="0">
                <a:latin typeface="Microsoft Sans Serif"/>
                <a:cs typeface="Microsoft Sans Serif"/>
              </a:rPr>
              <a:t>Mozilla.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Usa </a:t>
            </a:r>
            <a:r>
              <a:rPr sz="350" spc="5" dirty="0">
                <a:latin typeface="Microsoft Sans Serif"/>
                <a:cs typeface="Microsoft Sans Serif"/>
              </a:rPr>
              <a:t> el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motor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Gecko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renderizar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páginas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web,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cual</a:t>
            </a:r>
            <a:r>
              <a:rPr sz="350" spc="15" dirty="0">
                <a:latin typeface="Microsoft Sans Serif"/>
                <a:cs typeface="Microsoft Sans Serif"/>
              </a:rPr>
              <a:t> implementa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actuales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0" dirty="0">
                <a:latin typeface="Microsoft Sans Serif"/>
                <a:cs typeface="Microsoft Sans Serif"/>
              </a:rPr>
              <a:t> futuros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estándares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web.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83563" y="5569726"/>
            <a:ext cx="1068070" cy="68008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25" dirty="0">
                <a:latin typeface="Microsoft Sans Serif"/>
                <a:cs typeface="Microsoft Sans Serif"/>
              </a:rPr>
              <a:t>Google</a:t>
            </a:r>
            <a:r>
              <a:rPr sz="350" spc="10" dirty="0">
                <a:latin typeface="Microsoft Sans Serif"/>
                <a:cs typeface="Microsoft Sans Serif"/>
              </a:rPr>
              <a:t> Chrome._es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</a:t>
            </a:r>
            <a:r>
              <a:rPr sz="350" spc="15" dirty="0">
                <a:latin typeface="Microsoft Sans Serif"/>
                <a:cs typeface="Microsoft Sans Serif"/>
              </a:rPr>
              <a:t> navegador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web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desarrollado </a:t>
            </a:r>
            <a:r>
              <a:rPr sz="350" spc="25" dirty="0">
                <a:latin typeface="Microsoft Sans Serif"/>
                <a:cs typeface="Microsoft Sans Serif"/>
              </a:rPr>
              <a:t>por Google </a:t>
            </a:r>
            <a:r>
              <a:rPr sz="350" spc="5" dirty="0">
                <a:latin typeface="Microsoft Sans Serif"/>
                <a:cs typeface="Microsoft Sans Serif"/>
              </a:rPr>
              <a:t>y </a:t>
            </a:r>
            <a:r>
              <a:rPr sz="350" spc="20" dirty="0">
                <a:latin typeface="Microsoft Sans Serif"/>
                <a:cs typeface="Microsoft Sans Serif"/>
              </a:rPr>
              <a:t>compilado </a:t>
            </a:r>
            <a:r>
              <a:rPr sz="350" spc="15" dirty="0">
                <a:latin typeface="Microsoft Sans Serif"/>
                <a:cs typeface="Microsoft Sans Serif"/>
              </a:rPr>
              <a:t>con base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5" dirty="0">
                <a:latin typeface="Microsoft Sans Serif"/>
                <a:cs typeface="Microsoft Sans Serif"/>
              </a:rPr>
              <a:t>varios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componentes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e </a:t>
            </a:r>
            <a:r>
              <a:rPr sz="350" spc="5" dirty="0">
                <a:latin typeface="Microsoft Sans Serif"/>
                <a:cs typeface="Microsoft Sans Serif"/>
              </a:rPr>
              <a:t>infraestructuras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desarrollo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aplicaciones  </a:t>
            </a:r>
            <a:r>
              <a:rPr sz="350" dirty="0">
                <a:latin typeface="Microsoft Sans Serif"/>
                <a:cs typeface="Microsoft Sans Serif"/>
              </a:rPr>
              <a:t>(frameworks)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código </a:t>
            </a:r>
            <a:r>
              <a:rPr sz="350" spc="15" dirty="0">
                <a:latin typeface="Microsoft Sans Serif"/>
                <a:cs typeface="Microsoft Sans Serif"/>
              </a:rPr>
              <a:t>abierto,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como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motor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renderizado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Blink (bifurcación </a:t>
            </a:r>
            <a:r>
              <a:rPr sz="350" spc="30" dirty="0">
                <a:latin typeface="Microsoft Sans Serif"/>
                <a:cs typeface="Microsoft Sans Serif"/>
              </a:rPr>
              <a:t>o </a:t>
            </a:r>
            <a:r>
              <a:rPr sz="350" spc="15" dirty="0">
                <a:latin typeface="Microsoft Sans Serif"/>
                <a:cs typeface="Microsoft Sans Serif"/>
              </a:rPr>
              <a:t>fork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WebKit).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Está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disponible </a:t>
            </a:r>
            <a:r>
              <a:rPr sz="350" spc="10" dirty="0">
                <a:latin typeface="Microsoft Sans Serif"/>
                <a:cs typeface="Microsoft Sans Serif"/>
              </a:rPr>
              <a:t>gratuitamente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bajo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condiciones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específicas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del </a:t>
            </a:r>
            <a:r>
              <a:rPr sz="350" spc="10" dirty="0">
                <a:latin typeface="Microsoft Sans Serif"/>
                <a:cs typeface="Microsoft Sans Serif"/>
              </a:rPr>
              <a:t>software privativo </a:t>
            </a:r>
            <a:r>
              <a:rPr sz="350" spc="30" dirty="0">
                <a:latin typeface="Microsoft Sans Serif"/>
                <a:cs typeface="Microsoft Sans Serif"/>
              </a:rPr>
              <a:t>o </a:t>
            </a:r>
            <a:r>
              <a:rPr sz="350" spc="10" dirty="0">
                <a:latin typeface="Microsoft Sans Serif"/>
                <a:cs typeface="Microsoft Sans Serif"/>
              </a:rPr>
              <a:t>cerrado. </a:t>
            </a:r>
            <a:r>
              <a:rPr sz="350" dirty="0">
                <a:latin typeface="Microsoft Sans Serif"/>
                <a:cs typeface="Microsoft Sans Serif"/>
              </a:rPr>
              <a:t>El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nombre</a:t>
            </a:r>
            <a:r>
              <a:rPr sz="350" spc="15" dirty="0">
                <a:latin typeface="Microsoft Sans Serif"/>
                <a:cs typeface="Microsoft Sans Serif"/>
              </a:rPr>
              <a:t> del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navegador </a:t>
            </a:r>
            <a:r>
              <a:rPr sz="350" spc="5" dirty="0">
                <a:latin typeface="Microsoft Sans Serif"/>
                <a:cs typeface="Microsoft Sans Serif"/>
              </a:rPr>
              <a:t>deriva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del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término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inglés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usado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marco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interfaz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gráfica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usuario.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58154" y="6834294"/>
            <a:ext cx="760730" cy="98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dirty="0">
                <a:latin typeface="Microsoft Sans Serif"/>
                <a:cs typeface="Microsoft Sans Serif"/>
              </a:rPr>
              <a:t>Software</a:t>
            </a:r>
            <a:r>
              <a:rPr sz="550" spc="-40" dirty="0">
                <a:latin typeface="Microsoft Sans Serif"/>
                <a:cs typeface="Microsoft Sans Serif"/>
              </a:rPr>
              <a:t> </a:t>
            </a:r>
            <a:r>
              <a:rPr sz="550" dirty="0">
                <a:latin typeface="Microsoft Sans Serif"/>
                <a:cs typeface="Microsoft Sans Serif"/>
              </a:rPr>
              <a:t>Especializado</a:t>
            </a:r>
            <a:endParaRPr sz="55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41979" y="6495275"/>
            <a:ext cx="1086485" cy="7994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5" dirty="0">
                <a:latin typeface="Microsoft Sans Serif"/>
                <a:cs typeface="Microsoft Sans Serif"/>
              </a:rPr>
              <a:t>Software</a:t>
            </a:r>
            <a:r>
              <a:rPr sz="350" spc="10" dirty="0">
                <a:latin typeface="Microsoft Sans Serif"/>
                <a:cs typeface="Microsoft Sans Serif"/>
              </a:rPr>
              <a:t> contable._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programas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contabilidad</a:t>
            </a:r>
            <a:r>
              <a:rPr sz="350" spc="30" dirty="0">
                <a:latin typeface="Microsoft Sans Serif"/>
                <a:cs typeface="Microsoft Sans Serif"/>
              </a:rPr>
              <a:t> o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paquetes</a:t>
            </a:r>
            <a:r>
              <a:rPr sz="350" spc="4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contables,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destinados</a:t>
            </a:r>
            <a:r>
              <a:rPr sz="350" spc="4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 </a:t>
            </a:r>
            <a:r>
              <a:rPr sz="350" spc="5" dirty="0">
                <a:latin typeface="Microsoft Sans Serif"/>
                <a:cs typeface="Microsoft Sans Serif"/>
              </a:rPr>
              <a:t> sistematizar y </a:t>
            </a:r>
            <a:r>
              <a:rPr sz="350" spc="10" dirty="0">
                <a:latin typeface="Microsoft Sans Serif"/>
                <a:cs typeface="Microsoft Sans Serif"/>
              </a:rPr>
              <a:t>simplificar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tareas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contabilidad.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software</a:t>
            </a:r>
            <a:r>
              <a:rPr sz="350" spc="15" dirty="0">
                <a:latin typeface="Microsoft Sans Serif"/>
                <a:cs typeface="Microsoft Sans Serif"/>
              </a:rPr>
              <a:t> contable </a:t>
            </a:r>
            <a:r>
              <a:rPr sz="350" spc="5" dirty="0">
                <a:latin typeface="Microsoft Sans Serif"/>
                <a:cs typeface="Microsoft Sans Serif"/>
              </a:rPr>
              <a:t>registra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 </a:t>
            </a:r>
            <a:r>
              <a:rPr sz="350" spc="10" dirty="0">
                <a:latin typeface="Microsoft Sans Serif"/>
                <a:cs typeface="Microsoft Sans Serif"/>
              </a:rPr>
              <a:t> procesa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transacciones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históricas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 </a:t>
            </a:r>
            <a:r>
              <a:rPr sz="350" spc="10" dirty="0">
                <a:latin typeface="Microsoft Sans Serif"/>
                <a:cs typeface="Microsoft Sans Serif"/>
              </a:rPr>
              <a:t> generan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empresa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30" dirty="0">
                <a:latin typeface="Microsoft Sans Serif"/>
                <a:cs typeface="Microsoft Sans Serif"/>
              </a:rPr>
              <a:t>o </a:t>
            </a:r>
            <a:r>
              <a:rPr sz="350" spc="10" dirty="0">
                <a:latin typeface="Microsoft Sans Serif"/>
                <a:cs typeface="Microsoft Sans Serif"/>
              </a:rPr>
              <a:t>actividad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productiva: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5" dirty="0">
                <a:latin typeface="Microsoft Sans Serif"/>
                <a:cs typeface="Microsoft Sans Serif"/>
              </a:rPr>
              <a:t> funciones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0" dirty="0">
                <a:latin typeface="Microsoft Sans Serif"/>
                <a:cs typeface="Microsoft Sans Serif"/>
              </a:rPr>
              <a:t>compras, </a:t>
            </a:r>
            <a:r>
              <a:rPr sz="350" spc="5" dirty="0">
                <a:latin typeface="Microsoft Sans Serif"/>
                <a:cs typeface="Microsoft Sans Serif"/>
              </a:rPr>
              <a:t>ventas,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cuentas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cobrar,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cuentas 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10" dirty="0">
                <a:latin typeface="Microsoft Sans Serif"/>
                <a:cs typeface="Microsoft Sans Serif"/>
              </a:rPr>
              <a:t>pagar,  </a:t>
            </a:r>
            <a:r>
              <a:rPr sz="350" spc="15" dirty="0">
                <a:latin typeface="Microsoft Sans Serif"/>
                <a:cs typeface="Microsoft Sans Serif"/>
              </a:rPr>
              <a:t>control 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inventarios,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balances,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producción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artículos, </a:t>
            </a:r>
            <a:r>
              <a:rPr sz="350" spc="10" dirty="0">
                <a:latin typeface="Microsoft Sans Serif"/>
                <a:cs typeface="Microsoft Sans Serif"/>
              </a:rPr>
              <a:t> nóminas, </a:t>
            </a:r>
            <a:r>
              <a:rPr sz="350" spc="5" dirty="0">
                <a:latin typeface="Microsoft Sans Serif"/>
                <a:cs typeface="Microsoft Sans Serif"/>
              </a:rPr>
              <a:t>etc.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ello </a:t>
            </a:r>
            <a:r>
              <a:rPr sz="350" spc="15" dirty="0">
                <a:latin typeface="Microsoft Sans Serif"/>
                <a:cs typeface="Microsoft Sans Serif"/>
              </a:rPr>
              <a:t>sólo </a:t>
            </a:r>
            <a:r>
              <a:rPr sz="350" spc="5" dirty="0">
                <a:latin typeface="Microsoft Sans Serif"/>
                <a:cs typeface="Microsoft Sans Serif"/>
              </a:rPr>
              <a:t>hay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spc="5" dirty="0">
                <a:latin typeface="Microsoft Sans Serif"/>
                <a:cs typeface="Microsoft Sans Serif"/>
              </a:rPr>
              <a:t>ingresar la </a:t>
            </a:r>
            <a:r>
              <a:rPr sz="350" spc="10" dirty="0">
                <a:latin typeface="Microsoft Sans Serif"/>
                <a:cs typeface="Microsoft Sans Serif"/>
              </a:rPr>
              <a:t> información requerida, </a:t>
            </a:r>
            <a:r>
              <a:rPr sz="350" spc="20" dirty="0">
                <a:latin typeface="Microsoft Sans Serif"/>
                <a:cs typeface="Microsoft Sans Serif"/>
              </a:rPr>
              <a:t>como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pólizas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contables,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ingresos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0" dirty="0">
                <a:latin typeface="Microsoft Sans Serif"/>
                <a:cs typeface="Microsoft Sans Serif"/>
              </a:rPr>
              <a:t> egresos,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hacer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programa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realice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cálculos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necesarios.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64482" y="3499619"/>
            <a:ext cx="674370" cy="98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-50" dirty="0">
                <a:latin typeface="Microsoft Sans Serif"/>
                <a:cs typeface="Microsoft Sans Serif"/>
              </a:rPr>
              <a:t>S</a:t>
            </a:r>
            <a:r>
              <a:rPr sz="550" spc="15" dirty="0">
                <a:latin typeface="Microsoft Sans Serif"/>
                <a:cs typeface="Microsoft Sans Serif"/>
              </a:rPr>
              <a:t>i</a:t>
            </a:r>
            <a:r>
              <a:rPr sz="550" spc="-45" dirty="0">
                <a:latin typeface="Microsoft Sans Serif"/>
                <a:cs typeface="Microsoft Sans Serif"/>
              </a:rPr>
              <a:t>s</a:t>
            </a:r>
            <a:r>
              <a:rPr sz="550" spc="20" dirty="0">
                <a:latin typeface="Microsoft Sans Serif"/>
                <a:cs typeface="Microsoft Sans Serif"/>
              </a:rPr>
              <a:t>t</a:t>
            </a:r>
            <a:r>
              <a:rPr sz="550" spc="10" dirty="0">
                <a:latin typeface="Microsoft Sans Serif"/>
                <a:cs typeface="Microsoft Sans Serif"/>
              </a:rPr>
              <a:t>e</a:t>
            </a:r>
            <a:r>
              <a:rPr sz="550" spc="5" dirty="0">
                <a:latin typeface="Microsoft Sans Serif"/>
                <a:cs typeface="Microsoft Sans Serif"/>
              </a:rPr>
              <a:t>m</a:t>
            </a:r>
            <a:r>
              <a:rPr sz="550" spc="-20" dirty="0">
                <a:latin typeface="Microsoft Sans Serif"/>
                <a:cs typeface="Microsoft Sans Serif"/>
              </a:rPr>
              <a:t>a</a:t>
            </a:r>
            <a:r>
              <a:rPr sz="550" spc="-40" dirty="0">
                <a:latin typeface="Microsoft Sans Serif"/>
                <a:cs typeface="Microsoft Sans Serif"/>
              </a:rPr>
              <a:t>s</a:t>
            </a:r>
            <a:r>
              <a:rPr sz="550" spc="-5" dirty="0">
                <a:latin typeface="Microsoft Sans Serif"/>
                <a:cs typeface="Microsoft Sans Serif"/>
              </a:rPr>
              <a:t> </a:t>
            </a:r>
            <a:r>
              <a:rPr sz="550" spc="35" dirty="0">
                <a:latin typeface="Microsoft Sans Serif"/>
                <a:cs typeface="Microsoft Sans Serif"/>
              </a:rPr>
              <a:t>O</a:t>
            </a:r>
            <a:r>
              <a:rPr sz="550" spc="40" dirty="0">
                <a:latin typeface="Microsoft Sans Serif"/>
                <a:cs typeface="Microsoft Sans Serif"/>
              </a:rPr>
              <a:t>p</a:t>
            </a:r>
            <a:r>
              <a:rPr sz="550" spc="10" dirty="0">
                <a:latin typeface="Microsoft Sans Serif"/>
                <a:cs typeface="Microsoft Sans Serif"/>
              </a:rPr>
              <a:t>e</a:t>
            </a:r>
            <a:r>
              <a:rPr sz="550" spc="-10" dirty="0">
                <a:latin typeface="Microsoft Sans Serif"/>
                <a:cs typeface="Microsoft Sans Serif"/>
              </a:rPr>
              <a:t>r</a:t>
            </a:r>
            <a:r>
              <a:rPr sz="550" spc="-20" dirty="0">
                <a:latin typeface="Microsoft Sans Serif"/>
                <a:cs typeface="Microsoft Sans Serif"/>
              </a:rPr>
              <a:t>a</a:t>
            </a:r>
            <a:r>
              <a:rPr sz="550" spc="20" dirty="0">
                <a:latin typeface="Microsoft Sans Serif"/>
                <a:cs typeface="Microsoft Sans Serif"/>
              </a:rPr>
              <a:t>t</a:t>
            </a:r>
            <a:r>
              <a:rPr sz="550" spc="15" dirty="0">
                <a:latin typeface="Microsoft Sans Serif"/>
                <a:cs typeface="Microsoft Sans Serif"/>
              </a:rPr>
              <a:t>i</a:t>
            </a:r>
            <a:r>
              <a:rPr sz="550" spc="-15" dirty="0">
                <a:latin typeface="Microsoft Sans Serif"/>
                <a:cs typeface="Microsoft Sans Serif"/>
              </a:rPr>
              <a:t>v</a:t>
            </a:r>
            <a:r>
              <a:rPr sz="550" spc="10" dirty="0">
                <a:latin typeface="Microsoft Sans Serif"/>
                <a:cs typeface="Microsoft Sans Serif"/>
              </a:rPr>
              <a:t>o</a:t>
            </a:r>
            <a:r>
              <a:rPr sz="550" spc="-40" dirty="0">
                <a:latin typeface="Microsoft Sans Serif"/>
                <a:cs typeface="Microsoft Sans Serif"/>
              </a:rPr>
              <a:t>s</a:t>
            </a:r>
            <a:endParaRPr sz="55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03744" y="2373691"/>
            <a:ext cx="221615" cy="705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10" dirty="0">
                <a:latin typeface="Microsoft Sans Serif"/>
                <a:cs typeface="Microsoft Sans Serif"/>
              </a:rPr>
              <a:t>Windows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41871" y="1682277"/>
            <a:ext cx="1080770" cy="5010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0" dirty="0">
                <a:latin typeface="Microsoft Sans Serif"/>
                <a:cs typeface="Microsoft Sans Serif"/>
              </a:rPr>
              <a:t>Windows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XP._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10" dirty="0">
                <a:latin typeface="Microsoft Sans Serif"/>
                <a:cs typeface="Microsoft Sans Serif"/>
              </a:rPr>
              <a:t>Windows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XP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(Windows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Experience)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spc="8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  versión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Windows,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fue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más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avanzado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compañía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lanzado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mercado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25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octubre </a:t>
            </a:r>
            <a:r>
              <a:rPr sz="350" spc="-7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2001.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En </a:t>
            </a:r>
            <a:r>
              <a:rPr sz="350" spc="20" dirty="0">
                <a:latin typeface="Microsoft Sans Serif"/>
                <a:cs typeface="Microsoft Sans Serif"/>
              </a:rPr>
              <a:t>agosto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2012,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tenía una </a:t>
            </a:r>
            <a:r>
              <a:rPr sz="350" spc="10" dirty="0">
                <a:latin typeface="Microsoft Sans Serif"/>
                <a:cs typeface="Microsoft Sans Serif"/>
              </a:rPr>
              <a:t>cuota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mercado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46,33%,  y </a:t>
            </a:r>
            <a:r>
              <a:rPr sz="350" spc="10" dirty="0">
                <a:latin typeface="Microsoft Sans Serif"/>
                <a:cs typeface="Microsoft Sans Serif"/>
              </a:rPr>
              <a:t>fue </a:t>
            </a:r>
            <a:r>
              <a:rPr sz="350" spc="15" dirty="0">
                <a:latin typeface="Microsoft Sans Serif"/>
                <a:cs typeface="Microsoft Sans Serif"/>
              </a:rPr>
              <a:t>superado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Windows</a:t>
            </a:r>
            <a:r>
              <a:rPr sz="350" spc="15" dirty="0">
                <a:latin typeface="Microsoft Sans Serif"/>
                <a:cs typeface="Microsoft Sans Serif"/>
              </a:rPr>
              <a:t> 7 </a:t>
            </a:r>
            <a:r>
              <a:rPr sz="350" spc="20" dirty="0">
                <a:latin typeface="Microsoft Sans Serif"/>
                <a:cs typeface="Microsoft Sans Serif"/>
              </a:rPr>
              <a:t>que </a:t>
            </a:r>
            <a:r>
              <a:rPr sz="350" dirty="0">
                <a:latin typeface="Microsoft Sans Serif"/>
                <a:cs typeface="Microsoft Sans Serif"/>
              </a:rPr>
              <a:t>ya</a:t>
            </a:r>
            <a:r>
              <a:rPr sz="350" spc="5" dirty="0">
                <a:latin typeface="Microsoft Sans Serif"/>
                <a:cs typeface="Microsoft Sans Serif"/>
              </a:rPr>
              <a:t> tenía 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5" dirty="0">
                <a:latin typeface="Microsoft Sans Serif"/>
                <a:cs typeface="Microsoft Sans Serif"/>
              </a:rPr>
              <a:t>46,60%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la  </a:t>
            </a:r>
            <a:r>
              <a:rPr sz="350" spc="10" dirty="0">
                <a:latin typeface="Microsoft Sans Serif"/>
                <a:cs typeface="Microsoft Sans Serif"/>
              </a:rPr>
              <a:t>cuota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mercado.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41871" y="2254537"/>
            <a:ext cx="1041400" cy="3816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0" dirty="0">
                <a:latin typeface="Microsoft Sans Serif"/>
                <a:cs typeface="Microsoft Sans Serif"/>
              </a:rPr>
              <a:t>Windows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Vista._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Windows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Vista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versión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 Windows,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línea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sistemas </a:t>
            </a:r>
            <a:r>
              <a:rPr sz="350" spc="10" dirty="0">
                <a:latin typeface="Microsoft Sans Serif"/>
                <a:cs typeface="Microsoft Sans Serif"/>
              </a:rPr>
              <a:t> operativos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desarrollada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</a:t>
            </a:r>
            <a:r>
              <a:rPr sz="350" spc="15" dirty="0">
                <a:latin typeface="Microsoft Sans Serif"/>
                <a:cs typeface="Microsoft Sans Serif"/>
              </a:rPr>
              <a:t> Microsoft.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Esta </a:t>
            </a:r>
            <a:r>
              <a:rPr sz="350" spc="5" dirty="0">
                <a:latin typeface="Microsoft Sans Serif"/>
                <a:cs typeface="Microsoft Sans Serif"/>
              </a:rPr>
              <a:t> versión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enfoca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utilizada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equipos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escritorio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hogares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oficinas,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equipos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portátiles,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tabletas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equipos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media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center.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741871" y="2707569"/>
            <a:ext cx="1026794" cy="4413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0" dirty="0">
                <a:latin typeface="Microsoft Sans Serif"/>
                <a:cs typeface="Microsoft Sans Serif"/>
              </a:rPr>
              <a:t>Windows </a:t>
            </a:r>
            <a:r>
              <a:rPr sz="350" spc="5" dirty="0">
                <a:latin typeface="Microsoft Sans Serif"/>
                <a:cs typeface="Microsoft Sans Serif"/>
              </a:rPr>
              <a:t>8._</a:t>
            </a:r>
            <a:r>
              <a:rPr sz="350" spc="10" dirty="0">
                <a:latin typeface="Microsoft Sans Serif"/>
                <a:cs typeface="Microsoft Sans Serif"/>
              </a:rPr>
              <a:t> Windows </a:t>
            </a:r>
            <a:r>
              <a:rPr sz="350" spc="15" dirty="0">
                <a:latin typeface="Microsoft Sans Serif"/>
                <a:cs typeface="Microsoft Sans Serif"/>
              </a:rPr>
              <a:t>8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 versión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Microsoft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Windows,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línea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sistemas </a:t>
            </a:r>
            <a:r>
              <a:rPr sz="350" spc="10" dirty="0">
                <a:latin typeface="Microsoft Sans Serif"/>
                <a:cs typeface="Microsoft Sans Serif"/>
              </a:rPr>
              <a:t> operativos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desarrollada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15" dirty="0">
                <a:latin typeface="Microsoft Sans Serif"/>
                <a:cs typeface="Microsoft Sans Serif"/>
              </a:rPr>
              <a:t>Microsoft </a:t>
            </a:r>
            <a:r>
              <a:rPr sz="350" spc="10" dirty="0">
                <a:latin typeface="Microsoft Sans Serif"/>
                <a:cs typeface="Microsoft Sans Serif"/>
              </a:rPr>
              <a:t>para </a:t>
            </a:r>
            <a:r>
              <a:rPr sz="350" spc="5" dirty="0">
                <a:latin typeface="Microsoft Sans Serif"/>
                <a:cs typeface="Microsoft Sans Serif"/>
              </a:rPr>
              <a:t>su </a:t>
            </a:r>
            <a:r>
              <a:rPr sz="350" spc="10" dirty="0">
                <a:latin typeface="Microsoft Sans Serif"/>
                <a:cs typeface="Microsoft Sans Serif"/>
              </a:rPr>
              <a:t> uso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15" dirty="0">
                <a:latin typeface="Microsoft Sans Serif"/>
                <a:cs typeface="Microsoft Sans Serif"/>
              </a:rPr>
              <a:t>computadoras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personales,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incluidas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computadoras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escritorio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dirty="0">
                <a:latin typeface="Microsoft Sans Serif"/>
                <a:cs typeface="Microsoft Sans Serif"/>
              </a:rPr>
              <a:t>casa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negocios,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computadoras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portátiles,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netbooks,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tabletas,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servidores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centros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multimedia.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03744" y="3685168"/>
            <a:ext cx="138430" cy="705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5" dirty="0">
                <a:latin typeface="Microsoft Sans Serif"/>
                <a:cs typeface="Microsoft Sans Serif"/>
              </a:rPr>
              <a:t>Linux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63626" y="3220177"/>
            <a:ext cx="1021080" cy="4413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10" dirty="0">
                <a:latin typeface="Microsoft Sans Serif"/>
                <a:cs typeface="Microsoft Sans Serif"/>
              </a:rPr>
              <a:t>Ubuntu._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sistema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operativo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basado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15" dirty="0">
                <a:latin typeface="Microsoft Sans Serif"/>
                <a:cs typeface="Microsoft Sans Serif"/>
              </a:rPr>
              <a:t> GNU/Linux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distribuye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como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software </a:t>
            </a:r>
            <a:r>
              <a:rPr sz="350" spc="-7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libre,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cual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incluye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su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propio </a:t>
            </a:r>
            <a:r>
              <a:rPr sz="350" spc="15" dirty="0">
                <a:latin typeface="Microsoft Sans Serif"/>
                <a:cs typeface="Microsoft Sans Serif"/>
              </a:rPr>
              <a:t>entorno</a:t>
            </a:r>
            <a:r>
              <a:rPr sz="350" spc="25" dirty="0">
                <a:latin typeface="Microsoft Sans Serif"/>
                <a:cs typeface="Microsoft Sans Serif"/>
              </a:rPr>
              <a:t> 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escritorio </a:t>
            </a:r>
            <a:r>
              <a:rPr sz="350" spc="20" dirty="0">
                <a:latin typeface="Microsoft Sans Serif"/>
                <a:cs typeface="Microsoft Sans Serif"/>
              </a:rPr>
              <a:t>denominado </a:t>
            </a:r>
            <a:r>
              <a:rPr sz="350" dirty="0">
                <a:latin typeface="Microsoft Sans Serif"/>
                <a:cs typeface="Microsoft Sans Serif"/>
              </a:rPr>
              <a:t>Unity.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Su </a:t>
            </a:r>
            <a:r>
              <a:rPr sz="350" spc="20" dirty="0">
                <a:latin typeface="Microsoft Sans Serif"/>
                <a:cs typeface="Microsoft Sans Serif"/>
              </a:rPr>
              <a:t>nombre 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proviene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ética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homónima,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se </a:t>
            </a:r>
            <a:r>
              <a:rPr sz="350" spc="10" dirty="0">
                <a:latin typeface="Microsoft Sans Serif"/>
                <a:cs typeface="Microsoft Sans Serif"/>
              </a:rPr>
              <a:t> habla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existencia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uno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mismo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como 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cooperación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demás.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63626" y="3732860"/>
            <a:ext cx="1064260" cy="5010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5" dirty="0">
                <a:latin typeface="Microsoft Sans Serif"/>
                <a:cs typeface="Microsoft Sans Serif"/>
              </a:rPr>
              <a:t>CentOS._</a:t>
            </a:r>
            <a:r>
              <a:rPr sz="350" spc="10" dirty="0">
                <a:latin typeface="Microsoft Sans Serif"/>
                <a:cs typeface="Microsoft Sans Serif"/>
              </a:rPr>
              <a:t> (Community </a:t>
            </a:r>
            <a:r>
              <a:rPr sz="350" spc="5" dirty="0">
                <a:latin typeface="Microsoft Sans Serif"/>
                <a:cs typeface="Microsoft Sans Serif"/>
              </a:rPr>
              <a:t>ENTerprise </a:t>
            </a:r>
            <a:r>
              <a:rPr sz="350" spc="15" dirty="0">
                <a:latin typeface="Microsoft Sans Serif"/>
                <a:cs typeface="Microsoft Sans Serif"/>
              </a:rPr>
              <a:t>Operating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System)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una </a:t>
            </a:r>
            <a:r>
              <a:rPr sz="350" spc="10" dirty="0">
                <a:latin typeface="Microsoft Sans Serif"/>
                <a:cs typeface="Microsoft Sans Serif"/>
              </a:rPr>
              <a:t>bifurcación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5" dirty="0">
                <a:latin typeface="Microsoft Sans Serif"/>
                <a:cs typeface="Microsoft Sans Serif"/>
              </a:rPr>
              <a:t> nivel </a:t>
            </a:r>
            <a:r>
              <a:rPr sz="350" spc="10" dirty="0">
                <a:latin typeface="Microsoft Sans Serif"/>
                <a:cs typeface="Microsoft Sans Serif"/>
              </a:rPr>
              <a:t>binario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la </a:t>
            </a:r>
            <a:r>
              <a:rPr sz="350" spc="10" dirty="0">
                <a:latin typeface="Microsoft Sans Serif"/>
                <a:cs typeface="Microsoft Sans Serif"/>
              </a:rPr>
              <a:t> distribución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Linux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Red</a:t>
            </a:r>
            <a:r>
              <a:rPr sz="350" spc="4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Hat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Enterprise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Linux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RHEL,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compilado </a:t>
            </a:r>
            <a:r>
              <a:rPr sz="350" spc="25" dirty="0">
                <a:latin typeface="Microsoft Sans Serif"/>
                <a:cs typeface="Microsoft Sans Serif"/>
              </a:rPr>
              <a:t>por </a:t>
            </a:r>
            <a:r>
              <a:rPr sz="350" spc="10" dirty="0">
                <a:latin typeface="Microsoft Sans Serif"/>
                <a:cs typeface="Microsoft Sans Serif"/>
              </a:rPr>
              <a:t>voluntarios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partir </a:t>
            </a:r>
            <a:r>
              <a:rPr sz="350" spc="15" dirty="0">
                <a:latin typeface="Microsoft Sans Serif"/>
                <a:cs typeface="Microsoft Sans Serif"/>
              </a:rPr>
              <a:t>del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código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fuente</a:t>
            </a:r>
            <a:r>
              <a:rPr sz="350" spc="15" dirty="0">
                <a:latin typeface="Microsoft Sans Serif"/>
                <a:cs typeface="Microsoft Sans Serif"/>
              </a:rPr>
              <a:t> publicado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Red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Hat,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siendo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 </a:t>
            </a:r>
            <a:r>
              <a:rPr sz="350" spc="10" dirty="0">
                <a:latin typeface="Microsoft Sans Serif"/>
                <a:cs typeface="Microsoft Sans Serif"/>
              </a:rPr>
              <a:t> principal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diferencia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 </a:t>
            </a:r>
            <a:r>
              <a:rPr sz="350" spc="10" dirty="0">
                <a:latin typeface="Microsoft Sans Serif"/>
                <a:cs typeface="Microsoft Sans Serif"/>
              </a:rPr>
              <a:t>este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remoción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todas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referencias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5" dirty="0">
                <a:latin typeface="Microsoft Sans Serif"/>
                <a:cs typeface="Microsoft Sans Serif"/>
              </a:rPr>
              <a:t> marcas y </a:t>
            </a:r>
            <a:r>
              <a:rPr sz="350" spc="20" dirty="0">
                <a:latin typeface="Microsoft Sans Serif"/>
                <a:cs typeface="Microsoft Sans Serif"/>
              </a:rPr>
              <a:t>logos 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propiedad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Red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Hat.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03744" y="4305120"/>
            <a:ext cx="1038225" cy="7397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25" dirty="0">
                <a:latin typeface="Microsoft Sans Serif"/>
                <a:cs typeface="Microsoft Sans Serif"/>
              </a:rPr>
              <a:t>Mac </a:t>
            </a:r>
            <a:r>
              <a:rPr sz="350" spc="5" dirty="0">
                <a:latin typeface="Microsoft Sans Serif"/>
                <a:cs typeface="Microsoft Sans Serif"/>
              </a:rPr>
              <a:t>OS._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(del inglés </a:t>
            </a:r>
            <a:r>
              <a:rPr sz="350" spc="15" dirty="0">
                <a:latin typeface="Microsoft Sans Serif"/>
                <a:cs typeface="Microsoft Sans Serif"/>
              </a:rPr>
              <a:t>Macintosh Operating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System,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15" dirty="0">
                <a:latin typeface="Microsoft Sans Serif"/>
                <a:cs typeface="Microsoft Sans Serif"/>
              </a:rPr>
              <a:t>español </a:t>
            </a:r>
            <a:r>
              <a:rPr sz="350" dirty="0">
                <a:latin typeface="Microsoft Sans Serif"/>
                <a:cs typeface="Microsoft Sans Serif"/>
              </a:rPr>
              <a:t>Sistema </a:t>
            </a:r>
            <a:r>
              <a:rPr sz="350" spc="15" dirty="0">
                <a:latin typeface="Microsoft Sans Serif"/>
                <a:cs typeface="Microsoft Sans Serif"/>
              </a:rPr>
              <a:t>Operativo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Macintosh) </a:t>
            </a:r>
            <a:r>
              <a:rPr sz="350" spc="-5" dirty="0">
                <a:latin typeface="Microsoft Sans Serif"/>
                <a:cs typeface="Microsoft Sans Serif"/>
              </a:rPr>
              <a:t>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el </a:t>
            </a:r>
            <a:r>
              <a:rPr sz="350" spc="20" dirty="0">
                <a:latin typeface="Microsoft Sans Serif"/>
                <a:cs typeface="Microsoft Sans Serif"/>
              </a:rPr>
              <a:t>nombre </a:t>
            </a:r>
            <a:r>
              <a:rPr sz="350" spc="15" dirty="0">
                <a:latin typeface="Microsoft Sans Serif"/>
                <a:cs typeface="Microsoft Sans Serif"/>
              </a:rPr>
              <a:t>del </a:t>
            </a:r>
            <a:r>
              <a:rPr sz="350" spc="5" dirty="0">
                <a:latin typeface="Microsoft Sans Serif"/>
                <a:cs typeface="Microsoft Sans Serif"/>
              </a:rPr>
              <a:t>sistema </a:t>
            </a:r>
            <a:r>
              <a:rPr sz="350" spc="15" dirty="0">
                <a:latin typeface="Microsoft Sans Serif"/>
                <a:cs typeface="Microsoft Sans Serif"/>
              </a:rPr>
              <a:t>operativo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creado</a:t>
            </a:r>
            <a:r>
              <a:rPr sz="350" spc="25" dirty="0">
                <a:latin typeface="Microsoft Sans Serif"/>
                <a:cs typeface="Microsoft Sans Serif"/>
              </a:rPr>
              <a:t> 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Apple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para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su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línea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 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computadoras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Macintosh,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también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aplicado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retroactivamente </a:t>
            </a:r>
            <a:r>
              <a:rPr sz="350" dirty="0">
                <a:latin typeface="Microsoft Sans Serif"/>
                <a:cs typeface="Microsoft Sans Serif"/>
              </a:rPr>
              <a:t>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las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versiones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anteriores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System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7.6,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que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apareció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</a:t>
            </a:r>
            <a:r>
              <a:rPr sz="350" spc="10" dirty="0">
                <a:latin typeface="Microsoft Sans Serif"/>
                <a:cs typeface="Microsoft Sans Serif"/>
              </a:rPr>
              <a:t> primera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vez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System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7.5.1.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conocido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haber</a:t>
            </a:r>
            <a:r>
              <a:rPr sz="350" spc="15" dirty="0">
                <a:latin typeface="Microsoft Sans Serif"/>
                <a:cs typeface="Microsoft Sans Serif"/>
              </a:rPr>
              <a:t> sido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uno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los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primeros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sistemas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dirigidos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gran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público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contar </a:t>
            </a:r>
            <a:r>
              <a:rPr sz="350" spc="15" dirty="0">
                <a:latin typeface="Microsoft Sans Serif"/>
                <a:cs typeface="Microsoft Sans Serif"/>
              </a:rPr>
              <a:t>con </a:t>
            </a:r>
            <a:r>
              <a:rPr sz="350" spc="5" dirty="0">
                <a:latin typeface="Microsoft Sans Serif"/>
                <a:cs typeface="Microsoft Sans Serif"/>
              </a:rPr>
              <a:t>una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interfaz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gráfica </a:t>
            </a:r>
            <a:r>
              <a:rPr sz="350" spc="15" dirty="0">
                <a:latin typeface="Microsoft Sans Serif"/>
                <a:cs typeface="Microsoft Sans Serif"/>
              </a:rPr>
              <a:t> compuesta</a:t>
            </a:r>
            <a:r>
              <a:rPr sz="350" spc="25" dirty="0">
                <a:latin typeface="Microsoft Sans Serif"/>
                <a:cs typeface="Microsoft Sans Serif"/>
              </a:rPr>
              <a:t> 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interacción</a:t>
            </a:r>
            <a:r>
              <a:rPr sz="350" spc="15" dirty="0">
                <a:latin typeface="Microsoft Sans Serif"/>
                <a:cs typeface="Microsoft Sans Serif"/>
              </a:rPr>
              <a:t> del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mouse con 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ventanas,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iconos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menús.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03744" y="5115800"/>
            <a:ext cx="1018540" cy="30687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11800"/>
              </a:lnSpc>
              <a:spcBef>
                <a:spcPts val="80"/>
              </a:spcBef>
            </a:pPr>
            <a:r>
              <a:rPr sz="350" spc="5" dirty="0">
                <a:latin typeface="Microsoft Sans Serif"/>
                <a:cs typeface="Microsoft Sans Serif"/>
              </a:rPr>
              <a:t>Unix._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(registrado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oficialmente </a:t>
            </a:r>
            <a:r>
              <a:rPr sz="350" spc="20" dirty="0">
                <a:latin typeface="Microsoft Sans Serif"/>
                <a:cs typeface="Microsoft Sans Serif"/>
              </a:rPr>
              <a:t>como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UNIX)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 </a:t>
            </a:r>
            <a:r>
              <a:rPr sz="350" spc="5" dirty="0">
                <a:latin typeface="Microsoft Sans Serif"/>
                <a:cs typeface="Microsoft Sans Serif"/>
              </a:rPr>
              <a:t>sistema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operativo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portable,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multilateral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y </a:t>
            </a:r>
            <a:r>
              <a:rPr sz="350" spc="10" dirty="0">
                <a:latin typeface="Microsoft Sans Serif"/>
                <a:cs typeface="Microsoft Sans Serif"/>
              </a:rPr>
              <a:t> multiusuario;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desarrollado,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principio,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en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1969,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por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un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grupo</a:t>
            </a:r>
            <a:r>
              <a:rPr sz="350" spc="25" dirty="0">
                <a:latin typeface="Microsoft Sans Serif"/>
                <a:cs typeface="Microsoft Sans Serif"/>
              </a:rPr>
              <a:t> de</a:t>
            </a:r>
            <a:r>
              <a:rPr sz="350" spc="15" dirty="0">
                <a:latin typeface="Microsoft Sans Serif"/>
                <a:cs typeface="Microsoft Sans Serif"/>
              </a:rPr>
              <a:t> empleados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los </a:t>
            </a:r>
            <a:r>
              <a:rPr sz="350" spc="15" dirty="0">
                <a:latin typeface="Microsoft Sans Serif"/>
                <a:cs typeface="Microsoft Sans Serif"/>
              </a:rPr>
              <a:t> laboratorios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Bell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AT&amp;T.</a:t>
            </a:r>
            <a:endParaRPr sz="3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A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1120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Microsoft Sans Serif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2022-07-28T19:15:36Z</dcterms:created>
  <dcterms:modified xsi:type="dcterms:W3CDTF">2022-07-28T19:15:40Z</dcterms:modified>
</cp:coreProperties>
</file>