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0058400" cy="7772400"/>
  <p:notesSz cx="10058400" cy="7772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4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10058399" y="7772399"/>
                </a:moveTo>
                <a:lnTo>
                  <a:pt x="0" y="7772399"/>
                </a:lnTo>
                <a:lnTo>
                  <a:pt x="0" y="0"/>
                </a:lnTo>
                <a:lnTo>
                  <a:pt x="10058399" y="0"/>
                </a:lnTo>
                <a:lnTo>
                  <a:pt x="10058399" y="7772399"/>
                </a:lnTo>
                <a:close/>
              </a:path>
            </a:pathLst>
          </a:custGeom>
          <a:solidFill>
            <a:srgbClr val="F0F5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07177" y="3326816"/>
            <a:ext cx="250825" cy="1292860"/>
          </a:xfrm>
          <a:custGeom>
            <a:avLst/>
            <a:gdLst/>
            <a:ahLst/>
            <a:cxnLst/>
            <a:rect l="l" t="t" r="r" b="b"/>
            <a:pathLst>
              <a:path w="250825" h="1292860">
                <a:moveTo>
                  <a:pt x="250597" y="1292808"/>
                </a:moveTo>
                <a:lnTo>
                  <a:pt x="244236" y="1202114"/>
                </a:lnTo>
                <a:lnTo>
                  <a:pt x="237684" y="1114717"/>
                </a:lnTo>
                <a:lnTo>
                  <a:pt x="230939" y="1030619"/>
                </a:lnTo>
                <a:lnTo>
                  <a:pt x="224003" y="949818"/>
                </a:lnTo>
                <a:lnTo>
                  <a:pt x="216875" y="872315"/>
                </a:lnTo>
                <a:lnTo>
                  <a:pt x="209555" y="798111"/>
                </a:lnTo>
                <a:lnTo>
                  <a:pt x="202044" y="727204"/>
                </a:lnTo>
                <a:lnTo>
                  <a:pt x="194341" y="659596"/>
                </a:lnTo>
                <a:lnTo>
                  <a:pt x="186445" y="595285"/>
                </a:lnTo>
                <a:lnTo>
                  <a:pt x="178359" y="534272"/>
                </a:lnTo>
                <a:lnTo>
                  <a:pt x="170080" y="476558"/>
                </a:lnTo>
                <a:lnTo>
                  <a:pt x="161609" y="422141"/>
                </a:lnTo>
                <a:lnTo>
                  <a:pt x="152947" y="371022"/>
                </a:lnTo>
                <a:lnTo>
                  <a:pt x="144093" y="323202"/>
                </a:lnTo>
                <a:lnTo>
                  <a:pt x="135047" y="278679"/>
                </a:lnTo>
                <a:lnTo>
                  <a:pt x="125810" y="237454"/>
                </a:lnTo>
                <a:lnTo>
                  <a:pt x="116380" y="199527"/>
                </a:lnTo>
                <a:lnTo>
                  <a:pt x="96946" y="133568"/>
                </a:lnTo>
                <a:lnTo>
                  <a:pt x="76745" y="80800"/>
                </a:lnTo>
                <a:lnTo>
                  <a:pt x="55777" y="41224"/>
                </a:lnTo>
                <a:lnTo>
                  <a:pt x="22886" y="6595"/>
                </a:lnTo>
                <a:lnTo>
                  <a:pt x="11539" y="1648"/>
                </a:lnTo>
                <a:lnTo>
                  <a:pt x="0" y="0"/>
                </a:lnTo>
              </a:path>
            </a:pathLst>
          </a:custGeom>
          <a:ln w="15464">
            <a:solidFill>
              <a:srgbClr val="008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290233" y="1836065"/>
            <a:ext cx="9271000" cy="3977640"/>
            <a:chOff x="290233" y="1836065"/>
            <a:chExt cx="9271000" cy="3977640"/>
          </a:xfrm>
        </p:grpSpPr>
        <p:sp>
          <p:nvSpPr>
            <p:cNvPr id="5" name="object 5"/>
            <p:cNvSpPr/>
            <p:nvPr/>
          </p:nvSpPr>
          <p:spPr>
            <a:xfrm>
              <a:off x="290233" y="2465613"/>
              <a:ext cx="2332355" cy="1997710"/>
            </a:xfrm>
            <a:custGeom>
              <a:avLst/>
              <a:gdLst/>
              <a:ahLst/>
              <a:cxnLst/>
              <a:rect l="l" t="t" r="r" b="b"/>
              <a:pathLst>
                <a:path w="2332355" h="1997710">
                  <a:moveTo>
                    <a:pt x="2331926" y="861202"/>
                  </a:moveTo>
                  <a:lnTo>
                    <a:pt x="2294691" y="848648"/>
                  </a:lnTo>
                  <a:lnTo>
                    <a:pt x="2269354" y="813497"/>
                  </a:lnTo>
                  <a:lnTo>
                    <a:pt x="2253651" y="759515"/>
                  </a:lnTo>
                  <a:lnTo>
                    <a:pt x="2245318" y="690468"/>
                  </a:lnTo>
                  <a:lnTo>
                    <a:pt x="2243207" y="651472"/>
                  </a:lnTo>
                  <a:lnTo>
                    <a:pt x="2242089" y="610122"/>
                  </a:lnTo>
                  <a:lnTo>
                    <a:pt x="2241681" y="566890"/>
                  </a:lnTo>
                  <a:lnTo>
                    <a:pt x="2241700" y="522245"/>
                  </a:lnTo>
                  <a:lnTo>
                    <a:pt x="2241863" y="476658"/>
                  </a:lnTo>
                  <a:lnTo>
                    <a:pt x="2241886" y="430601"/>
                  </a:lnTo>
                  <a:lnTo>
                    <a:pt x="2241487" y="384543"/>
                  </a:lnTo>
                  <a:lnTo>
                    <a:pt x="2240382" y="338957"/>
                  </a:lnTo>
                  <a:lnTo>
                    <a:pt x="2238288" y="294312"/>
                  </a:lnTo>
                  <a:lnTo>
                    <a:pt x="2234923" y="251079"/>
                  </a:lnTo>
                  <a:lnTo>
                    <a:pt x="2230002" y="209729"/>
                  </a:lnTo>
                  <a:lnTo>
                    <a:pt x="2223244" y="170733"/>
                  </a:lnTo>
                  <a:lnTo>
                    <a:pt x="2203081" y="101687"/>
                  </a:lnTo>
                  <a:lnTo>
                    <a:pt x="2172168" y="47705"/>
                  </a:lnTo>
                  <a:lnTo>
                    <a:pt x="2128241" y="12553"/>
                  </a:lnTo>
                  <a:lnTo>
                    <a:pt x="2100689" y="3216"/>
                  </a:lnTo>
                  <a:lnTo>
                    <a:pt x="2069035" y="0"/>
                  </a:lnTo>
                </a:path>
                <a:path w="2332355" h="1997710">
                  <a:moveTo>
                    <a:pt x="286088" y="0"/>
                  </a:moveTo>
                  <a:lnTo>
                    <a:pt x="2069035" y="0"/>
                  </a:lnTo>
                </a:path>
                <a:path w="2332355" h="1997710">
                  <a:moveTo>
                    <a:pt x="2331926" y="861202"/>
                  </a:moveTo>
                  <a:lnTo>
                    <a:pt x="2284396" y="833226"/>
                  </a:lnTo>
                  <a:lnTo>
                    <a:pt x="2240335" y="766514"/>
                  </a:lnTo>
                  <a:lnTo>
                    <a:pt x="2217733" y="726702"/>
                  </a:lnTo>
                  <a:lnTo>
                    <a:pt x="2193751" y="686890"/>
                  </a:lnTo>
                  <a:lnTo>
                    <a:pt x="2167639" y="650306"/>
                  </a:lnTo>
                  <a:lnTo>
                    <a:pt x="2138648" y="620178"/>
                  </a:lnTo>
                  <a:lnTo>
                    <a:pt x="2106030" y="599734"/>
                  </a:lnTo>
                  <a:lnTo>
                    <a:pt x="2069035" y="592202"/>
                  </a:lnTo>
                </a:path>
                <a:path w="2332355" h="1997710">
                  <a:moveTo>
                    <a:pt x="46392" y="592202"/>
                  </a:moveTo>
                  <a:lnTo>
                    <a:pt x="2069035" y="592202"/>
                  </a:lnTo>
                </a:path>
                <a:path w="2332355" h="1997710">
                  <a:moveTo>
                    <a:pt x="2331926" y="861202"/>
                  </a:moveTo>
                  <a:lnTo>
                    <a:pt x="2302184" y="866815"/>
                  </a:lnTo>
                  <a:lnTo>
                    <a:pt x="2259388" y="880847"/>
                  </a:lnTo>
                  <a:lnTo>
                    <a:pt x="2209107" y="899089"/>
                  </a:lnTo>
                  <a:lnTo>
                    <a:pt x="2156909" y="917331"/>
                  </a:lnTo>
                  <a:lnTo>
                    <a:pt x="2108362" y="931363"/>
                  </a:lnTo>
                  <a:lnTo>
                    <a:pt x="2069035" y="936976"/>
                  </a:lnTo>
                </a:path>
                <a:path w="2332355" h="1997710">
                  <a:moveTo>
                    <a:pt x="247427" y="936976"/>
                  </a:moveTo>
                  <a:lnTo>
                    <a:pt x="2069035" y="936976"/>
                  </a:lnTo>
                </a:path>
                <a:path w="2332355" h="1997710">
                  <a:moveTo>
                    <a:pt x="2331926" y="861202"/>
                  </a:moveTo>
                  <a:lnTo>
                    <a:pt x="2296757" y="878224"/>
                  </a:lnTo>
                  <a:lnTo>
                    <a:pt x="2272244" y="924674"/>
                  </a:lnTo>
                  <a:lnTo>
                    <a:pt x="2255377" y="993629"/>
                  </a:lnTo>
                  <a:lnTo>
                    <a:pt x="2248872" y="1034381"/>
                  </a:lnTo>
                  <a:lnTo>
                    <a:pt x="2243151" y="1078163"/>
                  </a:lnTo>
                  <a:lnTo>
                    <a:pt x="2237837" y="1124108"/>
                  </a:lnTo>
                  <a:lnTo>
                    <a:pt x="2232556" y="1171352"/>
                  </a:lnTo>
                  <a:lnTo>
                    <a:pt x="2226930" y="1219028"/>
                  </a:lnTo>
                  <a:lnTo>
                    <a:pt x="2220585" y="1266272"/>
                  </a:lnTo>
                  <a:lnTo>
                    <a:pt x="2213143" y="1312218"/>
                  </a:lnTo>
                  <a:lnTo>
                    <a:pt x="2204229" y="1355999"/>
                  </a:lnTo>
                  <a:lnTo>
                    <a:pt x="2193468" y="1396752"/>
                  </a:lnTo>
                  <a:lnTo>
                    <a:pt x="2180482" y="1433609"/>
                  </a:lnTo>
                  <a:lnTo>
                    <a:pt x="2146335" y="1492177"/>
                  </a:lnTo>
                  <a:lnTo>
                    <a:pt x="2098780" y="1524779"/>
                  </a:lnTo>
                  <a:lnTo>
                    <a:pt x="2069035" y="1529179"/>
                  </a:lnTo>
                </a:path>
                <a:path w="2332355" h="1997710">
                  <a:moveTo>
                    <a:pt x="61856" y="1529179"/>
                  </a:moveTo>
                  <a:lnTo>
                    <a:pt x="2069035" y="1529179"/>
                  </a:lnTo>
                </a:path>
                <a:path w="2332355" h="1997710">
                  <a:moveTo>
                    <a:pt x="2331926" y="861202"/>
                  </a:moveTo>
                  <a:lnTo>
                    <a:pt x="2286696" y="887671"/>
                  </a:lnTo>
                  <a:lnTo>
                    <a:pt x="2266982" y="931565"/>
                  </a:lnTo>
                  <a:lnTo>
                    <a:pt x="2254007" y="992915"/>
                  </a:lnTo>
                  <a:lnTo>
                    <a:pt x="2246387" y="1068686"/>
                  </a:lnTo>
                  <a:lnTo>
                    <a:pt x="2244153" y="1111030"/>
                  </a:lnTo>
                  <a:lnTo>
                    <a:pt x="2242738" y="1155841"/>
                  </a:lnTo>
                  <a:lnTo>
                    <a:pt x="2241970" y="1202739"/>
                  </a:lnTo>
                  <a:lnTo>
                    <a:pt x="2241677" y="1251345"/>
                  </a:lnTo>
                  <a:lnTo>
                    <a:pt x="2241685" y="1301279"/>
                  </a:lnTo>
                  <a:lnTo>
                    <a:pt x="2241820" y="1352162"/>
                  </a:lnTo>
                  <a:lnTo>
                    <a:pt x="2241911" y="1403614"/>
                  </a:lnTo>
                  <a:lnTo>
                    <a:pt x="2241785" y="1455255"/>
                  </a:lnTo>
                  <a:lnTo>
                    <a:pt x="2241267" y="1506707"/>
                  </a:lnTo>
                  <a:lnTo>
                    <a:pt x="2240186" y="1557590"/>
                  </a:lnTo>
                  <a:lnTo>
                    <a:pt x="2238369" y="1607524"/>
                  </a:lnTo>
                  <a:lnTo>
                    <a:pt x="2235642" y="1656130"/>
                  </a:lnTo>
                  <a:lnTo>
                    <a:pt x="2231833" y="1703028"/>
                  </a:lnTo>
                  <a:lnTo>
                    <a:pt x="2226768" y="1747839"/>
                  </a:lnTo>
                  <a:lnTo>
                    <a:pt x="2220275" y="1790183"/>
                  </a:lnTo>
                  <a:lnTo>
                    <a:pt x="2212181" y="1829681"/>
                  </a:lnTo>
                  <a:lnTo>
                    <a:pt x="2190498" y="1898621"/>
                  </a:lnTo>
                  <a:lnTo>
                    <a:pt x="2160335" y="1951623"/>
                  </a:lnTo>
                  <a:lnTo>
                    <a:pt x="2120308" y="1985650"/>
                  </a:lnTo>
                  <a:lnTo>
                    <a:pt x="2096164" y="1994600"/>
                  </a:lnTo>
                  <a:lnTo>
                    <a:pt x="2069035" y="1997667"/>
                  </a:lnTo>
                </a:path>
                <a:path w="2332355" h="1997710">
                  <a:moveTo>
                    <a:pt x="0" y="1997667"/>
                  </a:moveTo>
                  <a:lnTo>
                    <a:pt x="2069035" y="1997667"/>
                  </a:lnTo>
                </a:path>
              </a:pathLst>
            </a:custGeom>
            <a:ln w="15464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29375" y="3272691"/>
              <a:ext cx="108249" cy="10824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24266" y="1836065"/>
              <a:ext cx="8636456" cy="3977319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4221585" y="4342564"/>
            <a:ext cx="1674495" cy="514350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549910" marR="5080" indent="-537845">
              <a:lnSpc>
                <a:spcPct val="104700"/>
              </a:lnSpc>
              <a:spcBef>
                <a:spcPts val="45"/>
              </a:spcBef>
            </a:pPr>
            <a:r>
              <a:rPr sz="1550" dirty="0">
                <a:solidFill>
                  <a:srgbClr val="FFFFFF"/>
                </a:solidFill>
                <a:latin typeface="Microsoft Sans Serif"/>
                <a:cs typeface="Microsoft Sans Serif"/>
              </a:rPr>
              <a:t>Características </a:t>
            </a:r>
            <a:r>
              <a:rPr sz="1550" spc="40" dirty="0">
                <a:solidFill>
                  <a:srgbClr val="FFFFFF"/>
                </a:solidFill>
                <a:latin typeface="Microsoft Sans Serif"/>
                <a:cs typeface="Microsoft Sans Serif"/>
              </a:rPr>
              <a:t>del </a:t>
            </a:r>
            <a:r>
              <a:rPr sz="1550" spc="-400" dirty="0">
                <a:solidFill>
                  <a:srgbClr val="FFFFFF"/>
                </a:solidFill>
                <a:latin typeface="Microsoft Sans Serif"/>
                <a:cs typeface="Microsoft Sans Serif"/>
              </a:rPr>
              <a:t> </a:t>
            </a:r>
            <a:r>
              <a:rPr sz="1550" spc="25" dirty="0">
                <a:solidFill>
                  <a:srgbClr val="FFFFFF"/>
                </a:solidFill>
                <a:latin typeface="Microsoft Sans Serif"/>
                <a:cs typeface="Microsoft Sans Serif"/>
              </a:rPr>
              <a:t>AGUA</a:t>
            </a:r>
            <a:endParaRPr sz="155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66915" y="3207413"/>
            <a:ext cx="1691639" cy="201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b="1" spc="-40" dirty="0">
                <a:solidFill>
                  <a:srgbClr val="3C464D"/>
                </a:solidFill>
                <a:latin typeface="Arial"/>
                <a:cs typeface="Arial"/>
              </a:rPr>
              <a:t>Características</a:t>
            </a:r>
            <a:r>
              <a:rPr sz="1150" b="1" spc="345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1150" b="1" spc="-40" dirty="0">
                <a:solidFill>
                  <a:srgbClr val="3C464D"/>
                </a:solidFill>
                <a:latin typeface="Arial"/>
                <a:cs typeface="Arial"/>
              </a:rPr>
              <a:t>químicas</a:t>
            </a:r>
            <a:endParaRPr sz="11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3907" y="2247317"/>
            <a:ext cx="1693545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60" dirty="0">
                <a:solidFill>
                  <a:srgbClr val="444E53"/>
                </a:solidFill>
                <a:latin typeface="Microsoft Sans Serif"/>
                <a:cs typeface="Microsoft Sans Serif"/>
              </a:rPr>
              <a:t>Es</a:t>
            </a:r>
            <a:r>
              <a:rPr sz="8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un</a:t>
            </a:r>
            <a:r>
              <a:rPr sz="8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dirty="0">
                <a:solidFill>
                  <a:srgbClr val="444E53"/>
                </a:solidFill>
                <a:latin typeface="Microsoft Sans Serif"/>
                <a:cs typeface="Microsoft Sans Serif"/>
              </a:rPr>
              <a:t>compuesto</a:t>
            </a:r>
            <a:r>
              <a:rPr sz="80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dirty="0">
                <a:solidFill>
                  <a:srgbClr val="444E53"/>
                </a:solidFill>
                <a:latin typeface="Microsoft Sans Serif"/>
                <a:cs typeface="Microsoft Sans Serif"/>
              </a:rPr>
              <a:t>químico</a:t>
            </a:r>
            <a:r>
              <a:rPr sz="80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inorgánico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4212" y="2592091"/>
            <a:ext cx="1952625" cy="39370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75"/>
              </a:spcBef>
            </a:pPr>
            <a:r>
              <a:rPr sz="8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Algunos </a:t>
            </a:r>
            <a:r>
              <a:rPr sz="8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metales</a:t>
            </a:r>
            <a:r>
              <a:rPr sz="8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dirty="0">
                <a:solidFill>
                  <a:srgbClr val="444E53"/>
                </a:solidFill>
                <a:latin typeface="Microsoft Sans Serif"/>
                <a:cs typeface="Microsoft Sans Serif"/>
              </a:rPr>
              <a:t>descomponen </a:t>
            </a:r>
            <a:r>
              <a:rPr sz="8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el agua </a:t>
            </a:r>
            <a:r>
              <a:rPr sz="8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en </a:t>
            </a:r>
            <a:r>
              <a:rPr sz="800" spc="-20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dirty="0">
                <a:solidFill>
                  <a:srgbClr val="444E53"/>
                </a:solidFill>
                <a:latin typeface="Microsoft Sans Serif"/>
                <a:cs typeface="Microsoft Sans Serif"/>
              </a:rPr>
              <a:t>frío</a:t>
            </a:r>
            <a:r>
              <a:rPr sz="8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444E53"/>
                </a:solidFill>
                <a:latin typeface="Microsoft Sans Serif"/>
                <a:cs typeface="Microsoft Sans Serif"/>
              </a:rPr>
              <a:t>y </a:t>
            </a:r>
            <a:r>
              <a:rPr sz="800" dirty="0">
                <a:solidFill>
                  <a:srgbClr val="444E53"/>
                </a:solidFill>
                <a:latin typeface="Microsoft Sans Serif"/>
                <a:cs typeface="Microsoft Sans Serif"/>
              </a:rPr>
              <a:t>otros</a:t>
            </a:r>
            <a:r>
              <a:rPr sz="800" spc="2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lo </a:t>
            </a:r>
            <a:r>
              <a:rPr sz="800" spc="-25" dirty="0">
                <a:solidFill>
                  <a:srgbClr val="444E53"/>
                </a:solidFill>
                <a:latin typeface="Microsoft Sans Serif"/>
                <a:cs typeface="Microsoft Sans Serif"/>
              </a:rPr>
              <a:t>hacen</a:t>
            </a:r>
            <a:r>
              <a:rPr sz="800" spc="16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35" dirty="0">
                <a:solidFill>
                  <a:srgbClr val="444E53"/>
                </a:solidFill>
                <a:latin typeface="Microsoft Sans Serif"/>
                <a:cs typeface="Microsoft Sans Serif"/>
              </a:rPr>
              <a:t>a</a:t>
            </a:r>
            <a:r>
              <a:rPr sz="800" spc="1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temperatura </a:t>
            </a:r>
            <a:r>
              <a:rPr sz="8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elevada.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5247" y="3184294"/>
            <a:ext cx="1715770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60" dirty="0">
                <a:solidFill>
                  <a:srgbClr val="444E53"/>
                </a:solidFill>
                <a:latin typeface="Microsoft Sans Serif"/>
                <a:cs typeface="Microsoft Sans Serif"/>
              </a:rPr>
              <a:t>Se</a:t>
            </a:r>
            <a:r>
              <a:rPr sz="8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une</a:t>
            </a:r>
            <a:r>
              <a:rPr sz="8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35" dirty="0">
                <a:solidFill>
                  <a:srgbClr val="444E53"/>
                </a:solidFill>
                <a:latin typeface="Microsoft Sans Serif"/>
                <a:cs typeface="Microsoft Sans Serif"/>
              </a:rPr>
              <a:t>a</a:t>
            </a:r>
            <a:r>
              <a:rPr sz="8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30" dirty="0">
                <a:solidFill>
                  <a:srgbClr val="444E53"/>
                </a:solidFill>
                <a:latin typeface="Microsoft Sans Serif"/>
                <a:cs typeface="Microsoft Sans Serif"/>
              </a:rPr>
              <a:t>las</a:t>
            </a:r>
            <a:r>
              <a:rPr sz="80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444E53"/>
                </a:solidFill>
                <a:latin typeface="Microsoft Sans Serif"/>
                <a:cs typeface="Microsoft Sans Serif"/>
              </a:rPr>
              <a:t>sales,</a:t>
            </a:r>
            <a:r>
              <a:rPr sz="8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formando</a:t>
            </a:r>
            <a:r>
              <a:rPr sz="8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hidratos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609460" y="3184294"/>
            <a:ext cx="172720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u="heavy" spc="-5" dirty="0">
                <a:solidFill>
                  <a:srgbClr val="444E53"/>
                </a:solidFill>
                <a:uFill>
                  <a:solidFill>
                    <a:srgbClr val="008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800" u="heavy" spc="-45" dirty="0">
                <a:solidFill>
                  <a:srgbClr val="444E53"/>
                </a:solidFill>
                <a:uFill>
                  <a:solidFill>
                    <a:srgbClr val="008000"/>
                  </a:solidFill>
                </a:uFill>
                <a:latin typeface="Times New Roman"/>
                <a:cs typeface="Times New Roman"/>
              </a:rPr>
              <a:t> 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9676" y="3529068"/>
            <a:ext cx="1937385" cy="39370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algn="just">
              <a:lnSpc>
                <a:spcPct val="101499"/>
              </a:lnSpc>
              <a:spcBef>
                <a:spcPts val="75"/>
              </a:spcBef>
            </a:pPr>
            <a:r>
              <a:rPr sz="8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anhídridos son </a:t>
            </a:r>
            <a:r>
              <a:rPr sz="800" dirty="0">
                <a:solidFill>
                  <a:srgbClr val="444E53"/>
                </a:solidFill>
                <a:latin typeface="Microsoft Sans Serif"/>
                <a:cs typeface="Microsoft Sans Serif"/>
              </a:rPr>
              <a:t>óxidos que </a:t>
            </a:r>
            <a:r>
              <a:rPr sz="8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reaccionan </a:t>
            </a:r>
            <a:r>
              <a:rPr sz="8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con </a:t>
            </a:r>
            <a:r>
              <a:rPr sz="80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agua, </a:t>
            </a:r>
            <a:r>
              <a:rPr sz="8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produciendo </a:t>
            </a:r>
            <a:r>
              <a:rPr sz="8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un </a:t>
            </a:r>
            <a:r>
              <a:rPr sz="800" dirty="0">
                <a:solidFill>
                  <a:srgbClr val="444E53"/>
                </a:solidFill>
                <a:latin typeface="Microsoft Sans Serif"/>
                <a:cs typeface="Microsoft Sans Serif"/>
              </a:rPr>
              <a:t>ácido, </a:t>
            </a:r>
            <a:r>
              <a:rPr sz="80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o </a:t>
            </a:r>
            <a:r>
              <a:rPr sz="8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reaccionan </a:t>
            </a:r>
            <a:r>
              <a:rPr sz="8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con</a:t>
            </a:r>
            <a:r>
              <a:rPr sz="8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25" dirty="0">
                <a:solidFill>
                  <a:srgbClr val="444E53"/>
                </a:solidFill>
                <a:latin typeface="Microsoft Sans Serif"/>
                <a:cs typeface="Microsoft Sans Serif"/>
              </a:rPr>
              <a:t>una</a:t>
            </a:r>
            <a:r>
              <a:rPr sz="8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base,</a:t>
            </a:r>
            <a:r>
              <a:rPr sz="80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produciendo</a:t>
            </a:r>
            <a:r>
              <a:rPr sz="8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444E53"/>
                </a:solidFill>
                <a:latin typeface="Microsoft Sans Serif"/>
                <a:cs typeface="Microsoft Sans Serif"/>
              </a:rPr>
              <a:t>sal</a:t>
            </a:r>
            <a:r>
              <a:rPr sz="80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444E53"/>
                </a:solidFill>
                <a:latin typeface="Microsoft Sans Serif"/>
                <a:cs typeface="Microsoft Sans Serif"/>
              </a:rPr>
              <a:t>y</a:t>
            </a:r>
            <a:r>
              <a:rPr sz="8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agua.</a:t>
            </a:r>
            <a:endParaRPr sz="800" dirty="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7819" y="4121270"/>
            <a:ext cx="1955800" cy="26987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75"/>
              </a:spcBef>
            </a:pPr>
            <a:r>
              <a:rPr sz="800" spc="-30" dirty="0">
                <a:solidFill>
                  <a:srgbClr val="444E53"/>
                </a:solidFill>
                <a:latin typeface="Microsoft Sans Serif"/>
                <a:cs typeface="Microsoft Sans Serif"/>
              </a:rPr>
              <a:t>Reacciona</a:t>
            </a:r>
            <a:r>
              <a:rPr sz="80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con</a:t>
            </a:r>
            <a:r>
              <a:rPr sz="80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dirty="0">
                <a:solidFill>
                  <a:srgbClr val="444E53"/>
                </a:solidFill>
                <a:latin typeface="Microsoft Sans Serif"/>
                <a:cs typeface="Microsoft Sans Serif"/>
              </a:rPr>
              <a:t>óxidos</a:t>
            </a:r>
            <a:r>
              <a:rPr sz="800" spc="5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metálicos</a:t>
            </a:r>
            <a:r>
              <a:rPr sz="800" spc="5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o</a:t>
            </a:r>
            <a:r>
              <a:rPr sz="80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básicos, </a:t>
            </a:r>
            <a:r>
              <a:rPr sz="800" spc="-20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para</a:t>
            </a:r>
            <a:r>
              <a:rPr sz="8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dirty="0">
                <a:solidFill>
                  <a:srgbClr val="444E53"/>
                </a:solidFill>
                <a:latin typeface="Microsoft Sans Serif"/>
                <a:cs typeface="Microsoft Sans Serif"/>
              </a:rPr>
              <a:t>formar</a:t>
            </a:r>
            <a:r>
              <a:rPr sz="8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dirty="0">
                <a:solidFill>
                  <a:srgbClr val="444E53"/>
                </a:solidFill>
                <a:latin typeface="Microsoft Sans Serif"/>
                <a:cs typeface="Microsoft Sans Serif"/>
              </a:rPr>
              <a:t>hidróxidos.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13308" y="5101779"/>
            <a:ext cx="1111885" cy="37973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85"/>
              </a:spcBef>
            </a:pPr>
            <a:r>
              <a:rPr sz="1150" b="1" spc="-40" dirty="0">
                <a:solidFill>
                  <a:srgbClr val="3C464D"/>
                </a:solidFill>
                <a:latin typeface="Arial"/>
                <a:cs typeface="Arial"/>
              </a:rPr>
              <a:t>Características </a:t>
            </a:r>
            <a:r>
              <a:rPr sz="1150" b="1" spc="-35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1150" b="1" spc="5" dirty="0">
                <a:solidFill>
                  <a:srgbClr val="3C464D"/>
                </a:solidFill>
                <a:latin typeface="Arial"/>
                <a:cs typeface="Arial"/>
              </a:rPr>
              <a:t>m</a:t>
            </a:r>
            <a:r>
              <a:rPr sz="1150" b="1" spc="-20" dirty="0">
                <a:solidFill>
                  <a:srgbClr val="3C464D"/>
                </a:solidFill>
                <a:latin typeface="Arial"/>
                <a:cs typeface="Arial"/>
              </a:rPr>
              <a:t>i</a:t>
            </a:r>
            <a:r>
              <a:rPr sz="1150" b="1" spc="-95" dirty="0">
                <a:solidFill>
                  <a:srgbClr val="3C464D"/>
                </a:solidFill>
                <a:latin typeface="Arial"/>
                <a:cs typeface="Arial"/>
              </a:rPr>
              <a:t>c</a:t>
            </a:r>
            <a:r>
              <a:rPr sz="1150" b="1" spc="-25" dirty="0">
                <a:solidFill>
                  <a:srgbClr val="3C464D"/>
                </a:solidFill>
                <a:latin typeface="Arial"/>
                <a:cs typeface="Arial"/>
              </a:rPr>
              <a:t>r</a:t>
            </a:r>
            <a:r>
              <a:rPr sz="1150" b="1" spc="25" dirty="0">
                <a:solidFill>
                  <a:srgbClr val="3C464D"/>
                </a:solidFill>
                <a:latin typeface="Arial"/>
                <a:cs typeface="Arial"/>
              </a:rPr>
              <a:t>ob</a:t>
            </a:r>
            <a:r>
              <a:rPr sz="1150" b="1" spc="-20" dirty="0">
                <a:solidFill>
                  <a:srgbClr val="3C464D"/>
                </a:solidFill>
                <a:latin typeface="Arial"/>
                <a:cs typeface="Arial"/>
              </a:rPr>
              <a:t>i</a:t>
            </a:r>
            <a:r>
              <a:rPr sz="1150" b="1" spc="25" dirty="0">
                <a:solidFill>
                  <a:srgbClr val="3C464D"/>
                </a:solidFill>
                <a:latin typeface="Arial"/>
                <a:cs typeface="Arial"/>
              </a:rPr>
              <a:t>o</a:t>
            </a:r>
            <a:r>
              <a:rPr sz="1150" b="1" spc="-20" dirty="0">
                <a:solidFill>
                  <a:srgbClr val="3C464D"/>
                </a:solidFill>
                <a:latin typeface="Arial"/>
                <a:cs typeface="Arial"/>
              </a:rPr>
              <a:t>l</a:t>
            </a:r>
            <a:r>
              <a:rPr sz="1150" b="1" spc="25" dirty="0">
                <a:solidFill>
                  <a:srgbClr val="3C464D"/>
                </a:solidFill>
                <a:latin typeface="Arial"/>
                <a:cs typeface="Arial"/>
              </a:rPr>
              <a:t>óg</a:t>
            </a:r>
            <a:r>
              <a:rPr sz="1150" b="1" spc="-20" dirty="0">
                <a:solidFill>
                  <a:srgbClr val="3C464D"/>
                </a:solidFill>
                <a:latin typeface="Arial"/>
                <a:cs typeface="Arial"/>
              </a:rPr>
              <a:t>i</a:t>
            </a:r>
            <a:r>
              <a:rPr sz="1150" b="1" spc="-95" dirty="0">
                <a:solidFill>
                  <a:srgbClr val="3C464D"/>
                </a:solidFill>
                <a:latin typeface="Arial"/>
                <a:cs typeface="Arial"/>
              </a:rPr>
              <a:t>c</a:t>
            </a:r>
            <a:r>
              <a:rPr sz="1150" b="1" spc="-35" dirty="0">
                <a:solidFill>
                  <a:srgbClr val="3C464D"/>
                </a:solidFill>
                <a:latin typeface="Arial"/>
                <a:cs typeface="Arial"/>
              </a:rPr>
              <a:t>a</a:t>
            </a:r>
            <a:r>
              <a:rPr sz="1150" b="1" spc="-130" dirty="0">
                <a:solidFill>
                  <a:srgbClr val="3C464D"/>
                </a:solidFill>
                <a:latin typeface="Arial"/>
                <a:cs typeface="Arial"/>
              </a:rPr>
              <a:t>s</a:t>
            </a:r>
            <a:endParaRPr sz="11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27012" y="4871440"/>
            <a:ext cx="1120775" cy="51752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75"/>
              </a:spcBef>
            </a:pPr>
            <a:r>
              <a:rPr sz="8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Podemos</a:t>
            </a:r>
            <a:r>
              <a:rPr sz="8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 encontrar </a:t>
            </a:r>
            <a:r>
              <a:rPr sz="8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bacterias,</a:t>
            </a:r>
            <a:r>
              <a:rPr sz="80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25" dirty="0">
                <a:solidFill>
                  <a:srgbClr val="444E53"/>
                </a:solidFill>
                <a:latin typeface="Microsoft Sans Serif"/>
                <a:cs typeface="Microsoft Sans Serif"/>
              </a:rPr>
              <a:t>virus,</a:t>
            </a:r>
            <a:r>
              <a:rPr sz="8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hongos, </a:t>
            </a:r>
            <a:r>
              <a:rPr sz="800" spc="-20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protozoos</a:t>
            </a:r>
            <a:r>
              <a:rPr sz="80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444E53"/>
                </a:solidFill>
                <a:latin typeface="Microsoft Sans Serif"/>
                <a:cs typeface="Microsoft Sans Serif"/>
              </a:rPr>
              <a:t>y</a:t>
            </a:r>
            <a:r>
              <a:rPr sz="80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distintos </a:t>
            </a:r>
            <a:r>
              <a:rPr sz="80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tipos</a:t>
            </a:r>
            <a:r>
              <a:rPr sz="800" spc="5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8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algas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71852" y="5587356"/>
            <a:ext cx="1369060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35" dirty="0">
                <a:solidFill>
                  <a:srgbClr val="444E53"/>
                </a:solidFill>
                <a:latin typeface="Microsoft Sans Serif"/>
                <a:cs typeface="Microsoft Sans Serif"/>
              </a:rPr>
              <a:t>Presencia</a:t>
            </a:r>
            <a:r>
              <a:rPr sz="80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8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materia</a:t>
            </a:r>
            <a:r>
              <a:rPr sz="80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orgánica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35010" y="1939347"/>
            <a:ext cx="1955800" cy="55753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85"/>
              </a:spcBef>
            </a:pPr>
            <a:r>
              <a:rPr sz="1150" b="1" spc="-45" dirty="0">
                <a:solidFill>
                  <a:srgbClr val="3C464D"/>
                </a:solidFill>
                <a:latin typeface="Arial"/>
                <a:cs typeface="Arial"/>
              </a:rPr>
              <a:t>Está</a:t>
            </a:r>
            <a:r>
              <a:rPr sz="1150" b="1" spc="20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1150" b="1" spc="-20" dirty="0">
                <a:solidFill>
                  <a:srgbClr val="3C464D"/>
                </a:solidFill>
                <a:latin typeface="Arial"/>
                <a:cs typeface="Arial"/>
              </a:rPr>
              <a:t>compuesta</a:t>
            </a:r>
            <a:r>
              <a:rPr sz="1150" b="1" spc="25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1150" b="1" spc="15" dirty="0">
                <a:solidFill>
                  <a:srgbClr val="3C464D"/>
                </a:solidFill>
                <a:latin typeface="Arial"/>
                <a:cs typeface="Arial"/>
              </a:rPr>
              <a:t>por</a:t>
            </a:r>
            <a:r>
              <a:rPr sz="1150" b="1" spc="10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1150" b="1" spc="-25" dirty="0">
                <a:solidFill>
                  <a:srgbClr val="3C464D"/>
                </a:solidFill>
                <a:latin typeface="Arial"/>
                <a:cs typeface="Arial"/>
              </a:rPr>
              <a:t>dos </a:t>
            </a:r>
            <a:r>
              <a:rPr sz="1150" b="1" spc="-20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1150" b="1" spc="-10" dirty="0">
                <a:solidFill>
                  <a:srgbClr val="3C464D"/>
                </a:solidFill>
                <a:latin typeface="Arial"/>
                <a:cs typeface="Arial"/>
              </a:rPr>
              <a:t>átomos</a:t>
            </a:r>
            <a:r>
              <a:rPr sz="1150" b="1" spc="-5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1150" b="1" spc="25" dirty="0">
                <a:solidFill>
                  <a:srgbClr val="3C464D"/>
                </a:solidFill>
                <a:latin typeface="Arial"/>
                <a:cs typeface="Arial"/>
              </a:rPr>
              <a:t>de</a:t>
            </a:r>
            <a:r>
              <a:rPr sz="1150" b="1" spc="35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1150" b="1" dirty="0">
                <a:solidFill>
                  <a:srgbClr val="3C464D"/>
                </a:solidFill>
                <a:latin typeface="Arial"/>
                <a:cs typeface="Arial"/>
              </a:rPr>
              <a:t>hidrógeno</a:t>
            </a:r>
            <a:r>
              <a:rPr sz="1150" b="1" spc="50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1150" b="1" spc="-40" dirty="0">
                <a:solidFill>
                  <a:srgbClr val="3C464D"/>
                </a:solidFill>
                <a:latin typeface="Arial"/>
                <a:cs typeface="Arial"/>
              </a:rPr>
              <a:t>y</a:t>
            </a:r>
            <a:r>
              <a:rPr sz="1150" b="1" spc="30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1150" b="1" spc="-25" dirty="0">
                <a:solidFill>
                  <a:srgbClr val="3C464D"/>
                </a:solidFill>
                <a:latin typeface="Arial"/>
                <a:cs typeface="Arial"/>
              </a:rPr>
              <a:t>uno </a:t>
            </a:r>
            <a:r>
              <a:rPr sz="1150" b="1" spc="-305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1150" b="1" spc="25" dirty="0">
                <a:solidFill>
                  <a:srgbClr val="3C464D"/>
                </a:solidFill>
                <a:latin typeface="Arial"/>
                <a:cs typeface="Arial"/>
              </a:rPr>
              <a:t>de</a:t>
            </a:r>
            <a:r>
              <a:rPr sz="1150" b="1" spc="45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1150" b="1" dirty="0">
                <a:solidFill>
                  <a:srgbClr val="3C464D"/>
                </a:solidFill>
                <a:latin typeface="Arial"/>
                <a:cs typeface="Arial"/>
              </a:rPr>
              <a:t>oxígeno</a:t>
            </a:r>
            <a:r>
              <a:rPr sz="1150" b="1" spc="65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1150" b="1" spc="35" dirty="0">
                <a:solidFill>
                  <a:srgbClr val="3C464D"/>
                </a:solidFill>
                <a:latin typeface="Arial"/>
                <a:cs typeface="Arial"/>
              </a:rPr>
              <a:t>H2O</a:t>
            </a:r>
            <a:endParaRPr sz="11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898627" y="3833714"/>
            <a:ext cx="1451610" cy="2019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50" b="1" spc="-40" dirty="0">
                <a:solidFill>
                  <a:srgbClr val="3C464D"/>
                </a:solidFill>
                <a:latin typeface="Arial"/>
                <a:cs typeface="Arial"/>
              </a:rPr>
              <a:t>Características</a:t>
            </a:r>
            <a:r>
              <a:rPr sz="1150" b="1" spc="-30" dirty="0">
                <a:solidFill>
                  <a:srgbClr val="3C464D"/>
                </a:solidFill>
                <a:latin typeface="Arial"/>
                <a:cs typeface="Arial"/>
              </a:rPr>
              <a:t> </a:t>
            </a:r>
            <a:r>
              <a:rPr sz="1150" b="1" spc="-60" dirty="0">
                <a:solidFill>
                  <a:srgbClr val="3C464D"/>
                </a:solidFill>
                <a:latin typeface="Arial"/>
                <a:cs typeface="Arial"/>
              </a:rPr>
              <a:t>físicas</a:t>
            </a:r>
            <a:endParaRPr sz="11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034129" y="2776889"/>
            <a:ext cx="1515745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Estados</a:t>
            </a:r>
            <a:r>
              <a:rPr sz="800" spc="4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sólido,</a:t>
            </a:r>
            <a:r>
              <a:rPr sz="8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liquido,</a:t>
            </a:r>
            <a:r>
              <a:rPr sz="8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gaseoso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034129" y="3121663"/>
            <a:ext cx="1148715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25" dirty="0">
                <a:solidFill>
                  <a:srgbClr val="444E53"/>
                </a:solidFill>
                <a:latin typeface="Microsoft Sans Serif"/>
                <a:cs typeface="Microsoft Sans Serif"/>
              </a:rPr>
              <a:t>Temperatura</a:t>
            </a:r>
            <a:r>
              <a:rPr sz="80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444E53"/>
                </a:solidFill>
                <a:latin typeface="Microsoft Sans Serif"/>
                <a:cs typeface="Microsoft Sans Serif"/>
              </a:rPr>
              <a:t>crítica</a:t>
            </a:r>
            <a:r>
              <a:rPr sz="80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37.40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034129" y="3466438"/>
            <a:ext cx="1117600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25" dirty="0">
                <a:solidFill>
                  <a:srgbClr val="444E53"/>
                </a:solidFill>
                <a:latin typeface="Microsoft Sans Serif"/>
                <a:cs typeface="Microsoft Sans Serif"/>
              </a:rPr>
              <a:t>Punto</a:t>
            </a:r>
            <a:r>
              <a:rPr sz="80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8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ebullición</a:t>
            </a:r>
            <a:r>
              <a:rPr sz="8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444E53"/>
                </a:solidFill>
                <a:latin typeface="Microsoft Sans Serif"/>
                <a:cs typeface="Microsoft Sans Serif"/>
              </a:rPr>
              <a:t>100°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034129" y="3811213"/>
            <a:ext cx="1264920" cy="26987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75"/>
              </a:spcBef>
            </a:pPr>
            <a:r>
              <a:rPr sz="8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líquido</a:t>
            </a:r>
            <a:r>
              <a:rPr sz="80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dirty="0">
                <a:solidFill>
                  <a:srgbClr val="444E53"/>
                </a:solidFill>
                <a:latin typeface="Microsoft Sans Serif"/>
                <a:cs typeface="Microsoft Sans Serif"/>
              </a:rPr>
              <a:t>insípido</a:t>
            </a:r>
            <a:r>
              <a:rPr sz="80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,</a:t>
            </a:r>
            <a:r>
              <a:rPr sz="8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dirty="0">
                <a:solidFill>
                  <a:srgbClr val="444E53"/>
                </a:solidFill>
                <a:latin typeface="Microsoft Sans Serif"/>
                <a:cs typeface="Microsoft Sans Serif"/>
              </a:rPr>
              <a:t>incoloro</a:t>
            </a:r>
            <a:r>
              <a:rPr sz="80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e </a:t>
            </a:r>
            <a:r>
              <a:rPr sz="800" spc="-19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inodoro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034129" y="4279779"/>
            <a:ext cx="1125220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25" dirty="0">
                <a:solidFill>
                  <a:srgbClr val="444E53"/>
                </a:solidFill>
                <a:latin typeface="Microsoft Sans Serif"/>
                <a:cs typeface="Microsoft Sans Serif"/>
              </a:rPr>
              <a:t>Punto</a:t>
            </a:r>
            <a:r>
              <a:rPr sz="80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15" dirty="0">
                <a:solidFill>
                  <a:srgbClr val="444E53"/>
                </a:solidFill>
                <a:latin typeface="Microsoft Sans Serif"/>
                <a:cs typeface="Microsoft Sans Serif"/>
              </a:rPr>
              <a:t>de</a:t>
            </a:r>
            <a:r>
              <a:rPr sz="8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congelación</a:t>
            </a:r>
            <a:r>
              <a:rPr sz="8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0°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034129" y="4624553"/>
            <a:ext cx="1333500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spc="-10" dirty="0">
                <a:solidFill>
                  <a:srgbClr val="444E53"/>
                </a:solidFill>
                <a:latin typeface="Microsoft Sans Serif"/>
                <a:cs typeface="Microsoft Sans Serif"/>
              </a:rPr>
              <a:t>Masa</a:t>
            </a:r>
            <a:r>
              <a:rPr sz="800" spc="3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5" dirty="0">
                <a:solidFill>
                  <a:srgbClr val="444E53"/>
                </a:solidFill>
                <a:latin typeface="Microsoft Sans Serif"/>
                <a:cs typeface="Microsoft Sans Serif"/>
              </a:rPr>
              <a:t>molar:</a:t>
            </a:r>
            <a:r>
              <a:rPr sz="800" spc="4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18.01528</a:t>
            </a:r>
            <a:r>
              <a:rPr sz="800" spc="5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30" dirty="0">
                <a:solidFill>
                  <a:srgbClr val="444E53"/>
                </a:solidFill>
                <a:latin typeface="Microsoft Sans Serif"/>
                <a:cs typeface="Microsoft Sans Serif"/>
              </a:rPr>
              <a:t>g/mol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034129" y="4969329"/>
            <a:ext cx="982344" cy="146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800" dirty="0">
                <a:solidFill>
                  <a:srgbClr val="444E53"/>
                </a:solidFill>
                <a:latin typeface="Microsoft Sans Serif"/>
                <a:cs typeface="Microsoft Sans Serif"/>
              </a:rPr>
              <a:t>Densidad:</a:t>
            </a:r>
            <a:r>
              <a:rPr sz="800" spc="1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-15" dirty="0">
                <a:solidFill>
                  <a:srgbClr val="444E53"/>
                </a:solidFill>
                <a:latin typeface="Microsoft Sans Serif"/>
                <a:cs typeface="Microsoft Sans Serif"/>
              </a:rPr>
              <a:t>997</a:t>
            </a:r>
            <a:r>
              <a:rPr sz="800" spc="-20" dirty="0">
                <a:solidFill>
                  <a:srgbClr val="444E53"/>
                </a:solidFill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444E53"/>
                </a:solidFill>
                <a:latin typeface="Microsoft Sans Serif"/>
                <a:cs typeface="Microsoft Sans Serif"/>
              </a:rPr>
              <a:t>kg/m³</a:t>
            </a:r>
            <a:endParaRPr sz="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140</Words>
  <Application>Microsoft Office PowerPoint</Application>
  <PresentationFormat>Personalizado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Microsoft Sans Serif</vt:lpstr>
      <vt:lpstr>Times New Roman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2021-12-16T03:18:38Z</dcterms:created>
  <dcterms:modified xsi:type="dcterms:W3CDTF">2021-12-16T03:18:44Z</dcterms:modified>
</cp:coreProperties>
</file>