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2801600" cy="7772400"/>
  <p:notesSz cx="128016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88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0" y="2409444"/>
            <a:ext cx="1088136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0" y="4352544"/>
            <a:ext cx="896112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080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4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0080" y="310896"/>
            <a:ext cx="1152144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080" y="1787652"/>
            <a:ext cx="1152144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7228332"/>
            <a:ext cx="409651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2634271" y="319046"/>
            <a:ext cx="7060565" cy="6980555"/>
            <a:chOff x="2634271" y="319046"/>
            <a:chExt cx="7060565" cy="698055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36416" y="715470"/>
              <a:ext cx="6109723" cy="618907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34271" y="319046"/>
              <a:ext cx="7060142" cy="6980239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5838990" y="3687800"/>
            <a:ext cx="1054100" cy="19428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b="1" spc="-55" dirty="0">
                <a:latin typeface="Arial"/>
                <a:cs typeface="Arial"/>
              </a:rPr>
              <a:t>EL</a:t>
            </a:r>
            <a:r>
              <a:rPr sz="1150" b="1" spc="5" dirty="0">
                <a:latin typeface="Arial"/>
                <a:cs typeface="Arial"/>
              </a:rPr>
              <a:t> LENGUAJE</a:t>
            </a:r>
            <a:endParaRPr sz="11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50675" y="1213204"/>
            <a:ext cx="1584325" cy="78422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343535">
              <a:lnSpc>
                <a:spcPct val="104099"/>
              </a:lnSpc>
              <a:spcBef>
                <a:spcPts val="70"/>
              </a:spcBef>
            </a:pPr>
            <a:r>
              <a:rPr sz="800" b="1" spc="-65" dirty="0">
                <a:latin typeface="Arial"/>
                <a:cs typeface="Arial"/>
              </a:rPr>
              <a:t>Es</a:t>
            </a:r>
            <a:r>
              <a:rPr sz="800" b="1" spc="25" dirty="0">
                <a:latin typeface="Arial"/>
                <a:cs typeface="Arial"/>
              </a:rPr>
              <a:t> </a:t>
            </a:r>
            <a:r>
              <a:rPr sz="800" b="1" spc="-40" dirty="0">
                <a:latin typeface="Arial"/>
                <a:cs typeface="Arial"/>
              </a:rPr>
              <a:t>una</a:t>
            </a:r>
            <a:r>
              <a:rPr sz="800" b="1" spc="15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cadena</a:t>
            </a:r>
            <a:r>
              <a:rPr sz="800" b="1" spc="10" dirty="0">
                <a:latin typeface="Arial"/>
                <a:cs typeface="Arial"/>
              </a:rPr>
              <a:t> de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spc="-35" dirty="0">
                <a:latin typeface="Arial"/>
                <a:cs typeface="Arial"/>
              </a:rPr>
              <a:t>sonidos </a:t>
            </a:r>
            <a:r>
              <a:rPr sz="800" b="1" spc="-204" dirty="0">
                <a:latin typeface="Arial"/>
                <a:cs typeface="Arial"/>
              </a:rPr>
              <a:t> </a:t>
            </a:r>
            <a:r>
              <a:rPr sz="800" b="1" spc="-20" dirty="0">
                <a:latin typeface="Arial"/>
                <a:cs typeface="Arial"/>
              </a:rPr>
              <a:t>articulados,</a:t>
            </a:r>
            <a:r>
              <a:rPr sz="800" b="1" spc="3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pero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04099"/>
              </a:lnSpc>
            </a:pPr>
            <a:r>
              <a:rPr sz="800" b="1" spc="-10" dirty="0">
                <a:latin typeface="Arial"/>
                <a:cs typeface="Arial"/>
              </a:rPr>
              <a:t>también </a:t>
            </a:r>
            <a:r>
              <a:rPr sz="800" b="1" spc="-50" dirty="0">
                <a:latin typeface="Arial"/>
                <a:cs typeface="Arial"/>
              </a:rPr>
              <a:t>es</a:t>
            </a:r>
            <a:r>
              <a:rPr sz="800" b="1" spc="-45" dirty="0">
                <a:latin typeface="Arial"/>
                <a:cs typeface="Arial"/>
              </a:rPr>
              <a:t> </a:t>
            </a:r>
            <a:r>
              <a:rPr sz="800" b="1" spc="-40" dirty="0">
                <a:latin typeface="Arial"/>
                <a:cs typeface="Arial"/>
              </a:rPr>
              <a:t>una </a:t>
            </a:r>
            <a:r>
              <a:rPr sz="800" b="1" dirty="0">
                <a:latin typeface="Arial"/>
                <a:cs typeface="Arial"/>
              </a:rPr>
              <a:t>red </a:t>
            </a:r>
            <a:r>
              <a:rPr sz="800" b="1" spc="10" dirty="0">
                <a:latin typeface="Arial"/>
                <a:cs typeface="Arial"/>
              </a:rPr>
              <a:t>de </a:t>
            </a:r>
            <a:r>
              <a:rPr sz="800" b="1" spc="-35" dirty="0">
                <a:latin typeface="Arial"/>
                <a:cs typeface="Arial"/>
              </a:rPr>
              <a:t>marcas </a:t>
            </a:r>
            <a:r>
              <a:rPr sz="800" b="1" spc="-30" dirty="0">
                <a:latin typeface="Arial"/>
                <a:cs typeface="Arial"/>
              </a:rPr>
              <a:t> </a:t>
            </a:r>
            <a:r>
              <a:rPr sz="800" b="1" spc="-35" dirty="0">
                <a:latin typeface="Arial"/>
                <a:cs typeface="Arial"/>
              </a:rPr>
              <a:t>escritas</a:t>
            </a:r>
            <a:r>
              <a:rPr sz="800" b="1" spc="-30" dirty="0">
                <a:latin typeface="Arial"/>
                <a:cs typeface="Arial"/>
              </a:rPr>
              <a:t> </a:t>
            </a:r>
            <a:r>
              <a:rPr sz="800" b="1" spc="-35" dirty="0">
                <a:latin typeface="Arial"/>
                <a:cs typeface="Arial"/>
              </a:rPr>
              <a:t>(una </a:t>
            </a:r>
            <a:r>
              <a:rPr sz="800" b="1" spc="-20" dirty="0">
                <a:latin typeface="Arial"/>
                <a:cs typeface="Arial"/>
              </a:rPr>
              <a:t>escritura), </a:t>
            </a:r>
            <a:r>
              <a:rPr sz="800" b="1" spc="5" dirty="0">
                <a:latin typeface="Arial"/>
                <a:cs typeface="Arial"/>
              </a:rPr>
              <a:t>o </a:t>
            </a:r>
            <a:r>
              <a:rPr sz="800" b="1" spc="-15" dirty="0">
                <a:latin typeface="Arial"/>
                <a:cs typeface="Arial"/>
              </a:rPr>
              <a:t>bien </a:t>
            </a:r>
            <a:r>
              <a:rPr sz="800" b="1" spc="-40" dirty="0">
                <a:latin typeface="Arial"/>
                <a:cs typeface="Arial"/>
              </a:rPr>
              <a:t>un </a:t>
            </a:r>
            <a:r>
              <a:rPr sz="800" b="1" spc="-210" dirty="0">
                <a:latin typeface="Arial"/>
                <a:cs typeface="Arial"/>
              </a:rPr>
              <a:t> </a:t>
            </a:r>
            <a:r>
              <a:rPr sz="800" b="1" spc="-20" dirty="0">
                <a:latin typeface="Arial"/>
                <a:cs typeface="Arial"/>
              </a:rPr>
              <a:t>juego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800" b="1" spc="10" dirty="0">
                <a:latin typeface="Arial"/>
                <a:cs typeface="Arial"/>
              </a:rPr>
              <a:t>de</a:t>
            </a:r>
            <a:r>
              <a:rPr sz="800" b="1" spc="-10" dirty="0">
                <a:latin typeface="Arial"/>
                <a:cs typeface="Arial"/>
              </a:rPr>
              <a:t> </a:t>
            </a:r>
            <a:r>
              <a:rPr sz="800" b="1" spc="-20" dirty="0">
                <a:latin typeface="Arial"/>
                <a:cs typeface="Arial"/>
              </a:rPr>
              <a:t>gestos</a:t>
            </a:r>
            <a:r>
              <a:rPr sz="800" b="1" spc="35" dirty="0">
                <a:latin typeface="Arial"/>
                <a:cs typeface="Arial"/>
              </a:rPr>
              <a:t> </a:t>
            </a:r>
            <a:r>
              <a:rPr sz="800" b="1" spc="-35" dirty="0">
                <a:latin typeface="Arial"/>
                <a:cs typeface="Arial"/>
              </a:rPr>
              <a:t>(una</a:t>
            </a:r>
            <a:r>
              <a:rPr sz="800" b="1" spc="20" dirty="0">
                <a:latin typeface="Arial"/>
                <a:cs typeface="Arial"/>
              </a:rPr>
              <a:t> </a:t>
            </a:r>
            <a:r>
              <a:rPr sz="800" b="1" spc="-20" dirty="0">
                <a:latin typeface="Arial"/>
                <a:cs typeface="Arial"/>
              </a:rPr>
              <a:t>gestualidad)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31654" y="2389048"/>
            <a:ext cx="1739264" cy="38446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4099"/>
              </a:lnSpc>
              <a:spcBef>
                <a:spcPts val="70"/>
              </a:spcBef>
            </a:pPr>
            <a:r>
              <a:rPr sz="800" b="1" spc="15" dirty="0">
                <a:latin typeface="Arial"/>
                <a:cs typeface="Arial"/>
              </a:rPr>
              <a:t>Ha </a:t>
            </a:r>
            <a:r>
              <a:rPr sz="800" b="1" spc="-25" dirty="0">
                <a:latin typeface="Arial"/>
                <a:cs typeface="Arial"/>
              </a:rPr>
              <a:t>sido y</a:t>
            </a:r>
            <a:r>
              <a:rPr sz="800" b="1" spc="-20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seguira </a:t>
            </a:r>
            <a:r>
              <a:rPr sz="800" b="1" spc="-30" dirty="0">
                <a:latin typeface="Arial"/>
                <a:cs typeface="Arial"/>
              </a:rPr>
              <a:t>siendo </a:t>
            </a:r>
            <a:r>
              <a:rPr sz="800" b="1" spc="10" dirty="0">
                <a:latin typeface="Arial"/>
                <a:cs typeface="Arial"/>
              </a:rPr>
              <a:t>parte de </a:t>
            </a:r>
            <a:r>
              <a:rPr sz="800" b="1" spc="-25" dirty="0">
                <a:latin typeface="Arial"/>
                <a:cs typeface="Arial"/>
              </a:rPr>
              <a:t>la </a:t>
            </a:r>
            <a:r>
              <a:rPr sz="800" b="1" spc="-210" dirty="0">
                <a:latin typeface="Arial"/>
                <a:cs typeface="Arial"/>
              </a:rPr>
              <a:t> </a:t>
            </a:r>
            <a:r>
              <a:rPr sz="800" b="1" spc="-20" dirty="0">
                <a:latin typeface="Arial"/>
                <a:cs typeface="Arial"/>
              </a:rPr>
              <a:t>historia</a:t>
            </a:r>
            <a:r>
              <a:rPr sz="800" b="1" spc="2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del </a:t>
            </a:r>
            <a:r>
              <a:rPr sz="800" b="1" spc="-10" dirty="0">
                <a:latin typeface="Arial"/>
                <a:cs typeface="Arial"/>
              </a:rPr>
              <a:t>hombre,</a:t>
            </a:r>
            <a:r>
              <a:rPr sz="800" b="1" spc="30" dirty="0">
                <a:latin typeface="Arial"/>
                <a:cs typeface="Arial"/>
              </a:rPr>
              <a:t> </a:t>
            </a:r>
            <a:r>
              <a:rPr sz="800" b="1" spc="-35" dirty="0">
                <a:latin typeface="Arial"/>
                <a:cs typeface="Arial"/>
              </a:rPr>
              <a:t>asi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como</a:t>
            </a:r>
            <a:r>
              <a:rPr sz="800" b="1" spc="25" dirty="0">
                <a:latin typeface="Arial"/>
                <a:cs typeface="Arial"/>
              </a:rPr>
              <a:t> </a:t>
            </a:r>
            <a:r>
              <a:rPr sz="800" b="1" spc="10" dirty="0">
                <a:latin typeface="Arial"/>
                <a:cs typeface="Arial"/>
              </a:rPr>
              <a:t>de</a:t>
            </a:r>
            <a:r>
              <a:rPr sz="800" b="1" spc="-10" dirty="0">
                <a:latin typeface="Arial"/>
                <a:cs typeface="Arial"/>
              </a:rPr>
              <a:t> </a:t>
            </a:r>
            <a:r>
              <a:rPr sz="800" b="1" spc="-45" dirty="0">
                <a:latin typeface="Arial"/>
                <a:cs typeface="Arial"/>
              </a:rPr>
              <a:t>sí </a:t>
            </a:r>
            <a:r>
              <a:rPr sz="800" b="1" spc="-40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mismo.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14266" y="3184026"/>
            <a:ext cx="1964689" cy="38446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4099"/>
              </a:lnSpc>
              <a:spcBef>
                <a:spcPts val="70"/>
              </a:spcBef>
            </a:pPr>
            <a:r>
              <a:rPr sz="800" b="1" spc="-50" dirty="0">
                <a:latin typeface="Arial"/>
                <a:cs typeface="Arial"/>
              </a:rPr>
              <a:t>Las</a:t>
            </a:r>
            <a:r>
              <a:rPr sz="800" b="1" spc="30" dirty="0">
                <a:latin typeface="Arial"/>
                <a:cs typeface="Arial"/>
              </a:rPr>
              <a:t> </a:t>
            </a:r>
            <a:r>
              <a:rPr sz="800" b="1" spc="-35" dirty="0">
                <a:latin typeface="Arial"/>
                <a:cs typeface="Arial"/>
              </a:rPr>
              <a:t>combinaciones</a:t>
            </a:r>
            <a:r>
              <a:rPr sz="800" b="1" spc="3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mediante </a:t>
            </a:r>
            <a:r>
              <a:rPr sz="800" b="1" spc="-45" dirty="0">
                <a:latin typeface="Arial"/>
                <a:cs typeface="Arial"/>
              </a:rPr>
              <a:t>las</a:t>
            </a:r>
            <a:r>
              <a:rPr sz="800" b="1" spc="30" dirty="0">
                <a:latin typeface="Arial"/>
                <a:cs typeface="Arial"/>
              </a:rPr>
              <a:t> </a:t>
            </a:r>
            <a:r>
              <a:rPr sz="800" b="1" spc="-45" dirty="0">
                <a:latin typeface="Arial"/>
                <a:cs typeface="Arial"/>
              </a:rPr>
              <a:t>cuales</a:t>
            </a:r>
            <a:r>
              <a:rPr sz="800" b="1" spc="3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el </a:t>
            </a:r>
            <a:r>
              <a:rPr sz="800" b="1" spc="-204" dirty="0">
                <a:latin typeface="Arial"/>
                <a:cs typeface="Arial"/>
              </a:rPr>
              <a:t> </a:t>
            </a:r>
            <a:r>
              <a:rPr sz="800" b="1" spc="-20" dirty="0">
                <a:latin typeface="Arial"/>
                <a:cs typeface="Arial"/>
              </a:rPr>
              <a:t>sujeto</a:t>
            </a:r>
            <a:r>
              <a:rPr sz="800" b="1" spc="25" dirty="0">
                <a:latin typeface="Arial"/>
                <a:cs typeface="Arial"/>
              </a:rPr>
              <a:t> </a:t>
            </a:r>
            <a:r>
              <a:rPr sz="800" b="1" spc="-15" dirty="0">
                <a:latin typeface="Arial"/>
                <a:cs typeface="Arial"/>
              </a:rPr>
              <a:t>hablante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utiliza</a:t>
            </a:r>
            <a:r>
              <a:rPr sz="800" b="1" spc="2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el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-15" dirty="0">
                <a:latin typeface="Arial"/>
                <a:cs typeface="Arial"/>
              </a:rPr>
              <a:t>código</a:t>
            </a:r>
            <a:r>
              <a:rPr sz="800" b="1" spc="30" dirty="0">
                <a:latin typeface="Arial"/>
                <a:cs typeface="Arial"/>
              </a:rPr>
              <a:t> </a:t>
            </a:r>
            <a:r>
              <a:rPr sz="800" b="1" spc="10" dirty="0">
                <a:latin typeface="Arial"/>
                <a:cs typeface="Arial"/>
              </a:rPr>
              <a:t>de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la </a:t>
            </a:r>
            <a:r>
              <a:rPr sz="800" b="1" spc="-20" dirty="0">
                <a:latin typeface="Arial"/>
                <a:cs typeface="Arial"/>
              </a:rPr>
              <a:t> lengua.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96424" y="3979004"/>
            <a:ext cx="398780" cy="13721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b="1" spc="-40" dirty="0">
                <a:latin typeface="Arial"/>
                <a:cs typeface="Arial"/>
              </a:rPr>
              <a:t>E</a:t>
            </a:r>
            <a:r>
              <a:rPr sz="800" b="1" spc="-15" dirty="0">
                <a:latin typeface="Arial"/>
                <a:cs typeface="Arial"/>
              </a:rPr>
              <a:t>l </a:t>
            </a:r>
            <a:r>
              <a:rPr sz="800" b="1" spc="-55" dirty="0">
                <a:latin typeface="Arial"/>
                <a:cs typeface="Arial"/>
              </a:rPr>
              <a:t>h</a:t>
            </a:r>
            <a:r>
              <a:rPr sz="800" b="1" spc="-10" dirty="0">
                <a:latin typeface="Arial"/>
                <a:cs typeface="Arial"/>
              </a:rPr>
              <a:t>a</a:t>
            </a:r>
            <a:r>
              <a:rPr sz="800" b="1" spc="5" dirty="0">
                <a:latin typeface="Arial"/>
                <a:cs typeface="Arial"/>
              </a:rPr>
              <a:t>b</a:t>
            </a:r>
            <a:r>
              <a:rPr sz="800" b="1" spc="-40" dirty="0">
                <a:latin typeface="Arial"/>
                <a:cs typeface="Arial"/>
              </a:rPr>
              <a:t>l</a:t>
            </a:r>
            <a:r>
              <a:rPr sz="800" b="1" spc="-10" dirty="0">
                <a:latin typeface="Arial"/>
                <a:cs typeface="Arial"/>
              </a:rPr>
              <a:t>a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25466" y="4520072"/>
            <a:ext cx="2401570" cy="53022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4099"/>
              </a:lnSpc>
              <a:spcBef>
                <a:spcPts val="70"/>
              </a:spcBef>
            </a:pPr>
            <a:r>
              <a:rPr sz="800" b="1" spc="-65" dirty="0">
                <a:latin typeface="Arial"/>
                <a:cs typeface="Arial"/>
              </a:rPr>
              <a:t>Es</a:t>
            </a:r>
            <a:r>
              <a:rPr sz="800" b="1" spc="-60" dirty="0">
                <a:latin typeface="Arial"/>
                <a:cs typeface="Arial"/>
              </a:rPr>
              <a:t> </a:t>
            </a:r>
            <a:r>
              <a:rPr sz="800" b="1" spc="-15" dirty="0">
                <a:latin typeface="Arial"/>
                <a:cs typeface="Arial"/>
              </a:rPr>
              <a:t>lo </a:t>
            </a:r>
            <a:r>
              <a:rPr sz="800" b="1" spc="-10" dirty="0">
                <a:latin typeface="Arial"/>
                <a:cs typeface="Arial"/>
              </a:rPr>
              <a:t>que </a:t>
            </a:r>
            <a:r>
              <a:rPr sz="800" b="1" spc="-25" dirty="0">
                <a:latin typeface="Arial"/>
                <a:cs typeface="Arial"/>
              </a:rPr>
              <a:t>sustituye </a:t>
            </a:r>
            <a:r>
              <a:rPr sz="800" b="1" spc="-10" dirty="0">
                <a:latin typeface="Arial"/>
                <a:cs typeface="Arial"/>
              </a:rPr>
              <a:t>algo </a:t>
            </a:r>
            <a:r>
              <a:rPr sz="800" b="1" spc="5" dirty="0">
                <a:latin typeface="Arial"/>
                <a:cs typeface="Arial"/>
              </a:rPr>
              <a:t>por </a:t>
            </a:r>
            <a:r>
              <a:rPr sz="800" b="1" spc="-25" dirty="0">
                <a:latin typeface="Arial"/>
                <a:cs typeface="Arial"/>
              </a:rPr>
              <a:t>alguien.</a:t>
            </a:r>
            <a:r>
              <a:rPr sz="800" b="1" spc="-20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El </a:t>
            </a:r>
            <a:r>
              <a:rPr sz="800" b="1" spc="-30" dirty="0">
                <a:latin typeface="Arial"/>
                <a:cs typeface="Arial"/>
              </a:rPr>
              <a:t>signo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spc="-30" dirty="0">
                <a:latin typeface="Arial"/>
                <a:cs typeface="Arial"/>
              </a:rPr>
              <a:t>se 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dirige a</a:t>
            </a:r>
            <a:r>
              <a:rPr sz="800" b="1" spc="25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alguien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y</a:t>
            </a:r>
            <a:r>
              <a:rPr sz="800" b="1" spc="40" dirty="0">
                <a:latin typeface="Arial"/>
                <a:cs typeface="Arial"/>
              </a:rPr>
              <a:t> </a:t>
            </a:r>
            <a:r>
              <a:rPr sz="800" b="1" spc="-20" dirty="0">
                <a:latin typeface="Arial"/>
                <a:cs typeface="Arial"/>
              </a:rPr>
              <a:t>evoca</a:t>
            </a:r>
            <a:r>
              <a:rPr sz="800" b="1" spc="25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para</a:t>
            </a:r>
            <a:r>
              <a:rPr sz="800" b="1" spc="25" dirty="0">
                <a:latin typeface="Arial"/>
                <a:cs typeface="Arial"/>
              </a:rPr>
              <a:t> </a:t>
            </a:r>
            <a:r>
              <a:rPr sz="800" b="1" spc="-15" dirty="0">
                <a:latin typeface="Arial"/>
                <a:cs typeface="Arial"/>
              </a:rPr>
              <a:t>aquél</a:t>
            </a:r>
            <a:r>
              <a:rPr sz="800" b="1" dirty="0">
                <a:latin typeface="Arial"/>
                <a:cs typeface="Arial"/>
              </a:rPr>
              <a:t> </a:t>
            </a:r>
            <a:r>
              <a:rPr sz="800" b="1" spc="-40" dirty="0">
                <a:latin typeface="Arial"/>
                <a:cs typeface="Arial"/>
              </a:rPr>
              <a:t>un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objeto</a:t>
            </a:r>
            <a:r>
              <a:rPr sz="800" b="1" spc="30" dirty="0">
                <a:latin typeface="Arial"/>
                <a:cs typeface="Arial"/>
              </a:rPr>
              <a:t> </a:t>
            </a:r>
            <a:r>
              <a:rPr sz="800" b="1" spc="5" dirty="0">
                <a:latin typeface="Arial"/>
                <a:cs typeface="Arial"/>
              </a:rPr>
              <a:t>o</a:t>
            </a:r>
            <a:r>
              <a:rPr sz="800" b="1" spc="30" dirty="0">
                <a:latin typeface="Arial"/>
                <a:cs typeface="Arial"/>
              </a:rPr>
              <a:t> </a:t>
            </a:r>
            <a:r>
              <a:rPr sz="800" b="1" spc="-40" dirty="0">
                <a:latin typeface="Arial"/>
                <a:cs typeface="Arial"/>
              </a:rPr>
              <a:t>un </a:t>
            </a:r>
            <a:r>
              <a:rPr sz="800" b="1" spc="-204" dirty="0">
                <a:latin typeface="Arial"/>
                <a:cs typeface="Arial"/>
              </a:rPr>
              <a:t> </a:t>
            </a:r>
            <a:r>
              <a:rPr sz="800" b="1" spc="-30" dirty="0">
                <a:latin typeface="Arial"/>
                <a:cs typeface="Arial"/>
              </a:rPr>
              <a:t>hecho,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durante </a:t>
            </a:r>
            <a:r>
              <a:rPr sz="800" b="1" spc="-25" dirty="0">
                <a:latin typeface="Arial"/>
                <a:cs typeface="Arial"/>
              </a:rPr>
              <a:t>la </a:t>
            </a:r>
            <a:r>
              <a:rPr sz="800" b="1" spc="-40" dirty="0">
                <a:latin typeface="Arial"/>
                <a:cs typeface="Arial"/>
              </a:rPr>
              <a:t>ausencia</a:t>
            </a:r>
            <a:r>
              <a:rPr sz="800" b="1" spc="-35" dirty="0">
                <a:latin typeface="Arial"/>
                <a:cs typeface="Arial"/>
              </a:rPr>
              <a:t> </a:t>
            </a:r>
            <a:r>
              <a:rPr sz="800" b="1" spc="10" dirty="0">
                <a:latin typeface="Arial"/>
                <a:cs typeface="Arial"/>
              </a:rPr>
              <a:t>de </a:t>
            </a:r>
            <a:r>
              <a:rPr sz="800" b="1" spc="5" dirty="0">
                <a:latin typeface="Arial"/>
                <a:cs typeface="Arial"/>
              </a:rPr>
              <a:t>tal </a:t>
            </a:r>
            <a:r>
              <a:rPr sz="800" b="1" dirty="0">
                <a:latin typeface="Arial"/>
                <a:cs typeface="Arial"/>
              </a:rPr>
              <a:t>objeto </a:t>
            </a:r>
            <a:r>
              <a:rPr sz="800" b="1" spc="5" dirty="0">
                <a:latin typeface="Arial"/>
                <a:cs typeface="Arial"/>
              </a:rPr>
              <a:t>o </a:t>
            </a:r>
            <a:r>
              <a:rPr sz="800" b="1" spc="10" dirty="0">
                <a:latin typeface="Arial"/>
                <a:cs typeface="Arial"/>
              </a:rPr>
              <a:t>de </a:t>
            </a:r>
            <a:r>
              <a:rPr sz="800" b="1" spc="5" dirty="0">
                <a:latin typeface="Arial"/>
                <a:cs typeface="Arial"/>
              </a:rPr>
              <a:t>tal </a:t>
            </a:r>
            <a:r>
              <a:rPr sz="800" b="1" spc="10" dirty="0">
                <a:latin typeface="Arial"/>
                <a:cs typeface="Arial"/>
              </a:rPr>
              <a:t> </a:t>
            </a:r>
            <a:r>
              <a:rPr sz="800" b="1" spc="-30" dirty="0">
                <a:latin typeface="Arial"/>
                <a:cs typeface="Arial"/>
              </a:rPr>
              <a:t>hecho.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88489" y="5442005"/>
            <a:ext cx="398145" cy="13721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b="1" spc="-40" dirty="0">
                <a:latin typeface="Arial"/>
                <a:cs typeface="Arial"/>
              </a:rPr>
              <a:t>E</a:t>
            </a:r>
            <a:r>
              <a:rPr sz="800" b="1" spc="-15" dirty="0">
                <a:latin typeface="Arial"/>
                <a:cs typeface="Arial"/>
              </a:rPr>
              <a:t>l </a:t>
            </a:r>
            <a:r>
              <a:rPr sz="800" b="1" spc="-75" dirty="0">
                <a:latin typeface="Arial"/>
                <a:cs typeface="Arial"/>
              </a:rPr>
              <a:t>s</a:t>
            </a:r>
            <a:r>
              <a:rPr sz="800" b="1" spc="-40" dirty="0">
                <a:latin typeface="Arial"/>
                <a:cs typeface="Arial"/>
              </a:rPr>
              <a:t>i</a:t>
            </a:r>
            <a:r>
              <a:rPr sz="800" b="1" spc="5" dirty="0">
                <a:latin typeface="Arial"/>
                <a:cs typeface="Arial"/>
              </a:rPr>
              <a:t>g</a:t>
            </a:r>
            <a:r>
              <a:rPr sz="800" b="1" spc="-55" dirty="0">
                <a:latin typeface="Arial"/>
                <a:cs typeface="Arial"/>
              </a:rPr>
              <a:t>n</a:t>
            </a:r>
            <a:r>
              <a:rPr sz="800" b="1" spc="5" dirty="0">
                <a:latin typeface="Arial"/>
                <a:cs typeface="Arial"/>
              </a:rPr>
              <a:t>o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85678" y="5983073"/>
            <a:ext cx="1898650" cy="38446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4099"/>
              </a:lnSpc>
              <a:spcBef>
                <a:spcPts val="70"/>
              </a:spcBef>
            </a:pPr>
            <a:r>
              <a:rPr sz="800" b="1" spc="-40" dirty="0">
                <a:latin typeface="Arial"/>
                <a:cs typeface="Arial"/>
              </a:rPr>
              <a:t>Se </a:t>
            </a:r>
            <a:r>
              <a:rPr sz="800" b="1" spc="-5" dirty="0">
                <a:latin typeface="Arial"/>
                <a:cs typeface="Arial"/>
              </a:rPr>
              <a:t>puede aﬁrmar </a:t>
            </a:r>
            <a:r>
              <a:rPr sz="800" b="1" spc="-10" dirty="0">
                <a:latin typeface="Arial"/>
                <a:cs typeface="Arial"/>
              </a:rPr>
              <a:t>que </a:t>
            </a:r>
            <a:r>
              <a:rPr sz="800" b="1" spc="-40" dirty="0">
                <a:latin typeface="Arial"/>
                <a:cs typeface="Arial"/>
              </a:rPr>
              <a:t>los</a:t>
            </a:r>
            <a:r>
              <a:rPr sz="800" b="1" spc="-35" dirty="0">
                <a:latin typeface="Arial"/>
                <a:cs typeface="Arial"/>
              </a:rPr>
              <a:t> </a:t>
            </a:r>
            <a:r>
              <a:rPr sz="800" b="1" spc="-40" dirty="0">
                <a:latin typeface="Arial"/>
                <a:cs typeface="Arial"/>
              </a:rPr>
              <a:t>signos </a:t>
            </a:r>
            <a:r>
              <a:rPr sz="800" b="1" spc="-35" dirty="0">
                <a:latin typeface="Arial"/>
                <a:cs typeface="Arial"/>
              </a:rPr>
              <a:t> </a:t>
            </a:r>
            <a:r>
              <a:rPr sz="800" b="1" spc="-40" dirty="0">
                <a:latin typeface="Arial"/>
                <a:cs typeface="Arial"/>
              </a:rPr>
              <a:t>lingüísticos</a:t>
            </a:r>
            <a:r>
              <a:rPr sz="800" b="1" spc="-35" dirty="0">
                <a:latin typeface="Arial"/>
                <a:cs typeface="Arial"/>
              </a:rPr>
              <a:t> </a:t>
            </a:r>
            <a:r>
              <a:rPr sz="800" b="1" spc="-30" dirty="0">
                <a:latin typeface="Arial"/>
                <a:cs typeface="Arial"/>
              </a:rPr>
              <a:t>son </a:t>
            </a:r>
            <a:r>
              <a:rPr sz="800" b="1" spc="-10" dirty="0">
                <a:latin typeface="Arial"/>
                <a:cs typeface="Arial"/>
              </a:rPr>
              <a:t>el </a:t>
            </a:r>
            <a:r>
              <a:rPr sz="800" b="1" spc="-15" dirty="0">
                <a:latin typeface="Arial"/>
                <a:cs typeface="Arial"/>
              </a:rPr>
              <a:t>«origen» </a:t>
            </a:r>
            <a:r>
              <a:rPr sz="800" b="1" spc="10" dirty="0">
                <a:latin typeface="Arial"/>
                <a:cs typeface="Arial"/>
              </a:rPr>
              <a:t>de </a:t>
            </a:r>
            <a:r>
              <a:rPr sz="800" b="1" spc="-30" dirty="0">
                <a:latin typeface="Arial"/>
                <a:cs typeface="Arial"/>
              </a:rPr>
              <a:t>cualquier </a:t>
            </a:r>
            <a:r>
              <a:rPr sz="800" b="1" spc="-210" dirty="0">
                <a:latin typeface="Arial"/>
                <a:cs typeface="Arial"/>
              </a:rPr>
              <a:t> </a:t>
            </a:r>
            <a:r>
              <a:rPr sz="800" b="1" spc="-20" dirty="0">
                <a:latin typeface="Arial"/>
                <a:cs typeface="Arial"/>
              </a:rPr>
              <a:t>símbolo.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555955" y="401562"/>
            <a:ext cx="1790700" cy="78422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4099"/>
              </a:lnSpc>
              <a:spcBef>
                <a:spcPts val="70"/>
              </a:spcBef>
            </a:pPr>
            <a:r>
              <a:rPr sz="800" b="1" spc="-50" dirty="0">
                <a:latin typeface="Arial"/>
                <a:cs typeface="Arial"/>
              </a:rPr>
              <a:t>es</a:t>
            </a:r>
            <a:r>
              <a:rPr sz="800" b="1" spc="-45" dirty="0">
                <a:latin typeface="Arial"/>
                <a:cs typeface="Arial"/>
              </a:rPr>
              <a:t> </a:t>
            </a:r>
            <a:r>
              <a:rPr sz="800" b="1" spc="-40" dirty="0">
                <a:latin typeface="Arial"/>
                <a:cs typeface="Arial"/>
              </a:rPr>
              <a:t>un </a:t>
            </a:r>
            <a:r>
              <a:rPr sz="800" b="1" spc="-20" dirty="0">
                <a:latin typeface="Arial"/>
                <a:cs typeface="Arial"/>
              </a:rPr>
              <a:t>proceso </a:t>
            </a:r>
            <a:r>
              <a:rPr sz="800" b="1" spc="10" dirty="0">
                <a:latin typeface="Arial"/>
                <a:cs typeface="Arial"/>
              </a:rPr>
              <a:t>de </a:t>
            </a:r>
            <a:r>
              <a:rPr sz="800" b="1" spc="-40" dirty="0">
                <a:latin typeface="Arial"/>
                <a:cs typeface="Arial"/>
              </a:rPr>
              <a:t>comunicación </a:t>
            </a:r>
            <a:r>
              <a:rPr sz="800" b="1" spc="10" dirty="0">
                <a:latin typeface="Arial"/>
                <a:cs typeface="Arial"/>
              </a:rPr>
              <a:t>de </a:t>
            </a:r>
            <a:r>
              <a:rPr sz="800" b="1" spc="-40" dirty="0">
                <a:latin typeface="Arial"/>
                <a:cs typeface="Arial"/>
              </a:rPr>
              <a:t>un </a:t>
            </a:r>
            <a:r>
              <a:rPr sz="800" b="1" spc="-210" dirty="0">
                <a:latin typeface="Arial"/>
                <a:cs typeface="Arial"/>
              </a:rPr>
              <a:t> </a:t>
            </a:r>
            <a:r>
              <a:rPr sz="800" b="1" spc="-30" dirty="0">
                <a:latin typeface="Arial"/>
                <a:cs typeface="Arial"/>
              </a:rPr>
              <a:t>mensaje </a:t>
            </a:r>
            <a:r>
              <a:rPr sz="800" b="1" dirty="0">
                <a:latin typeface="Arial"/>
                <a:cs typeface="Arial"/>
              </a:rPr>
              <a:t>entre </a:t>
            </a:r>
            <a:r>
              <a:rPr sz="800" b="1" spc="-25" dirty="0">
                <a:latin typeface="Arial"/>
                <a:cs typeface="Arial"/>
              </a:rPr>
              <a:t>dos </a:t>
            </a:r>
            <a:r>
              <a:rPr sz="800" b="1" spc="-30" dirty="0">
                <a:latin typeface="Arial"/>
                <a:cs typeface="Arial"/>
              </a:rPr>
              <a:t>sujetos</a:t>
            </a:r>
            <a:r>
              <a:rPr sz="800" b="1" spc="160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hablantes </a:t>
            </a:r>
            <a:r>
              <a:rPr sz="800" b="1" spc="-20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al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menos,</a:t>
            </a:r>
            <a:r>
              <a:rPr sz="800" b="1" spc="35" dirty="0">
                <a:latin typeface="Arial"/>
                <a:cs typeface="Arial"/>
              </a:rPr>
              <a:t> </a:t>
            </a:r>
            <a:r>
              <a:rPr sz="800" b="1" spc="-30" dirty="0">
                <a:latin typeface="Arial"/>
                <a:cs typeface="Arial"/>
              </a:rPr>
              <a:t>siendo</a:t>
            </a:r>
            <a:r>
              <a:rPr sz="800" b="1" spc="2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el</a:t>
            </a:r>
            <a:r>
              <a:rPr sz="800" b="1" dirty="0">
                <a:latin typeface="Arial"/>
                <a:cs typeface="Arial"/>
              </a:rPr>
              <a:t> </a:t>
            </a:r>
            <a:r>
              <a:rPr sz="800" b="1" spc="-35" dirty="0">
                <a:latin typeface="Arial"/>
                <a:cs typeface="Arial"/>
              </a:rPr>
              <a:t>uno</a:t>
            </a:r>
            <a:r>
              <a:rPr sz="800" b="1" spc="2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el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800" b="1" spc="-15" dirty="0">
                <a:latin typeface="Arial"/>
                <a:cs typeface="Arial"/>
              </a:rPr>
              <a:t>destinador</a:t>
            </a:r>
            <a:endParaRPr sz="800">
              <a:latin typeface="Arial"/>
              <a:cs typeface="Arial"/>
            </a:endParaRPr>
          </a:p>
          <a:p>
            <a:pPr marL="12700" marR="652145">
              <a:lnSpc>
                <a:spcPct val="104099"/>
              </a:lnSpc>
            </a:pPr>
            <a:r>
              <a:rPr sz="800" b="1" spc="5" dirty="0">
                <a:latin typeface="Arial"/>
                <a:cs typeface="Arial"/>
              </a:rPr>
              <a:t>o</a:t>
            </a:r>
            <a:r>
              <a:rPr sz="800" b="1" spc="20" dirty="0">
                <a:latin typeface="Arial"/>
                <a:cs typeface="Arial"/>
              </a:rPr>
              <a:t> </a:t>
            </a:r>
            <a:r>
              <a:rPr sz="800" b="1" spc="-30" dirty="0">
                <a:latin typeface="Arial"/>
                <a:cs typeface="Arial"/>
              </a:rPr>
              <a:t>emisor,</a:t>
            </a:r>
            <a:r>
              <a:rPr sz="800" b="1" spc="25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y</a:t>
            </a:r>
            <a:r>
              <a:rPr sz="800" b="1" spc="30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el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15" dirty="0">
                <a:latin typeface="Arial"/>
                <a:cs typeface="Arial"/>
              </a:rPr>
              <a:t>otro,</a:t>
            </a:r>
            <a:r>
              <a:rPr sz="800" b="1" spc="2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el 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-15" dirty="0">
                <a:latin typeface="Arial"/>
                <a:cs typeface="Arial"/>
              </a:rPr>
              <a:t>destinatario</a:t>
            </a:r>
            <a:r>
              <a:rPr sz="800" b="1" spc="15" dirty="0">
                <a:latin typeface="Arial"/>
                <a:cs typeface="Arial"/>
              </a:rPr>
              <a:t> </a:t>
            </a:r>
            <a:r>
              <a:rPr sz="800" b="1" spc="5" dirty="0">
                <a:latin typeface="Arial"/>
                <a:cs typeface="Arial"/>
              </a:rPr>
              <a:t>o</a:t>
            </a:r>
            <a:r>
              <a:rPr sz="800" b="1" spc="1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receptor.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555955" y="1577407"/>
            <a:ext cx="1341120" cy="38446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4099"/>
              </a:lnSpc>
              <a:spcBef>
                <a:spcPts val="70"/>
              </a:spcBef>
            </a:pPr>
            <a:r>
              <a:rPr sz="800" b="1" spc="-15" dirty="0">
                <a:latin typeface="Arial"/>
                <a:cs typeface="Arial"/>
              </a:rPr>
              <a:t>Quien</a:t>
            </a:r>
            <a:r>
              <a:rPr sz="800" b="1" spc="-10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dice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lenguaje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dice </a:t>
            </a:r>
            <a:r>
              <a:rPr sz="800" b="1" spc="-20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demarcación,</a:t>
            </a:r>
            <a:r>
              <a:rPr sz="800" b="1" spc="20" dirty="0">
                <a:latin typeface="Arial"/>
                <a:cs typeface="Arial"/>
              </a:rPr>
              <a:t> </a:t>
            </a:r>
            <a:r>
              <a:rPr sz="800" b="1" spc="-35" dirty="0">
                <a:latin typeface="Arial"/>
                <a:cs typeface="Arial"/>
              </a:rPr>
              <a:t>signiﬁcación</a:t>
            </a:r>
            <a:r>
              <a:rPr sz="800" b="1" spc="-10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y </a:t>
            </a:r>
            <a:r>
              <a:rPr sz="800" b="1" spc="-210" dirty="0">
                <a:latin typeface="Arial"/>
                <a:cs typeface="Arial"/>
              </a:rPr>
              <a:t> </a:t>
            </a:r>
            <a:r>
              <a:rPr sz="800" b="1" spc="-35" dirty="0">
                <a:latin typeface="Arial"/>
                <a:cs typeface="Arial"/>
              </a:rPr>
              <a:t>comunicación.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555955" y="2372385"/>
            <a:ext cx="1259205" cy="256417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4099"/>
              </a:lnSpc>
              <a:spcBef>
                <a:spcPts val="70"/>
              </a:spcBef>
            </a:pPr>
            <a:r>
              <a:rPr sz="800" b="1" spc="-30" dirty="0">
                <a:latin typeface="Arial"/>
                <a:cs typeface="Arial"/>
              </a:rPr>
              <a:t>se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reﬁere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al </a:t>
            </a:r>
            <a:r>
              <a:rPr sz="800" b="1" dirty="0">
                <a:latin typeface="Arial"/>
                <a:cs typeface="Arial"/>
              </a:rPr>
              <a:t>objeto</a:t>
            </a:r>
            <a:r>
              <a:rPr sz="800" b="1" spc="20" dirty="0">
                <a:latin typeface="Arial"/>
                <a:cs typeface="Arial"/>
              </a:rPr>
              <a:t> </a:t>
            </a:r>
            <a:r>
              <a:rPr sz="800" b="1" spc="5" dirty="0">
                <a:latin typeface="Arial"/>
                <a:cs typeface="Arial"/>
              </a:rPr>
              <a:t>por</a:t>
            </a:r>
            <a:r>
              <a:rPr sz="800" b="1" spc="10" dirty="0">
                <a:latin typeface="Arial"/>
                <a:cs typeface="Arial"/>
              </a:rPr>
              <a:t> </a:t>
            </a:r>
            <a:r>
              <a:rPr sz="800" b="1" spc="-50" dirty="0">
                <a:latin typeface="Arial"/>
                <a:cs typeface="Arial"/>
              </a:rPr>
              <a:t>su </a:t>
            </a:r>
            <a:r>
              <a:rPr sz="800" b="1" spc="-210" dirty="0">
                <a:latin typeface="Arial"/>
                <a:cs typeface="Arial"/>
              </a:rPr>
              <a:t> </a:t>
            </a:r>
            <a:r>
              <a:rPr sz="800" b="1" spc="-15" dirty="0">
                <a:latin typeface="Arial"/>
                <a:cs typeface="Arial"/>
              </a:rPr>
              <a:t>parecido</a:t>
            </a:r>
            <a:r>
              <a:rPr sz="800" b="1" spc="25" dirty="0">
                <a:latin typeface="Arial"/>
                <a:cs typeface="Arial"/>
              </a:rPr>
              <a:t> </a:t>
            </a:r>
            <a:r>
              <a:rPr sz="800" b="1" spc="-30" dirty="0">
                <a:latin typeface="Arial"/>
                <a:cs typeface="Arial"/>
              </a:rPr>
              <a:t>con</a:t>
            </a:r>
            <a:r>
              <a:rPr sz="800" b="1" spc="-10" dirty="0">
                <a:latin typeface="Arial"/>
                <a:cs typeface="Arial"/>
              </a:rPr>
              <a:t> él</a:t>
            </a:r>
            <a:endParaRPr sz="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555955" y="3040408"/>
            <a:ext cx="1658620" cy="40322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4099"/>
              </a:lnSpc>
              <a:spcBef>
                <a:spcPts val="70"/>
              </a:spcBef>
            </a:pPr>
            <a:r>
              <a:rPr sz="800" b="1" spc="-30" dirty="0">
                <a:latin typeface="Arial"/>
                <a:cs typeface="Arial"/>
              </a:rPr>
              <a:t>sistema </a:t>
            </a:r>
            <a:r>
              <a:rPr sz="800" b="1" spc="-25" dirty="0">
                <a:latin typeface="Arial"/>
                <a:cs typeface="Arial"/>
              </a:rPr>
              <a:t>anónimo </a:t>
            </a:r>
            <a:r>
              <a:rPr sz="800" b="1" spc="-40" dirty="0">
                <a:latin typeface="Arial"/>
                <a:cs typeface="Arial"/>
              </a:rPr>
              <a:t>hecho</a:t>
            </a:r>
            <a:r>
              <a:rPr sz="800" b="1" spc="-35" dirty="0">
                <a:latin typeface="Arial"/>
                <a:cs typeface="Arial"/>
              </a:rPr>
              <a:t> </a:t>
            </a:r>
            <a:r>
              <a:rPr sz="800" b="1" spc="-30" dirty="0">
                <a:latin typeface="Arial"/>
                <a:cs typeface="Arial"/>
              </a:rPr>
              <a:t>con </a:t>
            </a:r>
            <a:r>
              <a:rPr sz="800" b="1" spc="-40" dirty="0">
                <a:latin typeface="Arial"/>
                <a:cs typeface="Arial"/>
              </a:rPr>
              <a:t>signos </a:t>
            </a:r>
            <a:r>
              <a:rPr sz="800" b="1" spc="-210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que </a:t>
            </a:r>
            <a:r>
              <a:rPr sz="800" b="1" spc="-30" dirty="0">
                <a:latin typeface="Arial"/>
                <a:cs typeface="Arial"/>
              </a:rPr>
              <a:t>se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-30" dirty="0">
                <a:latin typeface="Arial"/>
                <a:cs typeface="Arial"/>
              </a:rPr>
              <a:t>combinan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a</a:t>
            </a:r>
            <a:r>
              <a:rPr sz="800" b="1" spc="2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partir</a:t>
            </a:r>
            <a:r>
              <a:rPr sz="800" b="1" spc="20" dirty="0">
                <a:latin typeface="Arial"/>
                <a:cs typeface="Arial"/>
              </a:rPr>
              <a:t> </a:t>
            </a:r>
            <a:r>
              <a:rPr sz="800" b="1" spc="10" dirty="0">
                <a:latin typeface="Arial"/>
                <a:cs typeface="Arial"/>
              </a:rPr>
              <a:t>de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800" b="1" spc="-50" dirty="0">
                <a:latin typeface="Arial"/>
                <a:cs typeface="Arial"/>
              </a:rPr>
              <a:t>unas</a:t>
            </a:r>
            <a:r>
              <a:rPr sz="800" b="1" spc="20" dirty="0">
                <a:latin typeface="Arial"/>
                <a:cs typeface="Arial"/>
              </a:rPr>
              <a:t> </a:t>
            </a:r>
            <a:r>
              <a:rPr sz="800" b="1" spc="-30" dirty="0">
                <a:latin typeface="Arial"/>
                <a:cs typeface="Arial"/>
              </a:rPr>
              <a:t>leyes</a:t>
            </a:r>
            <a:r>
              <a:rPr sz="800" b="1" spc="25" dirty="0">
                <a:latin typeface="Arial"/>
                <a:cs typeface="Arial"/>
              </a:rPr>
              <a:t> </a:t>
            </a:r>
            <a:r>
              <a:rPr sz="800" b="1" spc="-40" dirty="0">
                <a:latin typeface="Arial"/>
                <a:cs typeface="Arial"/>
              </a:rPr>
              <a:t>especíﬁcas</a:t>
            </a:r>
            <a:endParaRPr sz="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555955" y="3835386"/>
            <a:ext cx="478155" cy="13721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b="1" spc="-35" dirty="0">
                <a:latin typeface="Arial"/>
                <a:cs typeface="Arial"/>
              </a:rPr>
              <a:t>La</a:t>
            </a:r>
            <a:r>
              <a:rPr sz="800" b="1" spc="-20" dirty="0">
                <a:latin typeface="Arial"/>
                <a:cs typeface="Arial"/>
              </a:rPr>
              <a:t> </a:t>
            </a:r>
            <a:r>
              <a:rPr sz="800" b="1" spc="-30" dirty="0">
                <a:latin typeface="Arial"/>
                <a:cs typeface="Arial"/>
              </a:rPr>
              <a:t>lengua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555955" y="4376454"/>
            <a:ext cx="405765" cy="13721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b="1" spc="-100" dirty="0">
                <a:latin typeface="Arial"/>
                <a:cs typeface="Arial"/>
              </a:rPr>
              <a:t>S</a:t>
            </a:r>
            <a:r>
              <a:rPr sz="800" b="1" spc="-40" dirty="0">
                <a:latin typeface="Arial"/>
                <a:cs typeface="Arial"/>
              </a:rPr>
              <a:t>i</a:t>
            </a:r>
            <a:r>
              <a:rPr sz="800" b="1" spc="-25" dirty="0">
                <a:latin typeface="Arial"/>
                <a:cs typeface="Arial"/>
              </a:rPr>
              <a:t>m</a:t>
            </a:r>
            <a:r>
              <a:rPr sz="800" b="1" spc="5" dirty="0">
                <a:latin typeface="Arial"/>
                <a:cs typeface="Arial"/>
              </a:rPr>
              <a:t>bo</a:t>
            </a:r>
            <a:r>
              <a:rPr sz="800" b="1" spc="-40" dirty="0">
                <a:latin typeface="Arial"/>
                <a:cs typeface="Arial"/>
              </a:rPr>
              <a:t>l</a:t>
            </a:r>
            <a:r>
              <a:rPr sz="800" b="1" spc="5" dirty="0">
                <a:latin typeface="Arial"/>
                <a:cs typeface="Arial"/>
              </a:rPr>
              <a:t>o</a:t>
            </a:r>
            <a:endParaRPr sz="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555955" y="4917521"/>
            <a:ext cx="2049145" cy="38446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 algn="just">
              <a:lnSpc>
                <a:spcPct val="104099"/>
              </a:lnSpc>
              <a:spcBef>
                <a:spcPts val="70"/>
              </a:spcBef>
            </a:pPr>
            <a:r>
              <a:rPr sz="800" b="1" spc="-40" dirty="0">
                <a:latin typeface="Arial"/>
                <a:cs typeface="Arial"/>
              </a:rPr>
              <a:t>Se </a:t>
            </a:r>
            <a:r>
              <a:rPr sz="800" b="1" dirty="0">
                <a:latin typeface="Arial"/>
                <a:cs typeface="Arial"/>
              </a:rPr>
              <a:t>reﬁere </a:t>
            </a:r>
            <a:r>
              <a:rPr sz="800" b="1" spc="-10" dirty="0">
                <a:latin typeface="Arial"/>
                <a:cs typeface="Arial"/>
              </a:rPr>
              <a:t>a </a:t>
            </a:r>
            <a:r>
              <a:rPr sz="800" b="1" spc="-40" dirty="0">
                <a:latin typeface="Arial"/>
                <a:cs typeface="Arial"/>
              </a:rPr>
              <a:t>un </a:t>
            </a:r>
            <a:r>
              <a:rPr sz="800" b="1" dirty="0">
                <a:latin typeface="Arial"/>
                <a:cs typeface="Arial"/>
              </a:rPr>
              <a:t>objeto </a:t>
            </a:r>
            <a:r>
              <a:rPr sz="800" b="1" spc="-10" dirty="0">
                <a:latin typeface="Arial"/>
                <a:cs typeface="Arial"/>
              </a:rPr>
              <a:t>que </a:t>
            </a:r>
            <a:r>
              <a:rPr sz="800" b="1" spc="-25" dirty="0">
                <a:latin typeface="Arial"/>
                <a:cs typeface="Arial"/>
              </a:rPr>
              <a:t>designa </a:t>
            </a:r>
            <a:r>
              <a:rPr sz="800" b="1" spc="5" dirty="0">
                <a:latin typeface="Arial"/>
                <a:cs typeface="Arial"/>
              </a:rPr>
              <a:t>por </a:t>
            </a:r>
            <a:r>
              <a:rPr sz="800" b="1" spc="-40" dirty="0">
                <a:latin typeface="Arial"/>
                <a:cs typeface="Arial"/>
              </a:rPr>
              <a:t>una </a:t>
            </a:r>
            <a:r>
              <a:rPr sz="800" b="1" spc="-35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especie </a:t>
            </a:r>
            <a:r>
              <a:rPr sz="800" b="1" spc="10" dirty="0">
                <a:latin typeface="Arial"/>
                <a:cs typeface="Arial"/>
              </a:rPr>
              <a:t>de </a:t>
            </a:r>
            <a:r>
              <a:rPr sz="800" b="1" spc="-25" dirty="0">
                <a:latin typeface="Arial"/>
                <a:cs typeface="Arial"/>
              </a:rPr>
              <a:t>ley, </a:t>
            </a:r>
            <a:r>
              <a:rPr sz="800" b="1" spc="10" dirty="0">
                <a:latin typeface="Arial"/>
                <a:cs typeface="Arial"/>
              </a:rPr>
              <a:t>de </a:t>
            </a:r>
            <a:r>
              <a:rPr sz="800" b="1" spc="-30" dirty="0">
                <a:latin typeface="Arial"/>
                <a:cs typeface="Arial"/>
              </a:rPr>
              <a:t>convención, </a:t>
            </a:r>
            <a:r>
              <a:rPr sz="800" b="1" spc="-10" dirty="0">
                <a:latin typeface="Arial"/>
                <a:cs typeface="Arial"/>
              </a:rPr>
              <a:t>a </a:t>
            </a:r>
            <a:r>
              <a:rPr sz="800" b="1" spc="-15" dirty="0">
                <a:latin typeface="Arial"/>
                <a:cs typeface="Arial"/>
              </a:rPr>
              <a:t>través </a:t>
            </a:r>
            <a:r>
              <a:rPr sz="800" b="1" spc="10" dirty="0">
                <a:latin typeface="Arial"/>
                <a:cs typeface="Arial"/>
              </a:rPr>
              <a:t>de </a:t>
            </a:r>
            <a:r>
              <a:rPr sz="800" b="1" spc="15" dirty="0">
                <a:latin typeface="Arial"/>
                <a:cs typeface="Arial"/>
              </a:rPr>
              <a:t> </a:t>
            </a:r>
            <a:r>
              <a:rPr sz="800" b="1" spc="-25" dirty="0">
                <a:latin typeface="Arial"/>
                <a:cs typeface="Arial"/>
              </a:rPr>
              <a:t>la</a:t>
            </a:r>
            <a:r>
              <a:rPr sz="800" b="1" spc="20" dirty="0">
                <a:latin typeface="Arial"/>
                <a:cs typeface="Arial"/>
              </a:rPr>
              <a:t> </a:t>
            </a:r>
            <a:r>
              <a:rPr sz="800" b="1" spc="-15" dirty="0">
                <a:latin typeface="Arial"/>
                <a:cs typeface="Arial"/>
              </a:rPr>
              <a:t>idea:</a:t>
            </a:r>
            <a:r>
              <a:rPr sz="800" b="1" spc="35" dirty="0">
                <a:latin typeface="Arial"/>
                <a:cs typeface="Arial"/>
              </a:rPr>
              <a:t> </a:t>
            </a:r>
            <a:r>
              <a:rPr sz="800" b="1" spc="-20" dirty="0">
                <a:latin typeface="Arial"/>
                <a:cs typeface="Arial"/>
              </a:rPr>
              <a:t>tales</a:t>
            </a:r>
            <a:r>
              <a:rPr sz="800" b="1" spc="40" dirty="0">
                <a:latin typeface="Arial"/>
                <a:cs typeface="Arial"/>
              </a:rPr>
              <a:t> </a:t>
            </a:r>
            <a:r>
              <a:rPr sz="800" b="1" spc="-30" dirty="0">
                <a:latin typeface="Arial"/>
                <a:cs typeface="Arial"/>
              </a:rPr>
              <a:t>son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-40" dirty="0">
                <a:latin typeface="Arial"/>
                <a:cs typeface="Arial"/>
              </a:rPr>
              <a:t>los</a:t>
            </a:r>
            <a:r>
              <a:rPr sz="800" b="1" spc="40" dirty="0">
                <a:latin typeface="Arial"/>
                <a:cs typeface="Arial"/>
              </a:rPr>
              <a:t> </a:t>
            </a:r>
            <a:r>
              <a:rPr sz="800" b="1" spc="-40" dirty="0">
                <a:latin typeface="Arial"/>
                <a:cs typeface="Arial"/>
              </a:rPr>
              <a:t>signos</a:t>
            </a:r>
            <a:r>
              <a:rPr sz="800" b="1" spc="35" dirty="0">
                <a:latin typeface="Arial"/>
                <a:cs typeface="Arial"/>
              </a:rPr>
              <a:t> </a:t>
            </a:r>
            <a:r>
              <a:rPr sz="800" b="1" spc="-35" dirty="0">
                <a:latin typeface="Arial"/>
                <a:cs typeface="Arial"/>
              </a:rPr>
              <a:t>lingüísticos.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555955" y="5712499"/>
            <a:ext cx="307340" cy="13721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b="1" spc="20" dirty="0">
                <a:latin typeface="Arial"/>
                <a:cs typeface="Arial"/>
              </a:rPr>
              <a:t>I</a:t>
            </a:r>
            <a:r>
              <a:rPr sz="800" b="1" spc="-55" dirty="0">
                <a:latin typeface="Arial"/>
                <a:cs typeface="Arial"/>
              </a:rPr>
              <a:t>n</a:t>
            </a:r>
            <a:r>
              <a:rPr sz="800" b="1" spc="5" dirty="0">
                <a:latin typeface="Arial"/>
                <a:cs typeface="Arial"/>
              </a:rPr>
              <a:t>d</a:t>
            </a:r>
            <a:r>
              <a:rPr sz="800" b="1" spc="-40" dirty="0">
                <a:latin typeface="Arial"/>
                <a:cs typeface="Arial"/>
              </a:rPr>
              <a:t>i</a:t>
            </a:r>
            <a:r>
              <a:rPr sz="800" b="1" spc="-75" dirty="0">
                <a:latin typeface="Arial"/>
                <a:cs typeface="Arial"/>
              </a:rPr>
              <a:t>c</a:t>
            </a:r>
            <a:r>
              <a:rPr sz="800" b="1" spc="20" dirty="0">
                <a:latin typeface="Arial"/>
                <a:cs typeface="Arial"/>
              </a:rPr>
              <a:t>e</a:t>
            </a:r>
            <a:endParaRPr sz="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555955" y="6253567"/>
            <a:ext cx="287020" cy="13721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b="1" spc="20" dirty="0">
                <a:latin typeface="Arial"/>
                <a:cs typeface="Arial"/>
              </a:rPr>
              <a:t>I</a:t>
            </a:r>
            <a:r>
              <a:rPr sz="800" b="1" spc="-75" dirty="0">
                <a:latin typeface="Arial"/>
                <a:cs typeface="Arial"/>
              </a:rPr>
              <a:t>c</a:t>
            </a:r>
            <a:r>
              <a:rPr sz="800" b="1" spc="5" dirty="0">
                <a:latin typeface="Arial"/>
                <a:cs typeface="Arial"/>
              </a:rPr>
              <a:t>o</a:t>
            </a:r>
            <a:r>
              <a:rPr sz="800" b="1" spc="-55" dirty="0">
                <a:latin typeface="Arial"/>
                <a:cs typeface="Arial"/>
              </a:rPr>
              <a:t>n</a:t>
            </a:r>
            <a:r>
              <a:rPr sz="800" b="1" spc="5" dirty="0">
                <a:latin typeface="Arial"/>
                <a:cs typeface="Arial"/>
              </a:rPr>
              <a:t>o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555955" y="6794634"/>
            <a:ext cx="2040255" cy="38446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4099"/>
              </a:lnSpc>
              <a:spcBef>
                <a:spcPts val="70"/>
              </a:spcBef>
            </a:pPr>
            <a:r>
              <a:rPr sz="800" b="1" spc="25" dirty="0">
                <a:latin typeface="Arial"/>
                <a:cs typeface="Arial"/>
              </a:rPr>
              <a:t>No</a:t>
            </a:r>
            <a:r>
              <a:rPr sz="800" b="1" spc="30" dirty="0">
                <a:latin typeface="Arial"/>
                <a:cs typeface="Arial"/>
              </a:rPr>
              <a:t> </a:t>
            </a:r>
            <a:r>
              <a:rPr sz="800" b="1" spc="-30" dirty="0">
                <a:latin typeface="Arial"/>
                <a:cs typeface="Arial"/>
              </a:rPr>
              <a:t>se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-15" dirty="0">
                <a:latin typeface="Arial"/>
                <a:cs typeface="Arial"/>
              </a:rPr>
              <a:t>parece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forzosamente</a:t>
            </a:r>
            <a:r>
              <a:rPr sz="800" b="1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al</a:t>
            </a:r>
            <a:r>
              <a:rPr sz="800" b="1" dirty="0">
                <a:latin typeface="Arial"/>
                <a:cs typeface="Arial"/>
              </a:rPr>
              <a:t> objeto</a:t>
            </a:r>
            <a:r>
              <a:rPr sz="800" b="1" spc="3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pero </a:t>
            </a:r>
            <a:r>
              <a:rPr sz="800" b="1" spc="-204" dirty="0">
                <a:latin typeface="Arial"/>
                <a:cs typeface="Arial"/>
              </a:rPr>
              <a:t> </a:t>
            </a:r>
            <a:r>
              <a:rPr sz="800" b="1" spc="-15" dirty="0">
                <a:latin typeface="Arial"/>
                <a:cs typeface="Arial"/>
              </a:rPr>
              <a:t>recibe </a:t>
            </a:r>
            <a:r>
              <a:rPr sz="800" b="1" spc="-40" dirty="0">
                <a:latin typeface="Arial"/>
                <a:cs typeface="Arial"/>
              </a:rPr>
              <a:t>una</a:t>
            </a:r>
            <a:r>
              <a:rPr sz="800" b="1" spc="-35" dirty="0">
                <a:latin typeface="Arial"/>
                <a:cs typeface="Arial"/>
              </a:rPr>
              <a:t> inﬂuencia </a:t>
            </a:r>
            <a:r>
              <a:rPr sz="800" b="1" spc="10" dirty="0">
                <a:latin typeface="Arial"/>
                <a:cs typeface="Arial"/>
              </a:rPr>
              <a:t>de </a:t>
            </a:r>
            <a:r>
              <a:rPr sz="800" b="1" spc="-15" dirty="0">
                <a:latin typeface="Arial"/>
                <a:cs typeface="Arial"/>
              </a:rPr>
              <a:t>aquél </a:t>
            </a:r>
            <a:r>
              <a:rPr sz="800" b="1" spc="-30" dirty="0">
                <a:latin typeface="Arial"/>
                <a:cs typeface="Arial"/>
              </a:rPr>
              <a:t>y,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spc="5" dirty="0">
                <a:latin typeface="Arial"/>
                <a:cs typeface="Arial"/>
              </a:rPr>
              <a:t>por </a:t>
            </a:r>
            <a:r>
              <a:rPr sz="800" b="1" spc="-30" dirty="0">
                <a:latin typeface="Arial"/>
                <a:cs typeface="Arial"/>
              </a:rPr>
              <a:t>eso </a:t>
            </a:r>
            <a:r>
              <a:rPr sz="800" b="1" spc="-25" dirty="0">
                <a:latin typeface="Arial"/>
                <a:cs typeface="Arial"/>
              </a:rPr>
              <a:t> mismo,</a:t>
            </a:r>
            <a:r>
              <a:rPr sz="800" b="1" spc="30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tiene algo</a:t>
            </a:r>
            <a:r>
              <a:rPr sz="800" b="1" spc="25" dirty="0">
                <a:latin typeface="Arial"/>
                <a:cs typeface="Arial"/>
              </a:rPr>
              <a:t> </a:t>
            </a:r>
            <a:r>
              <a:rPr sz="800" b="1" spc="-20" dirty="0">
                <a:latin typeface="Arial"/>
                <a:cs typeface="Arial"/>
              </a:rPr>
              <a:t>en</a:t>
            </a:r>
            <a:r>
              <a:rPr sz="800" b="1" spc="-10" dirty="0">
                <a:latin typeface="Arial"/>
                <a:cs typeface="Arial"/>
              </a:rPr>
              <a:t> </a:t>
            </a:r>
            <a:r>
              <a:rPr sz="800" b="1" spc="-35" dirty="0">
                <a:latin typeface="Arial"/>
                <a:cs typeface="Arial"/>
              </a:rPr>
              <a:t>común</a:t>
            </a:r>
            <a:r>
              <a:rPr sz="800" b="1" spc="-10" dirty="0">
                <a:latin typeface="Arial"/>
                <a:cs typeface="Arial"/>
              </a:rPr>
              <a:t> </a:t>
            </a:r>
            <a:r>
              <a:rPr sz="800" b="1" spc="-30" dirty="0">
                <a:latin typeface="Arial"/>
                <a:cs typeface="Arial"/>
              </a:rPr>
              <a:t>con</a:t>
            </a:r>
            <a:r>
              <a:rPr sz="800" b="1" spc="-10" dirty="0">
                <a:latin typeface="Arial"/>
                <a:cs typeface="Arial"/>
              </a:rPr>
              <a:t> el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spc="5" dirty="0">
                <a:latin typeface="Arial"/>
                <a:cs typeface="Arial"/>
              </a:rPr>
              <a:t>objeto.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243</Words>
  <Application>Microsoft Office PowerPoint</Application>
  <PresentationFormat>Personalizado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2022-10-16T19:27:32Z</dcterms:created>
  <dcterms:modified xsi:type="dcterms:W3CDTF">2022-10-16T19:27:36Z</dcterms:modified>
</cp:coreProperties>
</file>