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sldIdLst>
    <p:sldId id="256" r:id="rId2"/>
  </p:sldIdLst>
  <p:sldSz cx="10693400" cy="7562850"/>
  <p:notesSz cx="10693400" cy="756285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1428" y="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5/11/2022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5/11/2022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5/11/2022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bg object 1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105275" y="2752725"/>
            <a:ext cx="2390775" cy="1162050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4105275" y="2752725"/>
            <a:ext cx="2390775" cy="1162050"/>
          </a:xfrm>
          <a:custGeom>
            <a:avLst/>
            <a:gdLst/>
            <a:ahLst/>
            <a:cxnLst/>
            <a:rect l="l" t="t" r="r" b="b"/>
            <a:pathLst>
              <a:path w="2390775" h="1162050">
                <a:moveTo>
                  <a:pt x="0" y="193675"/>
                </a:moveTo>
                <a:lnTo>
                  <a:pt x="5116" y="149276"/>
                </a:lnTo>
                <a:lnTo>
                  <a:pt x="19690" y="108514"/>
                </a:lnTo>
                <a:lnTo>
                  <a:pt x="42557" y="72553"/>
                </a:lnTo>
                <a:lnTo>
                  <a:pt x="72553" y="42557"/>
                </a:lnTo>
                <a:lnTo>
                  <a:pt x="108514" y="19690"/>
                </a:lnTo>
                <a:lnTo>
                  <a:pt x="149276" y="5116"/>
                </a:lnTo>
                <a:lnTo>
                  <a:pt x="193675" y="0"/>
                </a:lnTo>
                <a:lnTo>
                  <a:pt x="2197100" y="0"/>
                </a:lnTo>
                <a:lnTo>
                  <a:pt x="2241498" y="5116"/>
                </a:lnTo>
                <a:lnTo>
                  <a:pt x="2282260" y="19690"/>
                </a:lnTo>
                <a:lnTo>
                  <a:pt x="2318221" y="42557"/>
                </a:lnTo>
                <a:lnTo>
                  <a:pt x="2348217" y="72553"/>
                </a:lnTo>
                <a:lnTo>
                  <a:pt x="2371084" y="108514"/>
                </a:lnTo>
                <a:lnTo>
                  <a:pt x="2385658" y="149276"/>
                </a:lnTo>
                <a:lnTo>
                  <a:pt x="2390775" y="193675"/>
                </a:lnTo>
                <a:lnTo>
                  <a:pt x="2390775" y="968375"/>
                </a:lnTo>
                <a:lnTo>
                  <a:pt x="2385658" y="1012773"/>
                </a:lnTo>
                <a:lnTo>
                  <a:pt x="2371084" y="1053535"/>
                </a:lnTo>
                <a:lnTo>
                  <a:pt x="2348217" y="1089496"/>
                </a:lnTo>
                <a:lnTo>
                  <a:pt x="2318221" y="1119492"/>
                </a:lnTo>
                <a:lnTo>
                  <a:pt x="2282260" y="1142359"/>
                </a:lnTo>
                <a:lnTo>
                  <a:pt x="2241498" y="1156933"/>
                </a:lnTo>
                <a:lnTo>
                  <a:pt x="2197100" y="1162050"/>
                </a:lnTo>
                <a:lnTo>
                  <a:pt x="193675" y="1162050"/>
                </a:lnTo>
                <a:lnTo>
                  <a:pt x="149276" y="1156933"/>
                </a:lnTo>
                <a:lnTo>
                  <a:pt x="108514" y="1142359"/>
                </a:lnTo>
                <a:lnTo>
                  <a:pt x="72553" y="1119492"/>
                </a:lnTo>
                <a:lnTo>
                  <a:pt x="42557" y="1089496"/>
                </a:lnTo>
                <a:lnTo>
                  <a:pt x="19690" y="1053535"/>
                </a:lnTo>
                <a:lnTo>
                  <a:pt x="5116" y="1012773"/>
                </a:lnTo>
                <a:lnTo>
                  <a:pt x="0" y="968375"/>
                </a:lnTo>
                <a:lnTo>
                  <a:pt x="0" y="193675"/>
                </a:lnTo>
                <a:close/>
              </a:path>
            </a:pathLst>
          </a:custGeom>
          <a:ln w="6350">
            <a:solidFill>
              <a:srgbClr val="FFC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302514"/>
            <a:ext cx="9624060" cy="12100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1739455"/>
            <a:ext cx="9624060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463922" y="2843910"/>
            <a:ext cx="1671955" cy="82740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065" marR="5080" algn="ctr">
              <a:lnSpc>
                <a:spcPct val="109700"/>
              </a:lnSpc>
              <a:spcBef>
                <a:spcPts val="90"/>
              </a:spcBef>
            </a:pPr>
            <a:r>
              <a:rPr sz="1200" b="1" dirty="0">
                <a:latin typeface="Calibri"/>
                <a:cs typeface="Calibri"/>
              </a:rPr>
              <a:t>EL</a:t>
            </a:r>
            <a:r>
              <a:rPr sz="1200" b="1" spc="-20" dirty="0">
                <a:latin typeface="Calibri"/>
                <a:cs typeface="Calibri"/>
              </a:rPr>
              <a:t> </a:t>
            </a:r>
            <a:r>
              <a:rPr sz="1200" b="1" spc="-5" dirty="0">
                <a:latin typeface="Calibri"/>
                <a:cs typeface="Calibri"/>
              </a:rPr>
              <a:t>SISTEMA</a:t>
            </a:r>
            <a:r>
              <a:rPr sz="1200" b="1" spc="-10" dirty="0">
                <a:latin typeface="Calibri"/>
                <a:cs typeface="Calibri"/>
              </a:rPr>
              <a:t> </a:t>
            </a:r>
            <a:r>
              <a:rPr sz="1200" b="1" spc="-5" dirty="0">
                <a:latin typeface="Calibri"/>
                <a:cs typeface="Calibri"/>
              </a:rPr>
              <a:t>EDUCATIVO</a:t>
            </a:r>
            <a:r>
              <a:rPr sz="1200" b="1" spc="-25" dirty="0">
                <a:latin typeface="Calibri"/>
                <a:cs typeface="Calibri"/>
              </a:rPr>
              <a:t> </a:t>
            </a:r>
            <a:r>
              <a:rPr sz="1200" b="1" dirty="0">
                <a:latin typeface="Calibri"/>
                <a:cs typeface="Calibri"/>
              </a:rPr>
              <a:t>A </a:t>
            </a:r>
            <a:r>
              <a:rPr sz="1200" b="1" spc="-254" dirty="0">
                <a:latin typeface="Calibri"/>
                <a:cs typeface="Calibri"/>
              </a:rPr>
              <a:t> </a:t>
            </a:r>
            <a:r>
              <a:rPr sz="1200" b="1" spc="-5" dirty="0">
                <a:latin typeface="Calibri"/>
                <a:cs typeface="Calibri"/>
              </a:rPr>
              <a:t>TRAVÉS DE LOS DATOS </a:t>
            </a:r>
            <a:r>
              <a:rPr sz="1200" b="1" dirty="0">
                <a:latin typeface="Calibri"/>
                <a:cs typeface="Calibri"/>
              </a:rPr>
              <a:t> </a:t>
            </a:r>
            <a:r>
              <a:rPr sz="1200" b="1" spc="-5" dirty="0">
                <a:latin typeface="Calibri"/>
                <a:cs typeface="Calibri"/>
              </a:rPr>
              <a:t>CUANTITATIVOS </a:t>
            </a:r>
            <a:r>
              <a:rPr sz="1200" b="1" dirty="0">
                <a:latin typeface="Calibri"/>
                <a:cs typeface="Calibri"/>
              </a:rPr>
              <a:t>Y </a:t>
            </a:r>
            <a:r>
              <a:rPr sz="1200" b="1" spc="5" dirty="0">
                <a:latin typeface="Calibri"/>
                <a:cs typeface="Calibri"/>
              </a:rPr>
              <a:t> </a:t>
            </a:r>
            <a:r>
              <a:rPr sz="1200" b="1" spc="-5" dirty="0">
                <a:latin typeface="Calibri"/>
                <a:cs typeface="Calibri"/>
              </a:rPr>
              <a:t>CUALITATIVOS</a:t>
            </a:r>
            <a:endParaRPr sz="12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5957315" y="539750"/>
            <a:ext cx="3647440" cy="2178685"/>
            <a:chOff x="5957315" y="539750"/>
            <a:chExt cx="3647440" cy="2178685"/>
          </a:xfrm>
        </p:grpSpPr>
        <p:sp>
          <p:nvSpPr>
            <p:cNvPr id="4" name="object 4"/>
            <p:cNvSpPr/>
            <p:nvPr/>
          </p:nvSpPr>
          <p:spPr>
            <a:xfrm>
              <a:off x="5957315" y="847725"/>
              <a:ext cx="1234440" cy="1870710"/>
            </a:xfrm>
            <a:custGeom>
              <a:avLst/>
              <a:gdLst/>
              <a:ahLst/>
              <a:cxnLst/>
              <a:rect l="l" t="t" r="r" b="b"/>
              <a:pathLst>
                <a:path w="1234440" h="1870710">
                  <a:moveTo>
                    <a:pt x="1186847" y="60093"/>
                  </a:moveTo>
                  <a:lnTo>
                    <a:pt x="0" y="1863471"/>
                  </a:lnTo>
                  <a:lnTo>
                    <a:pt x="10668" y="1870329"/>
                  </a:lnTo>
                  <a:lnTo>
                    <a:pt x="1197496" y="67107"/>
                  </a:lnTo>
                  <a:lnTo>
                    <a:pt x="1186847" y="60093"/>
                  </a:lnTo>
                  <a:close/>
                </a:path>
                <a:path w="1234440" h="1870710">
                  <a:moveTo>
                    <a:pt x="1228183" y="49530"/>
                  </a:moveTo>
                  <a:lnTo>
                    <a:pt x="1193800" y="49530"/>
                  </a:lnTo>
                  <a:lnTo>
                    <a:pt x="1204467" y="56515"/>
                  </a:lnTo>
                  <a:lnTo>
                    <a:pt x="1197496" y="67107"/>
                  </a:lnTo>
                  <a:lnTo>
                    <a:pt x="1224026" y="84582"/>
                  </a:lnTo>
                  <a:lnTo>
                    <a:pt x="1228183" y="49530"/>
                  </a:lnTo>
                  <a:close/>
                </a:path>
                <a:path w="1234440" h="1870710">
                  <a:moveTo>
                    <a:pt x="1193800" y="49530"/>
                  </a:moveTo>
                  <a:lnTo>
                    <a:pt x="1186847" y="60093"/>
                  </a:lnTo>
                  <a:lnTo>
                    <a:pt x="1197496" y="67107"/>
                  </a:lnTo>
                  <a:lnTo>
                    <a:pt x="1204467" y="56515"/>
                  </a:lnTo>
                  <a:lnTo>
                    <a:pt x="1193800" y="49530"/>
                  </a:lnTo>
                  <a:close/>
                </a:path>
                <a:path w="1234440" h="1870710">
                  <a:moveTo>
                    <a:pt x="1234059" y="0"/>
                  </a:moveTo>
                  <a:lnTo>
                    <a:pt x="1160399" y="42672"/>
                  </a:lnTo>
                  <a:lnTo>
                    <a:pt x="1186847" y="60093"/>
                  </a:lnTo>
                  <a:lnTo>
                    <a:pt x="1193800" y="49530"/>
                  </a:lnTo>
                  <a:lnTo>
                    <a:pt x="1228183" y="49530"/>
                  </a:lnTo>
                  <a:lnTo>
                    <a:pt x="1234059" y="0"/>
                  </a:lnTo>
                  <a:close/>
                </a:path>
              </a:pathLst>
            </a:custGeom>
            <a:solidFill>
              <a:srgbClr val="A4A4A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191374" y="542925"/>
              <a:ext cx="2409825" cy="514350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7191374" y="542925"/>
              <a:ext cx="2409825" cy="514350"/>
            </a:xfrm>
            <a:custGeom>
              <a:avLst/>
              <a:gdLst/>
              <a:ahLst/>
              <a:cxnLst/>
              <a:rect l="l" t="t" r="r" b="b"/>
              <a:pathLst>
                <a:path w="2409825" h="514350">
                  <a:moveTo>
                    <a:pt x="387730" y="0"/>
                  </a:moveTo>
                  <a:lnTo>
                    <a:pt x="2022094" y="0"/>
                  </a:lnTo>
                  <a:lnTo>
                    <a:pt x="2079386" y="2789"/>
                  </a:lnTo>
                  <a:lnTo>
                    <a:pt x="2134070" y="10892"/>
                  </a:lnTo>
                  <a:lnTo>
                    <a:pt x="2185544" y="23910"/>
                  </a:lnTo>
                  <a:lnTo>
                    <a:pt x="2233210" y="41444"/>
                  </a:lnTo>
                  <a:lnTo>
                    <a:pt x="2276467" y="63096"/>
                  </a:lnTo>
                  <a:lnTo>
                    <a:pt x="2314715" y="88468"/>
                  </a:lnTo>
                  <a:lnTo>
                    <a:pt x="2347355" y="117161"/>
                  </a:lnTo>
                  <a:lnTo>
                    <a:pt x="2373785" y="148777"/>
                  </a:lnTo>
                  <a:lnTo>
                    <a:pt x="2393407" y="182916"/>
                  </a:lnTo>
                  <a:lnTo>
                    <a:pt x="2405620" y="219182"/>
                  </a:lnTo>
                  <a:lnTo>
                    <a:pt x="2409825" y="257175"/>
                  </a:lnTo>
                  <a:lnTo>
                    <a:pt x="2405620" y="295167"/>
                  </a:lnTo>
                  <a:lnTo>
                    <a:pt x="2393407" y="331433"/>
                  </a:lnTo>
                  <a:lnTo>
                    <a:pt x="2373785" y="365572"/>
                  </a:lnTo>
                  <a:lnTo>
                    <a:pt x="2347355" y="397188"/>
                  </a:lnTo>
                  <a:lnTo>
                    <a:pt x="2314715" y="425881"/>
                  </a:lnTo>
                  <a:lnTo>
                    <a:pt x="2276467" y="451253"/>
                  </a:lnTo>
                  <a:lnTo>
                    <a:pt x="2233210" y="472905"/>
                  </a:lnTo>
                  <a:lnTo>
                    <a:pt x="2185544" y="490439"/>
                  </a:lnTo>
                  <a:lnTo>
                    <a:pt x="2134070" y="503457"/>
                  </a:lnTo>
                  <a:lnTo>
                    <a:pt x="2079386" y="511560"/>
                  </a:lnTo>
                  <a:lnTo>
                    <a:pt x="2022094" y="514350"/>
                  </a:lnTo>
                  <a:lnTo>
                    <a:pt x="387730" y="514350"/>
                  </a:lnTo>
                  <a:lnTo>
                    <a:pt x="330438" y="511560"/>
                  </a:lnTo>
                  <a:lnTo>
                    <a:pt x="275754" y="503457"/>
                  </a:lnTo>
                  <a:lnTo>
                    <a:pt x="224280" y="490439"/>
                  </a:lnTo>
                  <a:lnTo>
                    <a:pt x="176614" y="472905"/>
                  </a:lnTo>
                  <a:lnTo>
                    <a:pt x="133357" y="451253"/>
                  </a:lnTo>
                  <a:lnTo>
                    <a:pt x="95109" y="425881"/>
                  </a:lnTo>
                  <a:lnTo>
                    <a:pt x="62469" y="397188"/>
                  </a:lnTo>
                  <a:lnTo>
                    <a:pt x="36039" y="365572"/>
                  </a:lnTo>
                  <a:lnTo>
                    <a:pt x="16417" y="331433"/>
                  </a:lnTo>
                  <a:lnTo>
                    <a:pt x="4204" y="295167"/>
                  </a:lnTo>
                  <a:lnTo>
                    <a:pt x="0" y="257175"/>
                  </a:lnTo>
                  <a:lnTo>
                    <a:pt x="4204" y="219182"/>
                  </a:lnTo>
                  <a:lnTo>
                    <a:pt x="16417" y="182916"/>
                  </a:lnTo>
                  <a:lnTo>
                    <a:pt x="36039" y="148777"/>
                  </a:lnTo>
                  <a:lnTo>
                    <a:pt x="62469" y="117161"/>
                  </a:lnTo>
                  <a:lnTo>
                    <a:pt x="95109" y="88468"/>
                  </a:lnTo>
                  <a:lnTo>
                    <a:pt x="133357" y="63096"/>
                  </a:lnTo>
                  <a:lnTo>
                    <a:pt x="176614" y="41444"/>
                  </a:lnTo>
                  <a:lnTo>
                    <a:pt x="224280" y="23910"/>
                  </a:lnTo>
                  <a:lnTo>
                    <a:pt x="275754" y="10892"/>
                  </a:lnTo>
                  <a:lnTo>
                    <a:pt x="330438" y="2789"/>
                  </a:lnTo>
                  <a:lnTo>
                    <a:pt x="387730" y="0"/>
                  </a:lnTo>
                  <a:close/>
                </a:path>
              </a:pathLst>
            </a:custGeom>
            <a:ln w="6350">
              <a:solidFill>
                <a:srgbClr val="5B9B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7529321" y="645668"/>
            <a:ext cx="1735455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spc="-5" dirty="0">
                <a:latin typeface="Calibri"/>
                <a:cs typeface="Calibri"/>
              </a:rPr>
              <a:t>NIVELES</a:t>
            </a:r>
            <a:r>
              <a:rPr sz="1100" b="1" spc="-15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QUE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spc="-5" dirty="0">
                <a:latin typeface="Calibri"/>
                <a:cs typeface="Calibri"/>
              </a:rPr>
              <a:t>SUBEN</a:t>
            </a:r>
            <a:r>
              <a:rPr sz="1100" b="1" spc="-2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Y BAJAN</a:t>
            </a:r>
            <a:endParaRPr sz="1100">
              <a:latin typeface="Calibri"/>
              <a:cs typeface="Calibri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7359650" y="1066800"/>
            <a:ext cx="2254250" cy="1746250"/>
            <a:chOff x="7359650" y="1066800"/>
            <a:chExt cx="2254250" cy="1746250"/>
          </a:xfrm>
        </p:grpSpPr>
        <p:sp>
          <p:nvSpPr>
            <p:cNvPr id="9" name="object 9"/>
            <p:cNvSpPr/>
            <p:nvPr/>
          </p:nvSpPr>
          <p:spPr>
            <a:xfrm>
              <a:off x="8428989" y="1076325"/>
              <a:ext cx="0" cy="361950"/>
            </a:xfrm>
            <a:custGeom>
              <a:avLst/>
              <a:gdLst/>
              <a:ahLst/>
              <a:cxnLst/>
              <a:rect l="l" t="t" r="r" b="b"/>
              <a:pathLst>
                <a:path h="361950">
                  <a:moveTo>
                    <a:pt x="0" y="0"/>
                  </a:moveTo>
                  <a:lnTo>
                    <a:pt x="0" y="361950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" name="object 10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362825" y="1285875"/>
              <a:ext cx="2247900" cy="1524000"/>
            </a:xfrm>
            <a:prstGeom prst="rect">
              <a:avLst/>
            </a:prstGeom>
          </p:spPr>
        </p:pic>
        <p:sp>
          <p:nvSpPr>
            <p:cNvPr id="11" name="object 11"/>
            <p:cNvSpPr/>
            <p:nvPr/>
          </p:nvSpPr>
          <p:spPr>
            <a:xfrm>
              <a:off x="7362825" y="1285875"/>
              <a:ext cx="2247900" cy="1524000"/>
            </a:xfrm>
            <a:custGeom>
              <a:avLst/>
              <a:gdLst/>
              <a:ahLst/>
              <a:cxnLst/>
              <a:rect l="l" t="t" r="r" b="b"/>
              <a:pathLst>
                <a:path w="2247900" h="1524000">
                  <a:moveTo>
                    <a:pt x="0" y="254000"/>
                  </a:moveTo>
                  <a:lnTo>
                    <a:pt x="4090" y="208328"/>
                  </a:lnTo>
                  <a:lnTo>
                    <a:pt x="15884" y="165349"/>
                  </a:lnTo>
                  <a:lnTo>
                    <a:pt x="34666" y="125777"/>
                  </a:lnTo>
                  <a:lnTo>
                    <a:pt x="59719" y="90328"/>
                  </a:lnTo>
                  <a:lnTo>
                    <a:pt x="90328" y="59719"/>
                  </a:lnTo>
                  <a:lnTo>
                    <a:pt x="125777" y="34666"/>
                  </a:lnTo>
                  <a:lnTo>
                    <a:pt x="165349" y="15884"/>
                  </a:lnTo>
                  <a:lnTo>
                    <a:pt x="208328" y="4090"/>
                  </a:lnTo>
                  <a:lnTo>
                    <a:pt x="254000" y="0"/>
                  </a:lnTo>
                  <a:lnTo>
                    <a:pt x="1993900" y="0"/>
                  </a:lnTo>
                  <a:lnTo>
                    <a:pt x="2039571" y="4090"/>
                  </a:lnTo>
                  <a:lnTo>
                    <a:pt x="2082550" y="15884"/>
                  </a:lnTo>
                  <a:lnTo>
                    <a:pt x="2122122" y="34666"/>
                  </a:lnTo>
                  <a:lnTo>
                    <a:pt x="2157571" y="59719"/>
                  </a:lnTo>
                  <a:lnTo>
                    <a:pt x="2188180" y="90328"/>
                  </a:lnTo>
                  <a:lnTo>
                    <a:pt x="2213233" y="125777"/>
                  </a:lnTo>
                  <a:lnTo>
                    <a:pt x="2232015" y="165349"/>
                  </a:lnTo>
                  <a:lnTo>
                    <a:pt x="2243809" y="208328"/>
                  </a:lnTo>
                  <a:lnTo>
                    <a:pt x="2247900" y="254000"/>
                  </a:lnTo>
                  <a:lnTo>
                    <a:pt x="2247900" y="1270000"/>
                  </a:lnTo>
                  <a:lnTo>
                    <a:pt x="2243809" y="1315671"/>
                  </a:lnTo>
                  <a:lnTo>
                    <a:pt x="2232015" y="1358650"/>
                  </a:lnTo>
                  <a:lnTo>
                    <a:pt x="2213233" y="1398222"/>
                  </a:lnTo>
                  <a:lnTo>
                    <a:pt x="2188180" y="1433671"/>
                  </a:lnTo>
                  <a:lnTo>
                    <a:pt x="2157571" y="1464280"/>
                  </a:lnTo>
                  <a:lnTo>
                    <a:pt x="2122122" y="1489333"/>
                  </a:lnTo>
                  <a:lnTo>
                    <a:pt x="2082550" y="1508115"/>
                  </a:lnTo>
                  <a:lnTo>
                    <a:pt x="2039571" y="1519909"/>
                  </a:lnTo>
                  <a:lnTo>
                    <a:pt x="1993900" y="1524000"/>
                  </a:lnTo>
                  <a:lnTo>
                    <a:pt x="254000" y="1524000"/>
                  </a:lnTo>
                  <a:lnTo>
                    <a:pt x="208328" y="1519909"/>
                  </a:lnTo>
                  <a:lnTo>
                    <a:pt x="165349" y="1508115"/>
                  </a:lnTo>
                  <a:lnTo>
                    <a:pt x="125777" y="1489333"/>
                  </a:lnTo>
                  <a:lnTo>
                    <a:pt x="90328" y="1464280"/>
                  </a:lnTo>
                  <a:lnTo>
                    <a:pt x="59719" y="1433671"/>
                  </a:lnTo>
                  <a:lnTo>
                    <a:pt x="34666" y="1398222"/>
                  </a:lnTo>
                  <a:lnTo>
                    <a:pt x="15884" y="1358650"/>
                  </a:lnTo>
                  <a:lnTo>
                    <a:pt x="4090" y="1315671"/>
                  </a:lnTo>
                  <a:lnTo>
                    <a:pt x="0" y="1270000"/>
                  </a:lnTo>
                  <a:lnTo>
                    <a:pt x="0" y="254000"/>
                  </a:lnTo>
                  <a:close/>
                </a:path>
              </a:pathLst>
            </a:custGeom>
            <a:ln w="6350">
              <a:solidFill>
                <a:srgbClr val="5B9B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7556754" y="1373479"/>
            <a:ext cx="1861820" cy="131254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 indent="-1270" algn="ctr">
              <a:lnSpc>
                <a:spcPct val="109700"/>
              </a:lnSpc>
              <a:spcBef>
                <a:spcPts val="90"/>
              </a:spcBef>
            </a:pPr>
            <a:r>
              <a:rPr sz="1100" spc="-5" dirty="0">
                <a:latin typeface="Calibri"/>
                <a:cs typeface="Calibri"/>
              </a:rPr>
              <a:t>Constatamos que </a:t>
            </a:r>
            <a:r>
              <a:rPr sz="1100" dirty="0">
                <a:latin typeface="Calibri"/>
                <a:cs typeface="Calibri"/>
              </a:rPr>
              <a:t>la </a:t>
            </a:r>
            <a:r>
              <a:rPr sz="1100" spc="-5" dirty="0">
                <a:latin typeface="Calibri"/>
                <a:cs typeface="Calibri"/>
              </a:rPr>
              <a:t>matrícula </a:t>
            </a:r>
            <a:r>
              <a:rPr sz="110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(sector público</a:t>
            </a:r>
            <a:r>
              <a:rPr sz="1100" spc="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+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sector privado) </a:t>
            </a:r>
            <a:r>
              <a:rPr sz="1100" spc="-229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no</a:t>
            </a:r>
            <a:r>
              <a:rPr sz="110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ha</a:t>
            </a:r>
            <a:r>
              <a:rPr sz="110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crecido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significativamente </a:t>
            </a:r>
            <a:r>
              <a:rPr sz="1100" spc="-23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en</a:t>
            </a:r>
            <a:r>
              <a:rPr sz="1100" spc="-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el</a:t>
            </a:r>
            <a:r>
              <a:rPr sz="1100" spc="-5" dirty="0">
                <a:latin typeface="Calibri"/>
                <a:cs typeface="Calibri"/>
              </a:rPr>
              <a:t> período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2000 </a:t>
            </a:r>
            <a:r>
              <a:rPr sz="1100" dirty="0">
                <a:latin typeface="Calibri"/>
                <a:cs typeface="Calibri"/>
              </a:rPr>
              <a:t>al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2010.</a:t>
            </a:r>
            <a:endParaRPr sz="1100">
              <a:latin typeface="Calibri"/>
              <a:cs typeface="Calibri"/>
            </a:endParaRPr>
          </a:p>
          <a:p>
            <a:pPr marL="47625" marR="40005" algn="ctr">
              <a:lnSpc>
                <a:spcPct val="109700"/>
              </a:lnSpc>
              <a:spcBef>
                <a:spcPts val="5"/>
              </a:spcBef>
            </a:pPr>
            <a:r>
              <a:rPr sz="1100" dirty="0">
                <a:latin typeface="Calibri"/>
                <a:cs typeface="Calibri"/>
              </a:rPr>
              <a:t>Solamente </a:t>
            </a:r>
            <a:r>
              <a:rPr sz="1100" spc="-5" dirty="0">
                <a:latin typeface="Calibri"/>
                <a:cs typeface="Calibri"/>
              </a:rPr>
              <a:t>se ha incrementado </a:t>
            </a:r>
            <a:r>
              <a:rPr sz="1100" spc="-24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en </a:t>
            </a:r>
            <a:r>
              <a:rPr sz="1100" spc="-5" dirty="0">
                <a:latin typeface="Calibri"/>
                <a:cs typeface="Calibri"/>
              </a:rPr>
              <a:t>un 1.41% </a:t>
            </a:r>
            <a:r>
              <a:rPr sz="1100" dirty="0">
                <a:latin typeface="Calibri"/>
                <a:cs typeface="Calibri"/>
              </a:rPr>
              <a:t>en ese </a:t>
            </a:r>
            <a:r>
              <a:rPr sz="1100" spc="-5" dirty="0">
                <a:latin typeface="Calibri"/>
                <a:cs typeface="Calibri"/>
              </a:rPr>
              <a:t>tramo de </a:t>
            </a:r>
            <a:r>
              <a:rPr sz="110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edad.</a:t>
            </a:r>
            <a:endParaRPr sz="1100">
              <a:latin typeface="Calibri"/>
              <a:cs typeface="Calibri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6473571" y="3600830"/>
            <a:ext cx="3074035" cy="1174115"/>
            <a:chOff x="6473571" y="3600830"/>
            <a:chExt cx="3074035" cy="1174115"/>
          </a:xfrm>
        </p:grpSpPr>
        <p:sp>
          <p:nvSpPr>
            <p:cNvPr id="14" name="object 14"/>
            <p:cNvSpPr/>
            <p:nvPr/>
          </p:nvSpPr>
          <p:spPr>
            <a:xfrm>
              <a:off x="6473571" y="3600830"/>
              <a:ext cx="1708150" cy="547370"/>
            </a:xfrm>
            <a:custGeom>
              <a:avLst/>
              <a:gdLst/>
              <a:ahLst/>
              <a:cxnLst/>
              <a:rect l="l" t="t" r="r" b="b"/>
              <a:pathLst>
                <a:path w="1708150" h="547370">
                  <a:moveTo>
                    <a:pt x="1632129" y="519764"/>
                  </a:moveTo>
                  <a:lnTo>
                    <a:pt x="1623695" y="547116"/>
                  </a:lnTo>
                  <a:lnTo>
                    <a:pt x="1707769" y="533019"/>
                  </a:lnTo>
                  <a:lnTo>
                    <a:pt x="1697791" y="523494"/>
                  </a:lnTo>
                  <a:lnTo>
                    <a:pt x="1644269" y="523494"/>
                  </a:lnTo>
                  <a:lnTo>
                    <a:pt x="1632129" y="519764"/>
                  </a:lnTo>
                  <a:close/>
                </a:path>
                <a:path w="1708150" h="547370">
                  <a:moveTo>
                    <a:pt x="1637764" y="501490"/>
                  </a:moveTo>
                  <a:lnTo>
                    <a:pt x="1632129" y="519764"/>
                  </a:lnTo>
                  <a:lnTo>
                    <a:pt x="1644269" y="523494"/>
                  </a:lnTo>
                  <a:lnTo>
                    <a:pt x="1649856" y="505206"/>
                  </a:lnTo>
                  <a:lnTo>
                    <a:pt x="1637764" y="501490"/>
                  </a:lnTo>
                  <a:close/>
                </a:path>
                <a:path w="1708150" h="547370">
                  <a:moveTo>
                    <a:pt x="1646174" y="474218"/>
                  </a:moveTo>
                  <a:lnTo>
                    <a:pt x="1637764" y="501490"/>
                  </a:lnTo>
                  <a:lnTo>
                    <a:pt x="1649856" y="505206"/>
                  </a:lnTo>
                  <a:lnTo>
                    <a:pt x="1644269" y="523494"/>
                  </a:lnTo>
                  <a:lnTo>
                    <a:pt x="1697791" y="523494"/>
                  </a:lnTo>
                  <a:lnTo>
                    <a:pt x="1646174" y="474218"/>
                  </a:lnTo>
                  <a:close/>
                </a:path>
                <a:path w="1708150" h="547370">
                  <a:moveTo>
                    <a:pt x="5587" y="0"/>
                  </a:moveTo>
                  <a:lnTo>
                    <a:pt x="0" y="18287"/>
                  </a:lnTo>
                  <a:lnTo>
                    <a:pt x="1632129" y="519764"/>
                  </a:lnTo>
                  <a:lnTo>
                    <a:pt x="1637764" y="501490"/>
                  </a:lnTo>
                  <a:lnTo>
                    <a:pt x="5587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" name="object 1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000875" y="4152264"/>
              <a:ext cx="2543175" cy="619125"/>
            </a:xfrm>
            <a:prstGeom prst="rect">
              <a:avLst/>
            </a:prstGeom>
          </p:spPr>
        </p:pic>
        <p:sp>
          <p:nvSpPr>
            <p:cNvPr id="16" name="object 16"/>
            <p:cNvSpPr/>
            <p:nvPr/>
          </p:nvSpPr>
          <p:spPr>
            <a:xfrm>
              <a:off x="7000875" y="4152264"/>
              <a:ext cx="2543175" cy="619125"/>
            </a:xfrm>
            <a:custGeom>
              <a:avLst/>
              <a:gdLst/>
              <a:ahLst/>
              <a:cxnLst/>
              <a:rect l="l" t="t" r="r" b="b"/>
              <a:pathLst>
                <a:path w="2543175" h="619125">
                  <a:moveTo>
                    <a:pt x="409194" y="0"/>
                  </a:moveTo>
                  <a:lnTo>
                    <a:pt x="2133980" y="0"/>
                  </a:lnTo>
                  <a:lnTo>
                    <a:pt x="2189520" y="2825"/>
                  </a:lnTo>
                  <a:lnTo>
                    <a:pt x="2242784" y="11054"/>
                  </a:lnTo>
                  <a:lnTo>
                    <a:pt x="2293286" y="24320"/>
                  </a:lnTo>
                  <a:lnTo>
                    <a:pt x="2340539" y="42253"/>
                  </a:lnTo>
                  <a:lnTo>
                    <a:pt x="2384056" y="64484"/>
                  </a:lnTo>
                  <a:lnTo>
                    <a:pt x="2423350" y="90646"/>
                  </a:lnTo>
                  <a:lnTo>
                    <a:pt x="2457935" y="120368"/>
                  </a:lnTo>
                  <a:lnTo>
                    <a:pt x="2487323" y="153284"/>
                  </a:lnTo>
                  <a:lnTo>
                    <a:pt x="2511028" y="189023"/>
                  </a:lnTo>
                  <a:lnTo>
                    <a:pt x="2528562" y="227218"/>
                  </a:lnTo>
                  <a:lnTo>
                    <a:pt x="2539440" y="267499"/>
                  </a:lnTo>
                  <a:lnTo>
                    <a:pt x="2543175" y="309499"/>
                  </a:lnTo>
                  <a:lnTo>
                    <a:pt x="2539440" y="351527"/>
                  </a:lnTo>
                  <a:lnTo>
                    <a:pt x="2528562" y="391833"/>
                  </a:lnTo>
                  <a:lnTo>
                    <a:pt x="2511028" y="430047"/>
                  </a:lnTo>
                  <a:lnTo>
                    <a:pt x="2487323" y="465803"/>
                  </a:lnTo>
                  <a:lnTo>
                    <a:pt x="2457935" y="498730"/>
                  </a:lnTo>
                  <a:lnTo>
                    <a:pt x="2423350" y="528462"/>
                  </a:lnTo>
                  <a:lnTo>
                    <a:pt x="2384056" y="554630"/>
                  </a:lnTo>
                  <a:lnTo>
                    <a:pt x="2340539" y="576866"/>
                  </a:lnTo>
                  <a:lnTo>
                    <a:pt x="2293286" y="594802"/>
                  </a:lnTo>
                  <a:lnTo>
                    <a:pt x="2242784" y="608069"/>
                  </a:lnTo>
                  <a:lnTo>
                    <a:pt x="2189520" y="616299"/>
                  </a:lnTo>
                  <a:lnTo>
                    <a:pt x="2133980" y="619125"/>
                  </a:lnTo>
                  <a:lnTo>
                    <a:pt x="409194" y="619125"/>
                  </a:lnTo>
                  <a:lnTo>
                    <a:pt x="353654" y="616299"/>
                  </a:lnTo>
                  <a:lnTo>
                    <a:pt x="300390" y="608069"/>
                  </a:lnTo>
                  <a:lnTo>
                    <a:pt x="249888" y="594802"/>
                  </a:lnTo>
                  <a:lnTo>
                    <a:pt x="202635" y="576866"/>
                  </a:lnTo>
                  <a:lnTo>
                    <a:pt x="159118" y="554630"/>
                  </a:lnTo>
                  <a:lnTo>
                    <a:pt x="119824" y="528462"/>
                  </a:lnTo>
                  <a:lnTo>
                    <a:pt x="85239" y="498730"/>
                  </a:lnTo>
                  <a:lnTo>
                    <a:pt x="55851" y="465803"/>
                  </a:lnTo>
                  <a:lnTo>
                    <a:pt x="32146" y="430047"/>
                  </a:lnTo>
                  <a:lnTo>
                    <a:pt x="14612" y="391833"/>
                  </a:lnTo>
                  <a:lnTo>
                    <a:pt x="3734" y="351527"/>
                  </a:lnTo>
                  <a:lnTo>
                    <a:pt x="0" y="309499"/>
                  </a:lnTo>
                  <a:lnTo>
                    <a:pt x="3734" y="267499"/>
                  </a:lnTo>
                  <a:lnTo>
                    <a:pt x="14612" y="227218"/>
                  </a:lnTo>
                  <a:lnTo>
                    <a:pt x="32146" y="189023"/>
                  </a:lnTo>
                  <a:lnTo>
                    <a:pt x="55851" y="153284"/>
                  </a:lnTo>
                  <a:lnTo>
                    <a:pt x="85239" y="120368"/>
                  </a:lnTo>
                  <a:lnTo>
                    <a:pt x="119824" y="90646"/>
                  </a:lnTo>
                  <a:lnTo>
                    <a:pt x="159118" y="64484"/>
                  </a:lnTo>
                  <a:lnTo>
                    <a:pt x="202635" y="42253"/>
                  </a:lnTo>
                  <a:lnTo>
                    <a:pt x="249888" y="24320"/>
                  </a:lnTo>
                  <a:lnTo>
                    <a:pt x="300390" y="11054"/>
                  </a:lnTo>
                  <a:lnTo>
                    <a:pt x="353654" y="2825"/>
                  </a:lnTo>
                  <a:lnTo>
                    <a:pt x="409194" y="0"/>
                  </a:lnTo>
                  <a:close/>
                </a:path>
              </a:pathLst>
            </a:custGeom>
            <a:ln w="6350">
              <a:solidFill>
                <a:srgbClr val="6FAC4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 txBox="1"/>
          <p:nvPr/>
        </p:nvSpPr>
        <p:spPr>
          <a:xfrm>
            <a:off x="7297673" y="4254474"/>
            <a:ext cx="1950085" cy="3943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88645" marR="5080" indent="-576580">
              <a:lnSpc>
                <a:spcPct val="110000"/>
              </a:lnSpc>
              <a:spcBef>
                <a:spcPts val="100"/>
              </a:spcBef>
            </a:pPr>
            <a:r>
              <a:rPr sz="1100" b="1" spc="-5" dirty="0">
                <a:latin typeface="Calibri"/>
                <a:cs typeface="Calibri"/>
              </a:rPr>
              <a:t>PRIVATIZACIÓN CUANTITATIVA </a:t>
            </a:r>
            <a:r>
              <a:rPr sz="1100" b="1" dirty="0">
                <a:latin typeface="Calibri"/>
                <a:cs typeface="Calibri"/>
              </a:rPr>
              <a:t>Y </a:t>
            </a:r>
            <a:r>
              <a:rPr sz="1100" b="1" spc="-235" dirty="0">
                <a:latin typeface="Calibri"/>
                <a:cs typeface="Calibri"/>
              </a:rPr>
              <a:t> </a:t>
            </a:r>
            <a:r>
              <a:rPr sz="1100" b="1" spc="-5" dirty="0">
                <a:latin typeface="Calibri"/>
                <a:cs typeface="Calibri"/>
              </a:rPr>
              <a:t>CUALITATIVA</a:t>
            </a:r>
            <a:endParaRPr sz="1100">
              <a:latin typeface="Calibri"/>
              <a:cs typeface="Calibri"/>
            </a:endParaRPr>
          </a:p>
        </p:txBody>
      </p:sp>
      <p:grpSp>
        <p:nvGrpSpPr>
          <p:cNvPr id="18" name="object 18"/>
          <p:cNvGrpSpPr/>
          <p:nvPr/>
        </p:nvGrpSpPr>
        <p:grpSpPr>
          <a:xfrm>
            <a:off x="7140575" y="4762500"/>
            <a:ext cx="2387600" cy="1489075"/>
            <a:chOff x="7140575" y="4762500"/>
            <a:chExt cx="2387600" cy="1489075"/>
          </a:xfrm>
        </p:grpSpPr>
        <p:sp>
          <p:nvSpPr>
            <p:cNvPr id="19" name="object 19"/>
            <p:cNvSpPr/>
            <p:nvPr/>
          </p:nvSpPr>
          <p:spPr>
            <a:xfrm>
              <a:off x="8172450" y="4772025"/>
              <a:ext cx="9525" cy="371475"/>
            </a:xfrm>
            <a:custGeom>
              <a:avLst/>
              <a:gdLst/>
              <a:ahLst/>
              <a:cxnLst/>
              <a:rect l="l" t="t" r="r" b="b"/>
              <a:pathLst>
                <a:path w="9525" h="371475">
                  <a:moveTo>
                    <a:pt x="0" y="0"/>
                  </a:moveTo>
                  <a:lnTo>
                    <a:pt x="9525" y="371475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0" name="object 2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143750" y="5133975"/>
              <a:ext cx="2381250" cy="1114425"/>
            </a:xfrm>
            <a:prstGeom prst="rect">
              <a:avLst/>
            </a:prstGeom>
          </p:spPr>
        </p:pic>
        <p:sp>
          <p:nvSpPr>
            <p:cNvPr id="21" name="object 21"/>
            <p:cNvSpPr/>
            <p:nvPr/>
          </p:nvSpPr>
          <p:spPr>
            <a:xfrm>
              <a:off x="7143750" y="5133975"/>
              <a:ext cx="2381250" cy="1114425"/>
            </a:xfrm>
            <a:custGeom>
              <a:avLst/>
              <a:gdLst/>
              <a:ahLst/>
              <a:cxnLst/>
              <a:rect l="l" t="t" r="r" b="b"/>
              <a:pathLst>
                <a:path w="2381250" h="1114425">
                  <a:moveTo>
                    <a:pt x="0" y="185800"/>
                  </a:moveTo>
                  <a:lnTo>
                    <a:pt x="6636" y="136407"/>
                  </a:lnTo>
                  <a:lnTo>
                    <a:pt x="25367" y="92023"/>
                  </a:lnTo>
                  <a:lnTo>
                    <a:pt x="54419" y="54419"/>
                  </a:lnTo>
                  <a:lnTo>
                    <a:pt x="92023" y="25367"/>
                  </a:lnTo>
                  <a:lnTo>
                    <a:pt x="136407" y="6636"/>
                  </a:lnTo>
                  <a:lnTo>
                    <a:pt x="185800" y="0"/>
                  </a:lnTo>
                  <a:lnTo>
                    <a:pt x="2195449" y="0"/>
                  </a:lnTo>
                  <a:lnTo>
                    <a:pt x="2244842" y="6636"/>
                  </a:lnTo>
                  <a:lnTo>
                    <a:pt x="2289226" y="25367"/>
                  </a:lnTo>
                  <a:lnTo>
                    <a:pt x="2326830" y="54419"/>
                  </a:lnTo>
                  <a:lnTo>
                    <a:pt x="2355882" y="92023"/>
                  </a:lnTo>
                  <a:lnTo>
                    <a:pt x="2374613" y="136407"/>
                  </a:lnTo>
                  <a:lnTo>
                    <a:pt x="2381250" y="185800"/>
                  </a:lnTo>
                  <a:lnTo>
                    <a:pt x="2381250" y="928623"/>
                  </a:lnTo>
                  <a:lnTo>
                    <a:pt x="2374613" y="978017"/>
                  </a:lnTo>
                  <a:lnTo>
                    <a:pt x="2355882" y="1022401"/>
                  </a:lnTo>
                  <a:lnTo>
                    <a:pt x="2326830" y="1060005"/>
                  </a:lnTo>
                  <a:lnTo>
                    <a:pt x="2289226" y="1089057"/>
                  </a:lnTo>
                  <a:lnTo>
                    <a:pt x="2244842" y="1107788"/>
                  </a:lnTo>
                  <a:lnTo>
                    <a:pt x="2195449" y="1114425"/>
                  </a:lnTo>
                  <a:lnTo>
                    <a:pt x="185800" y="1114425"/>
                  </a:lnTo>
                  <a:lnTo>
                    <a:pt x="136407" y="1107788"/>
                  </a:lnTo>
                  <a:lnTo>
                    <a:pt x="92023" y="1089057"/>
                  </a:lnTo>
                  <a:lnTo>
                    <a:pt x="54419" y="1060005"/>
                  </a:lnTo>
                  <a:lnTo>
                    <a:pt x="25367" y="1022401"/>
                  </a:lnTo>
                  <a:lnTo>
                    <a:pt x="6636" y="978017"/>
                  </a:lnTo>
                  <a:lnTo>
                    <a:pt x="0" y="928623"/>
                  </a:lnTo>
                  <a:lnTo>
                    <a:pt x="0" y="185800"/>
                  </a:lnTo>
                  <a:close/>
                </a:path>
              </a:pathLst>
            </a:custGeom>
            <a:ln w="6350">
              <a:solidFill>
                <a:srgbClr val="6FAC4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2" name="object 22"/>
          <p:cNvSpPr txBox="1"/>
          <p:nvPr/>
        </p:nvSpPr>
        <p:spPr>
          <a:xfrm>
            <a:off x="7280909" y="5202402"/>
            <a:ext cx="2080895" cy="94488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09800"/>
              </a:lnSpc>
              <a:spcBef>
                <a:spcPts val="90"/>
              </a:spcBef>
            </a:pPr>
            <a:r>
              <a:rPr sz="1100" spc="-5" dirty="0">
                <a:latin typeface="Calibri"/>
                <a:cs typeface="Calibri"/>
              </a:rPr>
              <a:t>En </a:t>
            </a:r>
            <a:r>
              <a:rPr sz="1100" dirty="0">
                <a:latin typeface="Calibri"/>
                <a:cs typeface="Calibri"/>
              </a:rPr>
              <a:t>el </a:t>
            </a:r>
            <a:r>
              <a:rPr sz="1100" spc="-5" dirty="0">
                <a:latin typeface="Calibri"/>
                <a:cs typeface="Calibri"/>
              </a:rPr>
              <a:t>período 2000-2010, </a:t>
            </a:r>
            <a:r>
              <a:rPr sz="1100" dirty="0">
                <a:latin typeface="Calibri"/>
                <a:cs typeface="Calibri"/>
              </a:rPr>
              <a:t>la </a:t>
            </a:r>
            <a:r>
              <a:rPr sz="1100" spc="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matrícula </a:t>
            </a:r>
            <a:r>
              <a:rPr sz="1100" spc="-5" dirty="0">
                <a:latin typeface="Calibri"/>
                <a:cs typeface="Calibri"/>
              </a:rPr>
              <a:t>del Sector Público cayó </a:t>
            </a:r>
            <a:r>
              <a:rPr sz="1100" dirty="0">
                <a:latin typeface="Calibri"/>
                <a:cs typeface="Calibri"/>
              </a:rPr>
              <a:t>en </a:t>
            </a:r>
            <a:r>
              <a:rPr sz="1100" spc="-23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8.27%. </a:t>
            </a:r>
            <a:r>
              <a:rPr sz="1100" dirty="0">
                <a:latin typeface="Calibri"/>
                <a:cs typeface="Calibri"/>
              </a:rPr>
              <a:t>Lejos </a:t>
            </a:r>
            <a:r>
              <a:rPr sz="1100" spc="-5" dirty="0">
                <a:latin typeface="Calibri"/>
                <a:cs typeface="Calibri"/>
              </a:rPr>
              <a:t>de </a:t>
            </a:r>
            <a:r>
              <a:rPr sz="1100" dirty="0">
                <a:latin typeface="Calibri"/>
                <a:cs typeface="Calibri"/>
              </a:rPr>
              <a:t>crecer la </a:t>
            </a:r>
            <a:r>
              <a:rPr sz="1100" spc="-5" dirty="0">
                <a:latin typeface="Calibri"/>
                <a:cs typeface="Calibri"/>
              </a:rPr>
              <a:t>educación </a:t>
            </a:r>
            <a:r>
              <a:rPr sz="110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pública, </a:t>
            </a:r>
            <a:r>
              <a:rPr sz="1100" dirty="0">
                <a:latin typeface="Calibri"/>
                <a:cs typeface="Calibri"/>
              </a:rPr>
              <a:t>también cuantitativamente </a:t>
            </a:r>
            <a:r>
              <a:rPr sz="1100" spc="-23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está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mermando.</a:t>
            </a:r>
            <a:endParaRPr sz="1100" dirty="0">
              <a:latin typeface="Calibri"/>
              <a:cs typeface="Calibri"/>
            </a:endParaRPr>
          </a:p>
        </p:txBody>
      </p:sp>
      <p:grpSp>
        <p:nvGrpSpPr>
          <p:cNvPr id="23" name="object 23"/>
          <p:cNvGrpSpPr/>
          <p:nvPr/>
        </p:nvGrpSpPr>
        <p:grpSpPr>
          <a:xfrm>
            <a:off x="839469" y="425450"/>
            <a:ext cx="4089400" cy="3964940"/>
            <a:chOff x="839469" y="425450"/>
            <a:chExt cx="4089400" cy="3964940"/>
          </a:xfrm>
        </p:grpSpPr>
        <p:sp>
          <p:nvSpPr>
            <p:cNvPr id="24" name="object 24"/>
            <p:cNvSpPr/>
            <p:nvPr/>
          </p:nvSpPr>
          <p:spPr>
            <a:xfrm>
              <a:off x="3085465" y="819150"/>
              <a:ext cx="1843405" cy="1947545"/>
            </a:xfrm>
            <a:custGeom>
              <a:avLst/>
              <a:gdLst/>
              <a:ahLst/>
              <a:cxnLst/>
              <a:rect l="l" t="t" r="r" b="b"/>
              <a:pathLst>
                <a:path w="1843404" h="1947545">
                  <a:moveTo>
                    <a:pt x="56965" y="50985"/>
                  </a:moveTo>
                  <a:lnTo>
                    <a:pt x="47694" y="59746"/>
                  </a:lnTo>
                  <a:lnTo>
                    <a:pt x="1833752" y="1947418"/>
                  </a:lnTo>
                  <a:lnTo>
                    <a:pt x="1842897" y="1938782"/>
                  </a:lnTo>
                  <a:lnTo>
                    <a:pt x="56965" y="50985"/>
                  </a:lnTo>
                  <a:close/>
                </a:path>
                <a:path w="1843404" h="1947545">
                  <a:moveTo>
                    <a:pt x="0" y="0"/>
                  </a:moveTo>
                  <a:lnTo>
                    <a:pt x="24637" y="81534"/>
                  </a:lnTo>
                  <a:lnTo>
                    <a:pt x="47694" y="59746"/>
                  </a:lnTo>
                  <a:lnTo>
                    <a:pt x="38989" y="50546"/>
                  </a:lnTo>
                  <a:lnTo>
                    <a:pt x="48260" y="41783"/>
                  </a:lnTo>
                  <a:lnTo>
                    <a:pt x="66704" y="41783"/>
                  </a:lnTo>
                  <a:lnTo>
                    <a:pt x="80010" y="29210"/>
                  </a:lnTo>
                  <a:lnTo>
                    <a:pt x="0" y="0"/>
                  </a:lnTo>
                  <a:close/>
                </a:path>
                <a:path w="1843404" h="1947545">
                  <a:moveTo>
                    <a:pt x="48260" y="41783"/>
                  </a:moveTo>
                  <a:lnTo>
                    <a:pt x="38989" y="50546"/>
                  </a:lnTo>
                  <a:lnTo>
                    <a:pt x="47694" y="59746"/>
                  </a:lnTo>
                  <a:lnTo>
                    <a:pt x="56965" y="50985"/>
                  </a:lnTo>
                  <a:lnTo>
                    <a:pt x="48260" y="41783"/>
                  </a:lnTo>
                  <a:close/>
                </a:path>
                <a:path w="1843404" h="1947545">
                  <a:moveTo>
                    <a:pt x="66704" y="41783"/>
                  </a:moveTo>
                  <a:lnTo>
                    <a:pt x="48260" y="41783"/>
                  </a:lnTo>
                  <a:lnTo>
                    <a:pt x="56965" y="50985"/>
                  </a:lnTo>
                  <a:lnTo>
                    <a:pt x="66704" y="41783"/>
                  </a:lnTo>
                  <a:close/>
                </a:path>
              </a:pathLst>
            </a:custGeom>
            <a:solidFill>
              <a:srgbClr val="A4A4A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3295649" y="3915283"/>
              <a:ext cx="852805" cy="475615"/>
            </a:xfrm>
            <a:custGeom>
              <a:avLst/>
              <a:gdLst/>
              <a:ahLst/>
              <a:cxnLst/>
              <a:rect l="l" t="t" r="r" b="b"/>
              <a:pathLst>
                <a:path w="852804" h="475614">
                  <a:moveTo>
                    <a:pt x="48387" y="405002"/>
                  </a:moveTo>
                  <a:lnTo>
                    <a:pt x="0" y="475106"/>
                  </a:lnTo>
                  <a:lnTo>
                    <a:pt x="85089" y="471677"/>
                  </a:lnTo>
                  <a:lnTo>
                    <a:pt x="74743" y="452881"/>
                  </a:lnTo>
                  <a:lnTo>
                    <a:pt x="60198" y="452881"/>
                  </a:lnTo>
                  <a:lnTo>
                    <a:pt x="51053" y="436117"/>
                  </a:lnTo>
                  <a:lnTo>
                    <a:pt x="62151" y="430007"/>
                  </a:lnTo>
                  <a:lnTo>
                    <a:pt x="48387" y="405002"/>
                  </a:lnTo>
                  <a:close/>
                </a:path>
                <a:path w="852804" h="475614">
                  <a:moveTo>
                    <a:pt x="62151" y="430007"/>
                  </a:moveTo>
                  <a:lnTo>
                    <a:pt x="51053" y="436117"/>
                  </a:lnTo>
                  <a:lnTo>
                    <a:pt x="60198" y="452881"/>
                  </a:lnTo>
                  <a:lnTo>
                    <a:pt x="71360" y="446736"/>
                  </a:lnTo>
                  <a:lnTo>
                    <a:pt x="62151" y="430007"/>
                  </a:lnTo>
                  <a:close/>
                </a:path>
                <a:path w="852804" h="475614">
                  <a:moveTo>
                    <a:pt x="71360" y="446736"/>
                  </a:moveTo>
                  <a:lnTo>
                    <a:pt x="60198" y="452881"/>
                  </a:lnTo>
                  <a:lnTo>
                    <a:pt x="74743" y="452881"/>
                  </a:lnTo>
                  <a:lnTo>
                    <a:pt x="71360" y="446736"/>
                  </a:lnTo>
                  <a:close/>
                </a:path>
                <a:path w="852804" h="475614">
                  <a:moveTo>
                    <a:pt x="843152" y="0"/>
                  </a:moveTo>
                  <a:lnTo>
                    <a:pt x="62151" y="430007"/>
                  </a:lnTo>
                  <a:lnTo>
                    <a:pt x="71360" y="446736"/>
                  </a:lnTo>
                  <a:lnTo>
                    <a:pt x="852297" y="16763"/>
                  </a:lnTo>
                  <a:lnTo>
                    <a:pt x="84315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6" name="object 26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842644" y="428625"/>
              <a:ext cx="2266950" cy="619125"/>
            </a:xfrm>
            <a:prstGeom prst="rect">
              <a:avLst/>
            </a:prstGeom>
          </p:spPr>
        </p:pic>
        <p:sp>
          <p:nvSpPr>
            <p:cNvPr id="27" name="object 27"/>
            <p:cNvSpPr/>
            <p:nvPr/>
          </p:nvSpPr>
          <p:spPr>
            <a:xfrm>
              <a:off x="842644" y="428625"/>
              <a:ext cx="2266950" cy="619125"/>
            </a:xfrm>
            <a:custGeom>
              <a:avLst/>
              <a:gdLst/>
              <a:ahLst/>
              <a:cxnLst/>
              <a:rect l="l" t="t" r="r" b="b"/>
              <a:pathLst>
                <a:path w="2266950" h="619125">
                  <a:moveTo>
                    <a:pt x="364705" y="0"/>
                  </a:moveTo>
                  <a:lnTo>
                    <a:pt x="1902206" y="0"/>
                  </a:lnTo>
                  <a:lnTo>
                    <a:pt x="1951695" y="2825"/>
                  </a:lnTo>
                  <a:lnTo>
                    <a:pt x="1999162" y="11054"/>
                  </a:lnTo>
                  <a:lnTo>
                    <a:pt x="2044172" y="24320"/>
                  </a:lnTo>
                  <a:lnTo>
                    <a:pt x="2086290" y="42253"/>
                  </a:lnTo>
                  <a:lnTo>
                    <a:pt x="2125081" y="64484"/>
                  </a:lnTo>
                  <a:lnTo>
                    <a:pt x="2160111" y="90646"/>
                  </a:lnTo>
                  <a:lnTo>
                    <a:pt x="2190944" y="120368"/>
                  </a:lnTo>
                  <a:lnTo>
                    <a:pt x="2217147" y="153284"/>
                  </a:lnTo>
                  <a:lnTo>
                    <a:pt x="2238283" y="189023"/>
                  </a:lnTo>
                  <a:lnTo>
                    <a:pt x="2253919" y="227218"/>
                  </a:lnTo>
                  <a:lnTo>
                    <a:pt x="2263619" y="267499"/>
                  </a:lnTo>
                  <a:lnTo>
                    <a:pt x="2266950" y="309499"/>
                  </a:lnTo>
                  <a:lnTo>
                    <a:pt x="2263619" y="351527"/>
                  </a:lnTo>
                  <a:lnTo>
                    <a:pt x="2253919" y="391833"/>
                  </a:lnTo>
                  <a:lnTo>
                    <a:pt x="2238283" y="430047"/>
                  </a:lnTo>
                  <a:lnTo>
                    <a:pt x="2217147" y="465803"/>
                  </a:lnTo>
                  <a:lnTo>
                    <a:pt x="2190944" y="498730"/>
                  </a:lnTo>
                  <a:lnTo>
                    <a:pt x="2160111" y="528462"/>
                  </a:lnTo>
                  <a:lnTo>
                    <a:pt x="2125081" y="554630"/>
                  </a:lnTo>
                  <a:lnTo>
                    <a:pt x="2086290" y="576866"/>
                  </a:lnTo>
                  <a:lnTo>
                    <a:pt x="2044172" y="594802"/>
                  </a:lnTo>
                  <a:lnTo>
                    <a:pt x="1999162" y="608069"/>
                  </a:lnTo>
                  <a:lnTo>
                    <a:pt x="1951695" y="616299"/>
                  </a:lnTo>
                  <a:lnTo>
                    <a:pt x="1902206" y="619125"/>
                  </a:lnTo>
                  <a:lnTo>
                    <a:pt x="364705" y="619125"/>
                  </a:lnTo>
                  <a:lnTo>
                    <a:pt x="315217" y="616299"/>
                  </a:lnTo>
                  <a:lnTo>
                    <a:pt x="267752" y="608069"/>
                  </a:lnTo>
                  <a:lnTo>
                    <a:pt x="222745" y="594802"/>
                  </a:lnTo>
                  <a:lnTo>
                    <a:pt x="180631" y="576866"/>
                  </a:lnTo>
                  <a:lnTo>
                    <a:pt x="141844" y="554630"/>
                  </a:lnTo>
                  <a:lnTo>
                    <a:pt x="106819" y="528462"/>
                  </a:lnTo>
                  <a:lnTo>
                    <a:pt x="75990" y="498730"/>
                  </a:lnTo>
                  <a:lnTo>
                    <a:pt x="49792" y="465803"/>
                  </a:lnTo>
                  <a:lnTo>
                    <a:pt x="28660" y="430047"/>
                  </a:lnTo>
                  <a:lnTo>
                    <a:pt x="13027" y="391833"/>
                  </a:lnTo>
                  <a:lnTo>
                    <a:pt x="3329" y="351527"/>
                  </a:lnTo>
                  <a:lnTo>
                    <a:pt x="0" y="309499"/>
                  </a:lnTo>
                  <a:lnTo>
                    <a:pt x="3329" y="267499"/>
                  </a:lnTo>
                  <a:lnTo>
                    <a:pt x="13027" y="227218"/>
                  </a:lnTo>
                  <a:lnTo>
                    <a:pt x="28660" y="189023"/>
                  </a:lnTo>
                  <a:lnTo>
                    <a:pt x="49792" y="153284"/>
                  </a:lnTo>
                  <a:lnTo>
                    <a:pt x="75990" y="120368"/>
                  </a:lnTo>
                  <a:lnTo>
                    <a:pt x="106819" y="90646"/>
                  </a:lnTo>
                  <a:lnTo>
                    <a:pt x="141844" y="64484"/>
                  </a:lnTo>
                  <a:lnTo>
                    <a:pt x="180631" y="42253"/>
                  </a:lnTo>
                  <a:lnTo>
                    <a:pt x="222745" y="24320"/>
                  </a:lnTo>
                  <a:lnTo>
                    <a:pt x="267752" y="11054"/>
                  </a:lnTo>
                  <a:lnTo>
                    <a:pt x="315217" y="2825"/>
                  </a:lnTo>
                  <a:lnTo>
                    <a:pt x="364705" y="0"/>
                  </a:lnTo>
                  <a:close/>
                </a:path>
              </a:pathLst>
            </a:custGeom>
            <a:ln w="6350">
              <a:solidFill>
                <a:srgbClr val="EC7C3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8" name="object 28"/>
          <p:cNvSpPr txBox="1"/>
          <p:nvPr/>
        </p:nvSpPr>
        <p:spPr>
          <a:xfrm>
            <a:off x="1254048" y="530200"/>
            <a:ext cx="1444625" cy="394970"/>
          </a:xfrm>
          <a:prstGeom prst="rect">
            <a:avLst/>
          </a:prstGeom>
        </p:spPr>
        <p:txBody>
          <a:bodyPr vert="horz" wrap="square" lIns="0" tIns="29209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29"/>
              </a:spcBef>
            </a:pPr>
            <a:r>
              <a:rPr sz="1100" b="1" spc="-5" dirty="0">
                <a:latin typeface="Calibri"/>
                <a:cs typeface="Calibri"/>
              </a:rPr>
              <a:t>¿INCLUSIÓN</a:t>
            </a:r>
            <a:r>
              <a:rPr sz="1100" b="1" spc="-40" dirty="0">
                <a:latin typeface="Calibri"/>
                <a:cs typeface="Calibri"/>
              </a:rPr>
              <a:t> </a:t>
            </a:r>
            <a:r>
              <a:rPr sz="1100" b="1" spc="-5" dirty="0">
                <a:latin typeface="Calibri"/>
                <a:cs typeface="Calibri"/>
              </a:rPr>
              <a:t>EDUCATIVA</a:t>
            </a:r>
            <a:endParaRPr sz="1100">
              <a:latin typeface="Calibri"/>
              <a:cs typeface="Calibri"/>
            </a:endParaRPr>
          </a:p>
          <a:p>
            <a:pPr marL="32384" algn="ctr">
              <a:lnSpc>
                <a:spcPct val="100000"/>
              </a:lnSpc>
              <a:spcBef>
                <a:spcPts val="135"/>
              </a:spcBef>
            </a:pPr>
            <a:r>
              <a:rPr sz="1100" b="1" dirty="0">
                <a:latin typeface="Calibri"/>
                <a:cs typeface="Calibri"/>
              </a:rPr>
              <a:t>=</a:t>
            </a:r>
            <a:r>
              <a:rPr sz="1100" b="1" spc="-15" dirty="0">
                <a:latin typeface="Calibri"/>
                <a:cs typeface="Calibri"/>
              </a:rPr>
              <a:t> </a:t>
            </a:r>
            <a:r>
              <a:rPr sz="1100" b="1" spc="-5" dirty="0">
                <a:latin typeface="Calibri"/>
                <a:cs typeface="Calibri"/>
              </a:rPr>
              <a:t>ACHICAR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spc="-5" dirty="0">
                <a:latin typeface="Calibri"/>
                <a:cs typeface="Calibri"/>
              </a:rPr>
              <a:t>BRECHAS?</a:t>
            </a:r>
            <a:endParaRPr sz="1100">
              <a:latin typeface="Calibri"/>
              <a:cs typeface="Calibri"/>
            </a:endParaRPr>
          </a:p>
        </p:txBody>
      </p:sp>
      <p:grpSp>
        <p:nvGrpSpPr>
          <p:cNvPr id="29" name="object 29"/>
          <p:cNvGrpSpPr/>
          <p:nvPr/>
        </p:nvGrpSpPr>
        <p:grpSpPr>
          <a:xfrm>
            <a:off x="896619" y="1066800"/>
            <a:ext cx="2197100" cy="650875"/>
            <a:chOff x="896619" y="1066800"/>
            <a:chExt cx="2197100" cy="650875"/>
          </a:xfrm>
        </p:grpSpPr>
        <p:sp>
          <p:nvSpPr>
            <p:cNvPr id="30" name="object 30"/>
            <p:cNvSpPr/>
            <p:nvPr/>
          </p:nvSpPr>
          <p:spPr>
            <a:xfrm>
              <a:off x="1980564" y="1076325"/>
              <a:ext cx="0" cy="314325"/>
            </a:xfrm>
            <a:custGeom>
              <a:avLst/>
              <a:gdLst/>
              <a:ahLst/>
              <a:cxnLst/>
              <a:rect l="l" t="t" r="r" b="b"/>
              <a:pathLst>
                <a:path h="314325">
                  <a:moveTo>
                    <a:pt x="0" y="0"/>
                  </a:moveTo>
                  <a:lnTo>
                    <a:pt x="0" y="314325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1" name="object 31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899794" y="1228725"/>
              <a:ext cx="2190750" cy="485775"/>
            </a:xfrm>
            <a:prstGeom prst="rect">
              <a:avLst/>
            </a:prstGeom>
          </p:spPr>
        </p:pic>
        <p:sp>
          <p:nvSpPr>
            <p:cNvPr id="32" name="object 32"/>
            <p:cNvSpPr/>
            <p:nvPr/>
          </p:nvSpPr>
          <p:spPr>
            <a:xfrm>
              <a:off x="899794" y="1228725"/>
              <a:ext cx="2190750" cy="485775"/>
            </a:xfrm>
            <a:custGeom>
              <a:avLst/>
              <a:gdLst/>
              <a:ahLst/>
              <a:cxnLst/>
              <a:rect l="l" t="t" r="r" b="b"/>
              <a:pathLst>
                <a:path w="2190750" h="485775">
                  <a:moveTo>
                    <a:pt x="0" y="81025"/>
                  </a:moveTo>
                  <a:lnTo>
                    <a:pt x="6362" y="49452"/>
                  </a:lnTo>
                  <a:lnTo>
                    <a:pt x="23712" y="23701"/>
                  </a:lnTo>
                  <a:lnTo>
                    <a:pt x="49447" y="6355"/>
                  </a:lnTo>
                  <a:lnTo>
                    <a:pt x="80962" y="0"/>
                  </a:lnTo>
                  <a:lnTo>
                    <a:pt x="2109724" y="0"/>
                  </a:lnTo>
                  <a:lnTo>
                    <a:pt x="2141297" y="6355"/>
                  </a:lnTo>
                  <a:lnTo>
                    <a:pt x="2167048" y="23701"/>
                  </a:lnTo>
                  <a:lnTo>
                    <a:pt x="2184394" y="49452"/>
                  </a:lnTo>
                  <a:lnTo>
                    <a:pt x="2190750" y="81025"/>
                  </a:lnTo>
                  <a:lnTo>
                    <a:pt x="2190750" y="404749"/>
                  </a:lnTo>
                  <a:lnTo>
                    <a:pt x="2184394" y="436322"/>
                  </a:lnTo>
                  <a:lnTo>
                    <a:pt x="2167048" y="462073"/>
                  </a:lnTo>
                  <a:lnTo>
                    <a:pt x="2141297" y="479419"/>
                  </a:lnTo>
                  <a:lnTo>
                    <a:pt x="2109724" y="485775"/>
                  </a:lnTo>
                  <a:lnTo>
                    <a:pt x="80962" y="485775"/>
                  </a:lnTo>
                  <a:lnTo>
                    <a:pt x="49447" y="479419"/>
                  </a:lnTo>
                  <a:lnTo>
                    <a:pt x="23712" y="462073"/>
                  </a:lnTo>
                  <a:lnTo>
                    <a:pt x="6362" y="436322"/>
                  </a:lnTo>
                  <a:lnTo>
                    <a:pt x="0" y="404749"/>
                  </a:lnTo>
                  <a:lnTo>
                    <a:pt x="0" y="81025"/>
                  </a:lnTo>
                  <a:close/>
                </a:path>
              </a:pathLst>
            </a:custGeom>
            <a:ln w="6350">
              <a:solidFill>
                <a:srgbClr val="EC7C3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3" name="object 33"/>
          <p:cNvSpPr txBox="1"/>
          <p:nvPr/>
        </p:nvSpPr>
        <p:spPr>
          <a:xfrm>
            <a:off x="1005332" y="1279906"/>
            <a:ext cx="1980564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dirty="0">
                <a:latin typeface="Calibri"/>
                <a:cs typeface="Calibri"/>
              </a:rPr>
              <a:t>La</a:t>
            </a:r>
            <a:r>
              <a:rPr sz="1100" spc="26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inclusión</a:t>
            </a:r>
            <a:r>
              <a:rPr sz="1100" spc="25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conlleva</a:t>
            </a:r>
            <a:r>
              <a:rPr sz="1100" spc="254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incremento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1005332" y="1464309"/>
            <a:ext cx="1946275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dirty="0">
                <a:latin typeface="Calibri"/>
                <a:cs typeface="Calibri"/>
              </a:rPr>
              <a:t>cuantitativo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de </a:t>
            </a:r>
            <a:r>
              <a:rPr sz="1100" dirty="0">
                <a:latin typeface="Calibri"/>
                <a:cs typeface="Calibri"/>
              </a:rPr>
              <a:t>cobertura</a:t>
            </a:r>
            <a:r>
              <a:rPr sz="1100" spc="-3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escolar.</a:t>
            </a:r>
            <a:endParaRPr sz="1100">
              <a:latin typeface="Calibri"/>
              <a:cs typeface="Calibri"/>
            </a:endParaRPr>
          </a:p>
        </p:txBody>
      </p:sp>
      <p:grpSp>
        <p:nvGrpSpPr>
          <p:cNvPr id="35" name="object 35"/>
          <p:cNvGrpSpPr/>
          <p:nvPr/>
        </p:nvGrpSpPr>
        <p:grpSpPr>
          <a:xfrm>
            <a:off x="768350" y="1724025"/>
            <a:ext cx="2492375" cy="2298065"/>
            <a:chOff x="768350" y="1724025"/>
            <a:chExt cx="2492375" cy="2298065"/>
          </a:xfrm>
        </p:grpSpPr>
        <p:sp>
          <p:nvSpPr>
            <p:cNvPr id="36" name="object 36"/>
            <p:cNvSpPr/>
            <p:nvPr/>
          </p:nvSpPr>
          <p:spPr>
            <a:xfrm>
              <a:off x="1971675" y="1733550"/>
              <a:ext cx="0" cy="304800"/>
            </a:xfrm>
            <a:custGeom>
              <a:avLst/>
              <a:gdLst/>
              <a:ahLst/>
              <a:cxnLst/>
              <a:rect l="l" t="t" r="r" b="b"/>
              <a:pathLst>
                <a:path h="304800">
                  <a:moveTo>
                    <a:pt x="0" y="0"/>
                  </a:moveTo>
                  <a:lnTo>
                    <a:pt x="0" y="304800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7" name="object 37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771525" y="1913889"/>
              <a:ext cx="2486025" cy="2105025"/>
            </a:xfrm>
            <a:prstGeom prst="rect">
              <a:avLst/>
            </a:prstGeom>
          </p:spPr>
        </p:pic>
        <p:sp>
          <p:nvSpPr>
            <p:cNvPr id="38" name="object 38"/>
            <p:cNvSpPr/>
            <p:nvPr/>
          </p:nvSpPr>
          <p:spPr>
            <a:xfrm>
              <a:off x="771525" y="1913889"/>
              <a:ext cx="2486025" cy="2105025"/>
            </a:xfrm>
            <a:custGeom>
              <a:avLst/>
              <a:gdLst/>
              <a:ahLst/>
              <a:cxnLst/>
              <a:rect l="l" t="t" r="r" b="b"/>
              <a:pathLst>
                <a:path w="2486025" h="2105025">
                  <a:moveTo>
                    <a:pt x="0" y="350900"/>
                  </a:moveTo>
                  <a:lnTo>
                    <a:pt x="3202" y="303284"/>
                  </a:lnTo>
                  <a:lnTo>
                    <a:pt x="12532" y="257615"/>
                  </a:lnTo>
                  <a:lnTo>
                    <a:pt x="27570" y="214312"/>
                  </a:lnTo>
                  <a:lnTo>
                    <a:pt x="47899" y="173792"/>
                  </a:lnTo>
                  <a:lnTo>
                    <a:pt x="73100" y="136473"/>
                  </a:lnTo>
                  <a:lnTo>
                    <a:pt x="102757" y="102774"/>
                  </a:lnTo>
                  <a:lnTo>
                    <a:pt x="136450" y="73113"/>
                  </a:lnTo>
                  <a:lnTo>
                    <a:pt x="173762" y="47907"/>
                  </a:lnTo>
                  <a:lnTo>
                    <a:pt x="214274" y="27574"/>
                  </a:lnTo>
                  <a:lnTo>
                    <a:pt x="257570" y="12534"/>
                  </a:lnTo>
                  <a:lnTo>
                    <a:pt x="303230" y="3203"/>
                  </a:lnTo>
                  <a:lnTo>
                    <a:pt x="350837" y="0"/>
                  </a:lnTo>
                  <a:lnTo>
                    <a:pt x="2135124" y="0"/>
                  </a:lnTo>
                  <a:lnTo>
                    <a:pt x="2182740" y="3203"/>
                  </a:lnTo>
                  <a:lnTo>
                    <a:pt x="2228409" y="12534"/>
                  </a:lnTo>
                  <a:lnTo>
                    <a:pt x="2271712" y="27574"/>
                  </a:lnTo>
                  <a:lnTo>
                    <a:pt x="2312232" y="47907"/>
                  </a:lnTo>
                  <a:lnTo>
                    <a:pt x="2349551" y="73113"/>
                  </a:lnTo>
                  <a:lnTo>
                    <a:pt x="2383250" y="102774"/>
                  </a:lnTo>
                  <a:lnTo>
                    <a:pt x="2412911" y="136473"/>
                  </a:lnTo>
                  <a:lnTo>
                    <a:pt x="2438117" y="173792"/>
                  </a:lnTo>
                  <a:lnTo>
                    <a:pt x="2458450" y="214312"/>
                  </a:lnTo>
                  <a:lnTo>
                    <a:pt x="2473490" y="257615"/>
                  </a:lnTo>
                  <a:lnTo>
                    <a:pt x="2482821" y="303284"/>
                  </a:lnTo>
                  <a:lnTo>
                    <a:pt x="2486025" y="350900"/>
                  </a:lnTo>
                  <a:lnTo>
                    <a:pt x="2486025" y="1754124"/>
                  </a:lnTo>
                  <a:lnTo>
                    <a:pt x="2482821" y="1801740"/>
                  </a:lnTo>
                  <a:lnTo>
                    <a:pt x="2473490" y="1847409"/>
                  </a:lnTo>
                  <a:lnTo>
                    <a:pt x="2458450" y="1890712"/>
                  </a:lnTo>
                  <a:lnTo>
                    <a:pt x="2438117" y="1931232"/>
                  </a:lnTo>
                  <a:lnTo>
                    <a:pt x="2412911" y="1968551"/>
                  </a:lnTo>
                  <a:lnTo>
                    <a:pt x="2383250" y="2002250"/>
                  </a:lnTo>
                  <a:lnTo>
                    <a:pt x="2349551" y="2031911"/>
                  </a:lnTo>
                  <a:lnTo>
                    <a:pt x="2312232" y="2057117"/>
                  </a:lnTo>
                  <a:lnTo>
                    <a:pt x="2271712" y="2077450"/>
                  </a:lnTo>
                  <a:lnTo>
                    <a:pt x="2228409" y="2092490"/>
                  </a:lnTo>
                  <a:lnTo>
                    <a:pt x="2182740" y="2101821"/>
                  </a:lnTo>
                  <a:lnTo>
                    <a:pt x="2135124" y="2105025"/>
                  </a:lnTo>
                  <a:lnTo>
                    <a:pt x="350837" y="2105025"/>
                  </a:lnTo>
                  <a:lnTo>
                    <a:pt x="303230" y="2101821"/>
                  </a:lnTo>
                  <a:lnTo>
                    <a:pt x="257570" y="2092490"/>
                  </a:lnTo>
                  <a:lnTo>
                    <a:pt x="214274" y="2077450"/>
                  </a:lnTo>
                  <a:lnTo>
                    <a:pt x="173762" y="2057117"/>
                  </a:lnTo>
                  <a:lnTo>
                    <a:pt x="136450" y="2031911"/>
                  </a:lnTo>
                  <a:lnTo>
                    <a:pt x="102757" y="2002250"/>
                  </a:lnTo>
                  <a:lnTo>
                    <a:pt x="73100" y="1968551"/>
                  </a:lnTo>
                  <a:lnTo>
                    <a:pt x="47899" y="1931232"/>
                  </a:lnTo>
                  <a:lnTo>
                    <a:pt x="27570" y="1890712"/>
                  </a:lnTo>
                  <a:lnTo>
                    <a:pt x="12532" y="1847409"/>
                  </a:lnTo>
                  <a:lnTo>
                    <a:pt x="3202" y="1801740"/>
                  </a:lnTo>
                  <a:lnTo>
                    <a:pt x="0" y="1754124"/>
                  </a:lnTo>
                  <a:lnTo>
                    <a:pt x="0" y="350900"/>
                  </a:lnTo>
                  <a:close/>
                </a:path>
              </a:pathLst>
            </a:custGeom>
            <a:ln w="6350">
              <a:solidFill>
                <a:srgbClr val="EC7C3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9" name="object 39"/>
          <p:cNvSpPr txBox="1"/>
          <p:nvPr/>
        </p:nvSpPr>
        <p:spPr>
          <a:xfrm>
            <a:off x="956563" y="2027275"/>
            <a:ext cx="2117090" cy="3943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0000"/>
              </a:lnSpc>
              <a:spcBef>
                <a:spcPts val="100"/>
              </a:spcBef>
              <a:tabLst>
                <a:tab pos="903605" algn="l"/>
                <a:tab pos="1979295" algn="l"/>
              </a:tabLst>
            </a:pPr>
            <a:r>
              <a:rPr sz="1100" spc="-5" dirty="0">
                <a:latin typeface="Calibri"/>
                <a:cs typeface="Calibri"/>
              </a:rPr>
              <a:t>Cuando</a:t>
            </a:r>
            <a:r>
              <a:rPr sz="1100" spc="16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se</a:t>
            </a:r>
            <a:r>
              <a:rPr sz="1100" spc="15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habla</a:t>
            </a:r>
            <a:r>
              <a:rPr sz="1100" spc="15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de</a:t>
            </a:r>
            <a:r>
              <a:rPr sz="1100" spc="14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“inequidad </a:t>
            </a:r>
            <a:r>
              <a:rPr sz="1100" spc="-23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ed</a:t>
            </a:r>
            <a:r>
              <a:rPr sz="1100" spc="-5" dirty="0">
                <a:latin typeface="Calibri"/>
                <a:cs typeface="Calibri"/>
              </a:rPr>
              <a:t>u</a:t>
            </a:r>
            <a:r>
              <a:rPr sz="1100" dirty="0">
                <a:latin typeface="Calibri"/>
                <a:cs typeface="Calibri"/>
              </a:rPr>
              <a:t>cativ</a:t>
            </a:r>
            <a:r>
              <a:rPr sz="1100" spc="-15" dirty="0">
                <a:latin typeface="Calibri"/>
                <a:cs typeface="Calibri"/>
              </a:rPr>
              <a:t>a</a:t>
            </a:r>
            <a:r>
              <a:rPr sz="1100" dirty="0">
                <a:latin typeface="Calibri"/>
                <a:cs typeface="Calibri"/>
              </a:rPr>
              <a:t>”	</a:t>
            </a:r>
            <a:r>
              <a:rPr sz="1100" spc="-5" dirty="0">
                <a:latin typeface="Calibri"/>
                <a:cs typeface="Calibri"/>
              </a:rPr>
              <a:t>g</a:t>
            </a:r>
            <a:r>
              <a:rPr sz="1100" dirty="0">
                <a:latin typeface="Calibri"/>
                <a:cs typeface="Calibri"/>
              </a:rPr>
              <a:t>en</a:t>
            </a:r>
            <a:r>
              <a:rPr sz="1100" spc="-15" dirty="0">
                <a:latin typeface="Calibri"/>
                <a:cs typeface="Calibri"/>
              </a:rPr>
              <a:t>e</a:t>
            </a:r>
            <a:r>
              <a:rPr sz="1100" dirty="0">
                <a:latin typeface="Calibri"/>
                <a:cs typeface="Calibri"/>
              </a:rPr>
              <a:t>ra</a:t>
            </a:r>
            <a:r>
              <a:rPr sz="1100" spc="-5" dirty="0">
                <a:latin typeface="Calibri"/>
                <a:cs typeface="Calibri"/>
              </a:rPr>
              <a:t>l</a:t>
            </a:r>
            <a:r>
              <a:rPr sz="1100" spc="-10" dirty="0">
                <a:latin typeface="Calibri"/>
                <a:cs typeface="Calibri"/>
              </a:rPr>
              <a:t>me</a:t>
            </a:r>
            <a:r>
              <a:rPr sz="1100" spc="-5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te	</a:t>
            </a:r>
            <a:r>
              <a:rPr sz="1100" spc="-5" dirty="0">
                <a:latin typeface="Calibri"/>
                <a:cs typeface="Calibri"/>
              </a:rPr>
              <a:t>se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956563" y="2396464"/>
            <a:ext cx="2118360" cy="3943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0000"/>
              </a:lnSpc>
              <a:spcBef>
                <a:spcPts val="100"/>
              </a:spcBef>
            </a:pPr>
            <a:r>
              <a:rPr sz="1100" dirty="0">
                <a:latin typeface="Calibri"/>
                <a:cs typeface="Calibri"/>
              </a:rPr>
              <a:t>comparan</a:t>
            </a:r>
            <a:r>
              <a:rPr sz="1100" spc="24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datos</a:t>
            </a:r>
            <a:r>
              <a:rPr sz="1100" spc="24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de</a:t>
            </a:r>
            <a:r>
              <a:rPr sz="1100" spc="24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la</a:t>
            </a:r>
            <a:r>
              <a:rPr sz="1100" spc="2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educación </a:t>
            </a:r>
            <a:r>
              <a:rPr sz="1100" spc="-23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urbana-rural</a:t>
            </a:r>
            <a:r>
              <a:rPr sz="1100" spc="22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y</a:t>
            </a:r>
            <a:r>
              <a:rPr sz="1100" spc="220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de</a:t>
            </a:r>
            <a:r>
              <a:rPr sz="1100" dirty="0">
                <a:latin typeface="Calibri"/>
                <a:cs typeface="Calibri"/>
              </a:rPr>
              <a:t> la</a:t>
            </a:r>
            <a:r>
              <a:rPr sz="1100" spc="19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educación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956563" y="2763748"/>
            <a:ext cx="2117725" cy="579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10000"/>
              </a:lnSpc>
              <a:spcBef>
                <a:spcPts val="100"/>
              </a:spcBef>
            </a:pPr>
            <a:r>
              <a:rPr sz="1100" spc="-5" dirty="0">
                <a:latin typeface="Calibri"/>
                <a:cs typeface="Calibri"/>
              </a:rPr>
              <a:t>pública </a:t>
            </a:r>
            <a:r>
              <a:rPr sz="1100" dirty="0">
                <a:latin typeface="Calibri"/>
                <a:cs typeface="Calibri"/>
              </a:rPr>
              <a:t>privada.</a:t>
            </a:r>
            <a:r>
              <a:rPr sz="1100" spc="24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Fácilmente se </a:t>
            </a:r>
            <a:r>
              <a:rPr sz="1100" dirty="0">
                <a:latin typeface="Calibri"/>
                <a:cs typeface="Calibri"/>
              </a:rPr>
              <a:t>llega </a:t>
            </a:r>
            <a:r>
              <a:rPr sz="1100" spc="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la</a:t>
            </a:r>
            <a:r>
              <a:rPr sz="1100" spc="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conclusión</a:t>
            </a:r>
            <a:r>
              <a:rPr sz="110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que</a:t>
            </a:r>
            <a:r>
              <a:rPr sz="1100" dirty="0">
                <a:latin typeface="Calibri"/>
                <a:cs typeface="Calibri"/>
              </a:rPr>
              <a:t> hay</a:t>
            </a:r>
            <a:r>
              <a:rPr sz="1100" spc="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mejores </a:t>
            </a:r>
            <a:r>
              <a:rPr sz="1100" dirty="0">
                <a:latin typeface="Calibri"/>
                <a:cs typeface="Calibri"/>
              </a:rPr>
              <a:t> logros</a:t>
            </a:r>
            <a:r>
              <a:rPr sz="1100" spc="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en</a:t>
            </a:r>
            <a:r>
              <a:rPr sz="1100" spc="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la</a:t>
            </a:r>
            <a:r>
              <a:rPr sz="1100" spc="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ciudad</a:t>
            </a:r>
            <a:r>
              <a:rPr sz="1100" spc="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y</a:t>
            </a:r>
            <a:r>
              <a:rPr sz="1100" spc="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en</a:t>
            </a:r>
            <a:r>
              <a:rPr sz="1100" spc="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el</a:t>
            </a:r>
            <a:r>
              <a:rPr sz="1100" spc="1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sector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956563" y="3318485"/>
            <a:ext cx="2118360" cy="57594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 algn="just">
              <a:lnSpc>
                <a:spcPct val="109500"/>
              </a:lnSpc>
              <a:spcBef>
                <a:spcPts val="90"/>
              </a:spcBef>
            </a:pPr>
            <a:r>
              <a:rPr sz="1100" dirty="0">
                <a:latin typeface="Calibri"/>
                <a:cs typeface="Calibri"/>
              </a:rPr>
              <a:t>privado.</a:t>
            </a:r>
            <a:r>
              <a:rPr sz="1100" spc="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partir</a:t>
            </a:r>
            <a:r>
              <a:rPr sz="1100" spc="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de</a:t>
            </a:r>
            <a:r>
              <a:rPr sz="1100" dirty="0">
                <a:latin typeface="Calibri"/>
                <a:cs typeface="Calibri"/>
              </a:rPr>
              <a:t> esta </a:t>
            </a:r>
            <a:r>
              <a:rPr sz="1100" spc="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constatación,</a:t>
            </a:r>
            <a:r>
              <a:rPr sz="1100" spc="-55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se</a:t>
            </a:r>
            <a:r>
              <a:rPr sz="1100" spc="-5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promueve</a:t>
            </a:r>
            <a:r>
              <a:rPr sz="1100" spc="-6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la</a:t>
            </a:r>
            <a:r>
              <a:rPr sz="1100" spc="-5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tesis</a:t>
            </a:r>
            <a:r>
              <a:rPr sz="1100" spc="-5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de </a:t>
            </a:r>
            <a:r>
              <a:rPr sz="1100" spc="-23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“achicar</a:t>
            </a:r>
            <a:r>
              <a:rPr sz="1100" spc="-5" dirty="0">
                <a:latin typeface="Calibri"/>
                <a:cs typeface="Calibri"/>
              </a:rPr>
              <a:t> brechas”.</a:t>
            </a:r>
            <a:endParaRPr sz="1100">
              <a:latin typeface="Calibri"/>
              <a:cs typeface="Calibri"/>
            </a:endParaRPr>
          </a:p>
        </p:txBody>
      </p:sp>
      <p:grpSp>
        <p:nvGrpSpPr>
          <p:cNvPr id="43" name="object 43"/>
          <p:cNvGrpSpPr/>
          <p:nvPr/>
        </p:nvGrpSpPr>
        <p:grpSpPr>
          <a:xfrm>
            <a:off x="777875" y="4302125"/>
            <a:ext cx="2635250" cy="606425"/>
            <a:chOff x="777875" y="4302125"/>
            <a:chExt cx="2635250" cy="606425"/>
          </a:xfrm>
        </p:grpSpPr>
        <p:pic>
          <p:nvPicPr>
            <p:cNvPr id="44" name="object 44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781050" y="4305300"/>
              <a:ext cx="2628900" cy="600075"/>
            </a:xfrm>
            <a:prstGeom prst="rect">
              <a:avLst/>
            </a:prstGeom>
          </p:spPr>
        </p:pic>
        <p:sp>
          <p:nvSpPr>
            <p:cNvPr id="45" name="object 45"/>
            <p:cNvSpPr/>
            <p:nvPr/>
          </p:nvSpPr>
          <p:spPr>
            <a:xfrm>
              <a:off x="781050" y="4305300"/>
              <a:ext cx="2628900" cy="600075"/>
            </a:xfrm>
            <a:custGeom>
              <a:avLst/>
              <a:gdLst/>
              <a:ahLst/>
              <a:cxnLst/>
              <a:rect l="l" t="t" r="r" b="b"/>
              <a:pathLst>
                <a:path w="2628900" h="600075">
                  <a:moveTo>
                    <a:pt x="422935" y="0"/>
                  </a:moveTo>
                  <a:lnTo>
                    <a:pt x="2205990" y="0"/>
                  </a:lnTo>
                  <a:lnTo>
                    <a:pt x="2263373" y="2739"/>
                  </a:lnTo>
                  <a:lnTo>
                    <a:pt x="2318411" y="10719"/>
                  </a:lnTo>
                  <a:lnTo>
                    <a:pt x="2370599" y="23582"/>
                  </a:lnTo>
                  <a:lnTo>
                    <a:pt x="2419434" y="40969"/>
                  </a:lnTo>
                  <a:lnTo>
                    <a:pt x="2464411" y="62522"/>
                  </a:lnTo>
                  <a:lnTo>
                    <a:pt x="2505027" y="87883"/>
                  </a:lnTo>
                  <a:lnTo>
                    <a:pt x="2540777" y="116695"/>
                  </a:lnTo>
                  <a:lnTo>
                    <a:pt x="2571157" y="148599"/>
                  </a:lnTo>
                  <a:lnTo>
                    <a:pt x="2595663" y="183237"/>
                  </a:lnTo>
                  <a:lnTo>
                    <a:pt x="2613792" y="220250"/>
                  </a:lnTo>
                  <a:lnTo>
                    <a:pt x="2625039" y="259282"/>
                  </a:lnTo>
                  <a:lnTo>
                    <a:pt x="2628900" y="299974"/>
                  </a:lnTo>
                  <a:lnTo>
                    <a:pt x="2625039" y="340694"/>
                  </a:lnTo>
                  <a:lnTo>
                    <a:pt x="2613792" y="379750"/>
                  </a:lnTo>
                  <a:lnTo>
                    <a:pt x="2595663" y="416784"/>
                  </a:lnTo>
                  <a:lnTo>
                    <a:pt x="2571157" y="451437"/>
                  </a:lnTo>
                  <a:lnTo>
                    <a:pt x="2540777" y="483354"/>
                  </a:lnTo>
                  <a:lnTo>
                    <a:pt x="2505027" y="512175"/>
                  </a:lnTo>
                  <a:lnTo>
                    <a:pt x="2464411" y="537543"/>
                  </a:lnTo>
                  <a:lnTo>
                    <a:pt x="2419434" y="559101"/>
                  </a:lnTo>
                  <a:lnTo>
                    <a:pt x="2370599" y="576490"/>
                  </a:lnTo>
                  <a:lnTo>
                    <a:pt x="2318411" y="589354"/>
                  </a:lnTo>
                  <a:lnTo>
                    <a:pt x="2263373" y="597335"/>
                  </a:lnTo>
                  <a:lnTo>
                    <a:pt x="2205990" y="600075"/>
                  </a:lnTo>
                  <a:lnTo>
                    <a:pt x="422935" y="600075"/>
                  </a:lnTo>
                  <a:lnTo>
                    <a:pt x="365546" y="597335"/>
                  </a:lnTo>
                  <a:lnTo>
                    <a:pt x="310503" y="589354"/>
                  </a:lnTo>
                  <a:lnTo>
                    <a:pt x="258310" y="576490"/>
                  </a:lnTo>
                  <a:lnTo>
                    <a:pt x="209472" y="559101"/>
                  </a:lnTo>
                  <a:lnTo>
                    <a:pt x="164493" y="537543"/>
                  </a:lnTo>
                  <a:lnTo>
                    <a:pt x="123875" y="512175"/>
                  </a:lnTo>
                  <a:lnTo>
                    <a:pt x="88124" y="483354"/>
                  </a:lnTo>
                  <a:lnTo>
                    <a:pt x="57743" y="451437"/>
                  </a:lnTo>
                  <a:lnTo>
                    <a:pt x="33236" y="416784"/>
                  </a:lnTo>
                  <a:lnTo>
                    <a:pt x="15107" y="379750"/>
                  </a:lnTo>
                  <a:lnTo>
                    <a:pt x="3860" y="340694"/>
                  </a:lnTo>
                  <a:lnTo>
                    <a:pt x="0" y="299974"/>
                  </a:lnTo>
                  <a:lnTo>
                    <a:pt x="3860" y="259282"/>
                  </a:lnTo>
                  <a:lnTo>
                    <a:pt x="15107" y="220250"/>
                  </a:lnTo>
                  <a:lnTo>
                    <a:pt x="33236" y="183237"/>
                  </a:lnTo>
                  <a:lnTo>
                    <a:pt x="57743" y="148599"/>
                  </a:lnTo>
                  <a:lnTo>
                    <a:pt x="88124" y="116695"/>
                  </a:lnTo>
                  <a:lnTo>
                    <a:pt x="123875" y="87883"/>
                  </a:lnTo>
                  <a:lnTo>
                    <a:pt x="164493" y="62522"/>
                  </a:lnTo>
                  <a:lnTo>
                    <a:pt x="209472" y="40969"/>
                  </a:lnTo>
                  <a:lnTo>
                    <a:pt x="258310" y="23582"/>
                  </a:lnTo>
                  <a:lnTo>
                    <a:pt x="310503" y="10719"/>
                  </a:lnTo>
                  <a:lnTo>
                    <a:pt x="365546" y="2739"/>
                  </a:lnTo>
                  <a:lnTo>
                    <a:pt x="422935" y="0"/>
                  </a:lnTo>
                  <a:close/>
                </a:path>
              </a:pathLst>
            </a:custGeom>
            <a:ln w="6350">
              <a:solidFill>
                <a:srgbClr val="A4A4A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6" name="object 46"/>
          <p:cNvSpPr txBox="1"/>
          <p:nvPr/>
        </p:nvSpPr>
        <p:spPr>
          <a:xfrm>
            <a:off x="1214424" y="4406874"/>
            <a:ext cx="1761489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14045" marR="5080" indent="-601980">
              <a:lnSpc>
                <a:spcPct val="109100"/>
              </a:lnSpc>
              <a:spcBef>
                <a:spcPts val="100"/>
              </a:spcBef>
            </a:pPr>
            <a:r>
              <a:rPr sz="1100" b="1" spc="-5" dirty="0">
                <a:latin typeface="Calibri"/>
                <a:cs typeface="Calibri"/>
              </a:rPr>
              <a:t>INCLUSIÓN DEL SABER DE </a:t>
            </a:r>
            <a:r>
              <a:rPr sz="1100" b="1" dirty="0">
                <a:latin typeface="Calibri"/>
                <a:cs typeface="Calibri"/>
              </a:rPr>
              <a:t>LOS </a:t>
            </a:r>
            <a:r>
              <a:rPr sz="1100" b="1" spc="-235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PUEBLOS</a:t>
            </a:r>
            <a:endParaRPr sz="1100">
              <a:latin typeface="Calibri"/>
              <a:cs typeface="Calibri"/>
            </a:endParaRPr>
          </a:p>
        </p:txBody>
      </p:sp>
      <p:grpSp>
        <p:nvGrpSpPr>
          <p:cNvPr id="47" name="object 47"/>
          <p:cNvGrpSpPr/>
          <p:nvPr/>
        </p:nvGrpSpPr>
        <p:grpSpPr>
          <a:xfrm>
            <a:off x="730250" y="4895215"/>
            <a:ext cx="2682875" cy="1708785"/>
            <a:chOff x="730250" y="4895215"/>
            <a:chExt cx="2682875" cy="1708785"/>
          </a:xfrm>
        </p:grpSpPr>
        <p:sp>
          <p:nvSpPr>
            <p:cNvPr id="48" name="object 48"/>
            <p:cNvSpPr/>
            <p:nvPr/>
          </p:nvSpPr>
          <p:spPr>
            <a:xfrm>
              <a:off x="2028189" y="4895215"/>
              <a:ext cx="0" cy="333375"/>
            </a:xfrm>
            <a:custGeom>
              <a:avLst/>
              <a:gdLst/>
              <a:ahLst/>
              <a:cxnLst/>
              <a:rect l="l" t="t" r="r" b="b"/>
              <a:pathLst>
                <a:path h="333375">
                  <a:moveTo>
                    <a:pt x="0" y="0"/>
                  </a:moveTo>
                  <a:lnTo>
                    <a:pt x="0" y="333375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9" name="object 49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733425" y="5219700"/>
              <a:ext cx="2676525" cy="1381125"/>
            </a:xfrm>
            <a:prstGeom prst="rect">
              <a:avLst/>
            </a:prstGeom>
          </p:spPr>
        </p:pic>
        <p:sp>
          <p:nvSpPr>
            <p:cNvPr id="50" name="object 50"/>
            <p:cNvSpPr/>
            <p:nvPr/>
          </p:nvSpPr>
          <p:spPr>
            <a:xfrm>
              <a:off x="733425" y="5219700"/>
              <a:ext cx="2676525" cy="1381125"/>
            </a:xfrm>
            <a:custGeom>
              <a:avLst/>
              <a:gdLst/>
              <a:ahLst/>
              <a:cxnLst/>
              <a:rect l="l" t="t" r="r" b="b"/>
              <a:pathLst>
                <a:path w="2676525" h="1381125">
                  <a:moveTo>
                    <a:pt x="0" y="230250"/>
                  </a:moveTo>
                  <a:lnTo>
                    <a:pt x="4676" y="183821"/>
                  </a:lnTo>
                  <a:lnTo>
                    <a:pt x="18089" y="140588"/>
                  </a:lnTo>
                  <a:lnTo>
                    <a:pt x="39312" y="101475"/>
                  </a:lnTo>
                  <a:lnTo>
                    <a:pt x="67421" y="67405"/>
                  </a:lnTo>
                  <a:lnTo>
                    <a:pt x="101488" y="39299"/>
                  </a:lnTo>
                  <a:lnTo>
                    <a:pt x="140588" y="18081"/>
                  </a:lnTo>
                  <a:lnTo>
                    <a:pt x="183797" y="4674"/>
                  </a:lnTo>
                  <a:lnTo>
                    <a:pt x="230187" y="0"/>
                  </a:lnTo>
                  <a:lnTo>
                    <a:pt x="2446274" y="0"/>
                  </a:lnTo>
                  <a:lnTo>
                    <a:pt x="2492666" y="4674"/>
                  </a:lnTo>
                  <a:lnTo>
                    <a:pt x="2535882" y="18081"/>
                  </a:lnTo>
                  <a:lnTo>
                    <a:pt x="2574993" y="39299"/>
                  </a:lnTo>
                  <a:lnTo>
                    <a:pt x="2609072" y="67405"/>
                  </a:lnTo>
                  <a:lnTo>
                    <a:pt x="2637191" y="101475"/>
                  </a:lnTo>
                  <a:lnTo>
                    <a:pt x="2658425" y="140588"/>
                  </a:lnTo>
                  <a:lnTo>
                    <a:pt x="2671845" y="183821"/>
                  </a:lnTo>
                  <a:lnTo>
                    <a:pt x="2676525" y="230250"/>
                  </a:lnTo>
                  <a:lnTo>
                    <a:pt x="2676525" y="1150937"/>
                  </a:lnTo>
                  <a:lnTo>
                    <a:pt x="2671845" y="1197327"/>
                  </a:lnTo>
                  <a:lnTo>
                    <a:pt x="2658425" y="1240536"/>
                  </a:lnTo>
                  <a:lnTo>
                    <a:pt x="2637191" y="1279636"/>
                  </a:lnTo>
                  <a:lnTo>
                    <a:pt x="2609072" y="1313703"/>
                  </a:lnTo>
                  <a:lnTo>
                    <a:pt x="2574993" y="1341812"/>
                  </a:lnTo>
                  <a:lnTo>
                    <a:pt x="2535882" y="1363035"/>
                  </a:lnTo>
                  <a:lnTo>
                    <a:pt x="2492666" y="1376448"/>
                  </a:lnTo>
                  <a:lnTo>
                    <a:pt x="2446274" y="1381125"/>
                  </a:lnTo>
                  <a:lnTo>
                    <a:pt x="230187" y="1381125"/>
                  </a:lnTo>
                  <a:lnTo>
                    <a:pt x="183797" y="1376448"/>
                  </a:lnTo>
                  <a:lnTo>
                    <a:pt x="140588" y="1363035"/>
                  </a:lnTo>
                  <a:lnTo>
                    <a:pt x="101488" y="1341812"/>
                  </a:lnTo>
                  <a:lnTo>
                    <a:pt x="67421" y="1313703"/>
                  </a:lnTo>
                  <a:lnTo>
                    <a:pt x="39312" y="1279636"/>
                  </a:lnTo>
                  <a:lnTo>
                    <a:pt x="18089" y="1240536"/>
                  </a:lnTo>
                  <a:lnTo>
                    <a:pt x="4676" y="1197327"/>
                  </a:lnTo>
                  <a:lnTo>
                    <a:pt x="0" y="1150937"/>
                  </a:lnTo>
                  <a:lnTo>
                    <a:pt x="0" y="230250"/>
                  </a:lnTo>
                  <a:close/>
                </a:path>
              </a:pathLst>
            </a:custGeom>
            <a:ln w="6350">
              <a:solidFill>
                <a:srgbClr val="A4A4A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1" name="object 51"/>
          <p:cNvSpPr txBox="1"/>
          <p:nvPr/>
        </p:nvSpPr>
        <p:spPr>
          <a:xfrm>
            <a:off x="883411" y="5378577"/>
            <a:ext cx="2380615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dirty="0">
                <a:latin typeface="Calibri"/>
                <a:cs typeface="Calibri"/>
              </a:rPr>
              <a:t>Una</a:t>
            </a:r>
            <a:r>
              <a:rPr sz="1100" spc="38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de</a:t>
            </a:r>
            <a:r>
              <a:rPr sz="1100" spc="39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las</a:t>
            </a:r>
            <a:r>
              <a:rPr sz="1100" spc="39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tareas</a:t>
            </a:r>
            <a:r>
              <a:rPr sz="1100" spc="39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estratégicas</a:t>
            </a:r>
            <a:r>
              <a:rPr sz="1100" spc="39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de</a:t>
            </a:r>
            <a:r>
              <a:rPr sz="1100" spc="39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las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883411" y="5547969"/>
            <a:ext cx="2381250" cy="762635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 marR="5080" algn="just">
              <a:lnSpc>
                <a:spcPct val="110100"/>
              </a:lnSpc>
              <a:spcBef>
                <a:spcPts val="85"/>
              </a:spcBef>
            </a:pPr>
            <a:r>
              <a:rPr sz="1100" dirty="0">
                <a:latin typeface="Calibri"/>
                <a:cs typeface="Calibri"/>
              </a:rPr>
              <a:t>actuales</a:t>
            </a:r>
            <a:r>
              <a:rPr sz="1100" spc="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autoridades</a:t>
            </a:r>
            <a:r>
              <a:rPr sz="110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educativas</a:t>
            </a:r>
            <a:r>
              <a:rPr sz="1100" dirty="0">
                <a:latin typeface="Calibri"/>
                <a:cs typeface="Calibri"/>
              </a:rPr>
              <a:t> es </a:t>
            </a:r>
            <a:r>
              <a:rPr sz="1100" spc="-23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revertir</a:t>
            </a:r>
            <a:r>
              <a:rPr sz="1100" dirty="0">
                <a:latin typeface="Calibri"/>
                <a:cs typeface="Calibri"/>
              </a:rPr>
              <a:t> la</a:t>
            </a:r>
            <a:r>
              <a:rPr sz="1100" spc="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situación</a:t>
            </a:r>
            <a:r>
              <a:rPr sz="110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de</a:t>
            </a:r>
            <a:r>
              <a:rPr sz="1100" dirty="0">
                <a:latin typeface="Calibri"/>
                <a:cs typeface="Calibri"/>
              </a:rPr>
              <a:t> privatización </a:t>
            </a:r>
            <a:r>
              <a:rPr sz="1100" spc="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cuantitativa </a:t>
            </a:r>
            <a:r>
              <a:rPr sz="1100" dirty="0">
                <a:latin typeface="Calibri"/>
                <a:cs typeface="Calibri"/>
              </a:rPr>
              <a:t>y </a:t>
            </a:r>
            <a:r>
              <a:rPr sz="1100" spc="-5" dirty="0">
                <a:latin typeface="Calibri"/>
                <a:cs typeface="Calibri"/>
              </a:rPr>
              <a:t>cualitativa </a:t>
            </a:r>
            <a:r>
              <a:rPr sz="1100" spc="-10" dirty="0">
                <a:latin typeface="Calibri"/>
                <a:cs typeface="Calibri"/>
              </a:rPr>
              <a:t>de </a:t>
            </a:r>
            <a:r>
              <a:rPr sz="1100" dirty="0">
                <a:latin typeface="Calibri"/>
                <a:cs typeface="Calibri"/>
              </a:rPr>
              <a:t>la educación </a:t>
            </a:r>
            <a:r>
              <a:rPr sz="1100" spc="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peruana.</a:t>
            </a:r>
            <a:endParaRPr sz="11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187</Words>
  <Application>Microsoft Office PowerPoint</Application>
  <PresentationFormat>Personalizado</PresentationFormat>
  <Paragraphs>17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1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3" baseType="lpstr">
      <vt:lpstr>Calibri</vt:lpstr>
      <vt:lpstr>Office Theme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2022-05-11T07:45:12Z</dcterms:created>
  <dcterms:modified xsi:type="dcterms:W3CDTF">2022-05-11T07:45:17Z</dcterms:modified>
</cp:coreProperties>
</file>