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4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399" y="7772399"/>
                </a:moveTo>
                <a:lnTo>
                  <a:pt x="0" y="7772399"/>
                </a:lnTo>
                <a:lnTo>
                  <a:pt x="0" y="0"/>
                </a:lnTo>
                <a:lnTo>
                  <a:pt x="10058399" y="0"/>
                </a:lnTo>
                <a:lnTo>
                  <a:pt x="10058399" y="7772399"/>
                </a:lnTo>
                <a:close/>
              </a:path>
            </a:pathLst>
          </a:custGeom>
          <a:solidFill>
            <a:srgbClr val="E6EDF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5378" y="125525"/>
            <a:ext cx="9219140" cy="751367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758256" y="3865761"/>
            <a:ext cx="842644" cy="19812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86360" marR="5080" indent="-74295">
              <a:lnSpc>
                <a:spcPct val="104200"/>
              </a:lnSpc>
              <a:spcBef>
                <a:spcPts val="80"/>
              </a:spcBef>
            </a:pPr>
            <a:r>
              <a:rPr sz="55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EP</a:t>
            </a:r>
            <a:r>
              <a:rPr sz="5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550" spc="-70" dirty="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sz="5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T</a:t>
            </a:r>
            <a:r>
              <a:rPr sz="55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sz="55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M</a:t>
            </a:r>
            <a:r>
              <a:rPr sz="55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sz="550" dirty="0">
                <a:solidFill>
                  <a:srgbClr val="FFFFFF"/>
                </a:solidFill>
                <a:latin typeface="Microsoft Sans Serif"/>
                <a:cs typeface="Microsoft Sans Serif"/>
              </a:rPr>
              <a:t>L</a:t>
            </a:r>
            <a:r>
              <a:rPr sz="55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sz="550" dirty="0">
                <a:solidFill>
                  <a:srgbClr val="FFFFFF"/>
                </a:solidFill>
                <a:latin typeface="Microsoft Sans Serif"/>
                <a:cs typeface="Microsoft Sans Serif"/>
              </a:rPr>
              <a:t>G</a:t>
            </a:r>
            <a:r>
              <a:rPr sz="5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55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5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D</a:t>
            </a:r>
            <a:r>
              <a:rPr sz="55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sz="55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LA</a:t>
            </a:r>
            <a:r>
              <a:rPr sz="5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S  </a:t>
            </a:r>
            <a:r>
              <a:rPr sz="55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C</a:t>
            </a:r>
            <a:r>
              <a:rPr sz="5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55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sz="55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sz="55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C</a:t>
            </a:r>
            <a:r>
              <a:rPr sz="5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55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5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sz="5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50" spc="-70" dirty="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sz="55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sz="55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C</a:t>
            </a:r>
            <a:r>
              <a:rPr sz="5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55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5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L</a:t>
            </a:r>
            <a:r>
              <a:rPr sz="55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sz="55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endParaRPr sz="550">
              <a:latin typeface="Microsoft Sans Serif"/>
              <a:cs typeface="Microsoft Sans Serif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73968" y="3600161"/>
            <a:ext cx="409265" cy="24283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101758" y="531312"/>
            <a:ext cx="192405" cy="87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Dilthey</a:t>
            </a:r>
            <a:endParaRPr sz="400">
              <a:latin typeface="Microsoft Sans Serif"/>
              <a:cs typeface="Microsoft Sans Serif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45181" y="557654"/>
            <a:ext cx="54568" cy="54568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3149032" y="219234"/>
            <a:ext cx="721995" cy="2336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34645">
              <a:lnSpc>
                <a:spcPct val="100000"/>
              </a:lnSpc>
              <a:spcBef>
                <a:spcPts val="130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Las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ciencias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del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espiritu</a:t>
            </a:r>
            <a:endParaRPr sz="2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500">
              <a:latin typeface="Microsoft Sans Serif"/>
              <a:cs typeface="Microsoft Sans Serif"/>
            </a:endParaRPr>
          </a:p>
          <a:p>
            <a:pPr marL="12700" marR="6350">
              <a:lnSpc>
                <a:spcPct val="114599"/>
              </a:lnSpc>
            </a:pP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ciencias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sociales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como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ciencias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explicativas,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toman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modelo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las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ciencias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naturales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02648" y="506211"/>
            <a:ext cx="76708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las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ciencias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del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espiritu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ocupan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cultura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97320" y="627871"/>
            <a:ext cx="47244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fun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d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ent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p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te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og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44527" y="749532"/>
            <a:ext cx="62484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ciencias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naturales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estudian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los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hechos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29109" y="871193"/>
            <a:ext cx="54229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en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busquedad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la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compresion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44205" y="1565390"/>
            <a:ext cx="493395" cy="87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40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N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40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0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CU</a:t>
            </a:r>
            <a:r>
              <a:rPr sz="400" spc="-55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T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U</a:t>
            </a:r>
            <a:r>
              <a:rPr sz="400" spc="-60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4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00" spc="-20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endParaRPr sz="400">
              <a:latin typeface="Microsoft Sans Serif"/>
              <a:cs typeface="Microsoft Sans Serif"/>
            </a:endParaRPr>
          </a:p>
        </p:txBody>
      </p:sp>
      <p:pic>
        <p:nvPicPr>
          <p:cNvPr id="14" name="object 1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87628" y="1591732"/>
            <a:ext cx="54568" cy="54568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2315249" y="1353144"/>
            <a:ext cx="896619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83845" algn="l"/>
              </a:tabLst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rickert	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Metodo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individualizador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250" spc="3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idiografico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715211" y="1474806"/>
            <a:ext cx="49657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busquedad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singularidades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10578" y="1596466"/>
            <a:ext cx="702945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aspectos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particulares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que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individualizan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un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determinado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fenomeno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510578" y="1761782"/>
            <a:ext cx="701040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ciencias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naturales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son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disciplinas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sobre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los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objetos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que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estudian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034939" y="2443946"/>
            <a:ext cx="474345" cy="87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40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N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40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0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N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T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U</a:t>
            </a:r>
            <a:r>
              <a:rPr sz="400" spc="-60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4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00" spc="-20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endParaRPr sz="400">
              <a:latin typeface="Microsoft Sans Serif"/>
              <a:cs typeface="Microsoft Sans Serif"/>
            </a:endParaRPr>
          </a:p>
        </p:txBody>
      </p:sp>
      <p:pic>
        <p:nvPicPr>
          <p:cNvPr id="20" name="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78362" y="2470288"/>
            <a:ext cx="54568" cy="54568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2325045" y="2253528"/>
            <a:ext cx="479425" cy="18986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30"/>
              </a:spcBef>
            </a:pPr>
            <a:r>
              <a:rPr sz="250" spc="45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et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od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G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ene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li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z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do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endParaRPr sz="2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550">
              <a:latin typeface="Microsoft Sans Serif"/>
              <a:cs typeface="Microsoft Sans Serif"/>
            </a:endParaRPr>
          </a:p>
          <a:p>
            <a:pPr marR="6985" algn="r">
              <a:lnSpc>
                <a:spcPct val="100000"/>
              </a:lnSpc>
              <a:spcBef>
                <a:spcPts val="5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Conjunto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procedimientos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14003" y="2496850"/>
            <a:ext cx="790575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busquedad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conocimientos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los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objetos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 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investigacion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450552" y="2662166"/>
            <a:ext cx="35179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formulacion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 leyes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493317" y="3319774"/>
            <a:ext cx="326390" cy="87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4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X</a:t>
            </a:r>
            <a:r>
              <a:rPr sz="40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W</a:t>
            </a:r>
            <a:r>
              <a:rPr sz="40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B</a:t>
            </a:r>
            <a:r>
              <a:rPr sz="40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00" spc="-50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endParaRPr sz="400">
              <a:latin typeface="Microsoft Sans Serif"/>
              <a:cs typeface="Microsoft Sans Serif"/>
            </a:endParaRPr>
          </a:p>
        </p:txBody>
      </p:sp>
      <p:pic>
        <p:nvPicPr>
          <p:cNvPr id="25" name="object 2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36740" y="3346116"/>
            <a:ext cx="54568" cy="54568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2966227" y="3107501"/>
            <a:ext cx="29464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Los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tipos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ideales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083332" y="3085701"/>
            <a:ext cx="728980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son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construcciones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intelectuales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un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cierto </a:t>
            </a:r>
            <a:r>
              <a:rPr sz="250" spc="-5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objeto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cultural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598789" y="2924996"/>
            <a:ext cx="33020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tipo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ideal</a:t>
            </a:r>
            <a:r>
              <a:rPr sz="250" spc="7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historico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111518" y="2924996"/>
            <a:ext cx="33337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epoca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determinada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435083" y="3046658"/>
            <a:ext cx="49530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ideal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sociologia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general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11262" y="3046685"/>
            <a:ext cx="76962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fenomenos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que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se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dan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lo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largo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historia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451454" y="3168346"/>
            <a:ext cx="47879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tipo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ideal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la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accion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social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95844" y="3168373"/>
            <a:ext cx="70167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tipo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conducta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un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autor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determinado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582419" y="3290034"/>
            <a:ext cx="34798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tipo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ideal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estructural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45908" y="3290061"/>
            <a:ext cx="68389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causa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y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consecuencias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la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accion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social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731582" y="3411722"/>
            <a:ext cx="52895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las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ciencias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sociales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culturales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584246" y="3533383"/>
            <a:ext cx="676910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disciplinas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que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analizan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fenomenos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realidad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en terminos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de</a:t>
            </a:r>
            <a:r>
              <a:rPr sz="250" spc="9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su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cultura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625173" y="3698699"/>
            <a:ext cx="635635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Investigacion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fenomeno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social,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iglesia,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cristianismo,burocracia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976306" y="4220158"/>
            <a:ext cx="986790" cy="1504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7945">
              <a:lnSpc>
                <a:spcPct val="102899"/>
              </a:lnSpc>
              <a:spcBef>
                <a:spcPts val="95"/>
              </a:spcBef>
            </a:pP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LAS </a:t>
            </a:r>
            <a:r>
              <a:rPr sz="400" spc="-25" dirty="0">
                <a:solidFill>
                  <a:srgbClr val="454A4B"/>
                </a:solidFill>
                <a:latin typeface="Microsoft Sans Serif"/>
                <a:cs typeface="Microsoft Sans Serif"/>
              </a:rPr>
              <a:t>BASES</a:t>
            </a:r>
            <a:r>
              <a:rPr sz="400" spc="-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dirty="0">
                <a:solidFill>
                  <a:srgbClr val="454A4B"/>
                </a:solidFill>
                <a:latin typeface="Microsoft Sans Serif"/>
                <a:cs typeface="Microsoft Sans Serif"/>
              </a:rPr>
              <a:t>FENOMENOLOGICAS 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DE </a:t>
            </a:r>
            <a:r>
              <a:rPr sz="400" spc="-9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LAS</a:t>
            </a:r>
            <a:r>
              <a:rPr sz="4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CIENCIAS</a:t>
            </a:r>
            <a:r>
              <a:rPr sz="4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SOCIALES</a:t>
            </a:r>
            <a:endParaRPr sz="400">
              <a:latin typeface="Microsoft Sans Serif"/>
              <a:cs typeface="Microsoft Sans Serif"/>
            </a:endParaRPr>
          </a:p>
        </p:txBody>
      </p:sp>
      <p:pic>
        <p:nvPicPr>
          <p:cNvPr id="40" name="object 4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87940" y="4246500"/>
            <a:ext cx="54568" cy="54568"/>
          </a:xfrm>
          <a:prstGeom prst="rect">
            <a:avLst/>
          </a:prstGeom>
        </p:spPr>
      </p:pic>
      <p:sp>
        <p:nvSpPr>
          <p:cNvPr id="41" name="object 41"/>
          <p:cNvSpPr txBox="1"/>
          <p:nvPr/>
        </p:nvSpPr>
        <p:spPr>
          <a:xfrm>
            <a:off x="1582910" y="3895802"/>
            <a:ext cx="22923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Alfred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schutz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158392" y="3895802"/>
            <a:ext cx="27178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f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il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f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n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064507" y="4017462"/>
            <a:ext cx="749300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Construccion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una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sociologia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sobre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basese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fenomenologicas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105434" y="4182778"/>
            <a:ext cx="70675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intersujetividad,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relacion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unos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con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otros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075421" y="4304439"/>
            <a:ext cx="736600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conocimiento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interpretaciones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nuestros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precesores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132718" y="4469755"/>
            <a:ext cx="67945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acontecimeintos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de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nuestras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experiencias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132718" y="4591417"/>
            <a:ext cx="680085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el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mundo de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la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vida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se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experimenta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en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la </a:t>
            </a:r>
            <a:r>
              <a:rPr sz="250" spc="-5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intersujetividad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045853" y="5175110"/>
            <a:ext cx="242570" cy="87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Goldman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2989277" y="5201452"/>
            <a:ext cx="1932305" cy="693420"/>
            <a:chOff x="2989277" y="5201452"/>
            <a:chExt cx="1932305" cy="693420"/>
          </a:xfrm>
        </p:grpSpPr>
        <p:pic>
          <p:nvPicPr>
            <p:cNvPr id="50" name="object 5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89277" y="5201452"/>
              <a:ext cx="54568" cy="54568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4569041" y="5749868"/>
              <a:ext cx="349250" cy="142240"/>
            </a:xfrm>
            <a:custGeom>
              <a:avLst/>
              <a:gdLst/>
              <a:ahLst/>
              <a:cxnLst/>
              <a:rect l="l" t="t" r="r" b="b"/>
              <a:pathLst>
                <a:path w="349250" h="142239">
                  <a:moveTo>
                    <a:pt x="282958" y="141878"/>
                  </a:moveTo>
                  <a:lnTo>
                    <a:pt x="66281" y="141878"/>
                  </a:lnTo>
                  <a:lnTo>
                    <a:pt x="61668" y="141424"/>
                  </a:lnTo>
                  <a:lnTo>
                    <a:pt x="24071" y="124394"/>
                  </a:lnTo>
                  <a:lnTo>
                    <a:pt x="2271" y="89347"/>
                  </a:lnTo>
                  <a:lnTo>
                    <a:pt x="0" y="75597"/>
                  </a:lnTo>
                  <a:lnTo>
                    <a:pt x="0" y="70939"/>
                  </a:lnTo>
                  <a:lnTo>
                    <a:pt x="0" y="66281"/>
                  </a:lnTo>
                  <a:lnTo>
                    <a:pt x="14543" y="27654"/>
                  </a:lnTo>
                  <a:lnTo>
                    <a:pt x="48095" y="3617"/>
                  </a:lnTo>
                  <a:lnTo>
                    <a:pt x="66281" y="0"/>
                  </a:lnTo>
                  <a:lnTo>
                    <a:pt x="282958" y="0"/>
                  </a:lnTo>
                  <a:lnTo>
                    <a:pt x="321585" y="14543"/>
                  </a:lnTo>
                  <a:lnTo>
                    <a:pt x="345622" y="48095"/>
                  </a:lnTo>
                  <a:lnTo>
                    <a:pt x="349239" y="66281"/>
                  </a:lnTo>
                  <a:lnTo>
                    <a:pt x="349239" y="75597"/>
                  </a:lnTo>
                  <a:lnTo>
                    <a:pt x="334696" y="114224"/>
                  </a:lnTo>
                  <a:lnTo>
                    <a:pt x="301144" y="138261"/>
                  </a:lnTo>
                  <a:lnTo>
                    <a:pt x="287571" y="141424"/>
                  </a:lnTo>
                  <a:lnTo>
                    <a:pt x="282958" y="14187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4569041" y="5749868"/>
              <a:ext cx="349250" cy="142240"/>
            </a:xfrm>
            <a:custGeom>
              <a:avLst/>
              <a:gdLst/>
              <a:ahLst/>
              <a:cxnLst/>
              <a:rect l="l" t="t" r="r" b="b"/>
              <a:pathLst>
                <a:path w="349250" h="142239">
                  <a:moveTo>
                    <a:pt x="0" y="70939"/>
                  </a:moveTo>
                  <a:lnTo>
                    <a:pt x="11955" y="31527"/>
                  </a:lnTo>
                  <a:lnTo>
                    <a:pt x="43792" y="5399"/>
                  </a:lnTo>
                  <a:lnTo>
                    <a:pt x="66281" y="0"/>
                  </a:lnTo>
                  <a:lnTo>
                    <a:pt x="70939" y="0"/>
                  </a:lnTo>
                  <a:lnTo>
                    <a:pt x="278300" y="0"/>
                  </a:lnTo>
                  <a:lnTo>
                    <a:pt x="282958" y="0"/>
                  </a:lnTo>
                  <a:lnTo>
                    <a:pt x="287571" y="454"/>
                  </a:lnTo>
                  <a:lnTo>
                    <a:pt x="292140" y="1363"/>
                  </a:lnTo>
                  <a:lnTo>
                    <a:pt x="296708" y="2271"/>
                  </a:lnTo>
                  <a:lnTo>
                    <a:pt x="301144" y="3617"/>
                  </a:lnTo>
                  <a:lnTo>
                    <a:pt x="305447" y="5399"/>
                  </a:lnTo>
                  <a:lnTo>
                    <a:pt x="309751" y="7182"/>
                  </a:lnTo>
                  <a:lnTo>
                    <a:pt x="313839" y="9367"/>
                  </a:lnTo>
                  <a:lnTo>
                    <a:pt x="317712" y="11955"/>
                  </a:lnTo>
                  <a:lnTo>
                    <a:pt x="321585" y="14543"/>
                  </a:lnTo>
                  <a:lnTo>
                    <a:pt x="345622" y="48095"/>
                  </a:lnTo>
                  <a:lnTo>
                    <a:pt x="349239" y="66281"/>
                  </a:lnTo>
                  <a:lnTo>
                    <a:pt x="349239" y="70939"/>
                  </a:lnTo>
                  <a:lnTo>
                    <a:pt x="349239" y="75597"/>
                  </a:lnTo>
                  <a:lnTo>
                    <a:pt x="348785" y="80210"/>
                  </a:lnTo>
                  <a:lnTo>
                    <a:pt x="347876" y="84778"/>
                  </a:lnTo>
                  <a:lnTo>
                    <a:pt x="346968" y="89347"/>
                  </a:lnTo>
                  <a:lnTo>
                    <a:pt x="325168" y="124394"/>
                  </a:lnTo>
                  <a:lnTo>
                    <a:pt x="317712" y="129923"/>
                  </a:lnTo>
                  <a:lnTo>
                    <a:pt x="313839" y="132511"/>
                  </a:lnTo>
                  <a:lnTo>
                    <a:pt x="292140" y="140515"/>
                  </a:lnTo>
                  <a:lnTo>
                    <a:pt x="287571" y="141424"/>
                  </a:lnTo>
                  <a:lnTo>
                    <a:pt x="282958" y="141878"/>
                  </a:lnTo>
                  <a:lnTo>
                    <a:pt x="278300" y="141878"/>
                  </a:lnTo>
                  <a:lnTo>
                    <a:pt x="70939" y="141878"/>
                  </a:lnTo>
                  <a:lnTo>
                    <a:pt x="31527" y="129923"/>
                  </a:lnTo>
                  <a:lnTo>
                    <a:pt x="5399" y="98086"/>
                  </a:lnTo>
                  <a:lnTo>
                    <a:pt x="1363" y="84778"/>
                  </a:lnTo>
                  <a:lnTo>
                    <a:pt x="454" y="80210"/>
                  </a:lnTo>
                  <a:lnTo>
                    <a:pt x="0" y="75597"/>
                  </a:lnTo>
                  <a:lnTo>
                    <a:pt x="0" y="70939"/>
                  </a:lnTo>
                  <a:close/>
                </a:path>
              </a:pathLst>
            </a:custGeom>
            <a:ln w="5456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2597888" y="5188971"/>
            <a:ext cx="21653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subjetividad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654968" y="4902049"/>
            <a:ext cx="790575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conjunto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hechos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exteriores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los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hombres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 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un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mundo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del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cual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realizan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sus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actos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690437" y="5067337"/>
            <a:ext cx="753745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tomar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conciencia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que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el conocimiento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esta </a:t>
            </a:r>
            <a:r>
              <a:rPr sz="250" spc="-5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inferido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268866" y="5232680"/>
            <a:ext cx="17653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n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 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v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il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785933" y="5354315"/>
            <a:ext cx="659130" cy="18986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u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d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u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d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endParaRPr sz="2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550">
              <a:latin typeface="Microsoft Sans Serif"/>
              <a:cs typeface="Microsoft Sans Serif"/>
            </a:endParaRPr>
          </a:p>
          <a:p>
            <a:pPr marR="5080" algn="r">
              <a:lnSpc>
                <a:spcPct val="100000"/>
              </a:lnSpc>
              <a:spcBef>
                <a:spcPts val="5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relacionar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juicios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con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estructura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social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663560" y="5769909"/>
            <a:ext cx="228600" cy="87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BL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U</a:t>
            </a:r>
            <a:r>
              <a:rPr sz="40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40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00" spc="-50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endParaRPr sz="400">
              <a:latin typeface="Microsoft Sans Serif"/>
              <a:cs typeface="Microsoft Sans Serif"/>
            </a:endParaRPr>
          </a:p>
        </p:txBody>
      </p:sp>
      <p:pic>
        <p:nvPicPr>
          <p:cNvPr id="59" name="object 5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607239" y="5796252"/>
            <a:ext cx="54568" cy="54568"/>
          </a:xfrm>
          <a:prstGeom prst="rect">
            <a:avLst/>
          </a:prstGeom>
        </p:spPr>
      </p:pic>
      <p:sp>
        <p:nvSpPr>
          <p:cNvPr id="60" name="object 60"/>
          <p:cNvSpPr txBox="1"/>
          <p:nvPr/>
        </p:nvSpPr>
        <p:spPr>
          <a:xfrm>
            <a:off x="4523045" y="6422006"/>
            <a:ext cx="27749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r>
              <a:rPr sz="250" spc="35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25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45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X</a:t>
            </a:r>
            <a:endParaRPr sz="250">
              <a:latin typeface="Microsoft Sans Serif"/>
              <a:cs typeface="Microsoft Sans Serif"/>
            </a:endParaRPr>
          </a:p>
        </p:txBody>
      </p:sp>
      <p:pic>
        <p:nvPicPr>
          <p:cNvPr id="61" name="object 6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470817" y="6434705"/>
            <a:ext cx="54568" cy="54568"/>
          </a:xfrm>
          <a:prstGeom prst="rect">
            <a:avLst/>
          </a:prstGeom>
        </p:spPr>
      </p:pic>
      <p:sp>
        <p:nvSpPr>
          <p:cNvPr id="62" name="object 62"/>
          <p:cNvSpPr txBox="1"/>
          <p:nvPr/>
        </p:nvSpPr>
        <p:spPr>
          <a:xfrm>
            <a:off x="3648336" y="5783552"/>
            <a:ext cx="77216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4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sociologia</a:t>
            </a:r>
            <a:r>
              <a:rPr sz="250" spc="4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debe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estudiar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-40" dirty="0">
                <a:solidFill>
                  <a:srgbClr val="454A4B"/>
                </a:solidFill>
                <a:latin typeface="Microsoft Sans Serif"/>
                <a:cs typeface="Microsoft Sans Serif"/>
              </a:rPr>
              <a:t>la(1s8i1n8te-1rp88re2t)aciones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3520100" y="5902321"/>
            <a:ext cx="783590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Metodo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de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la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economia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politica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en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elementos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fundamentales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para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critica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economica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Politica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3566483" y="6067637"/>
            <a:ext cx="726440" cy="15557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Marx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hace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una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distincion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Realidad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concreta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y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del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pensamiento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que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se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proyecta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sobre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realidad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3951192" y="6276607"/>
            <a:ext cx="35242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F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il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f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45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ate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li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t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525556" y="6398269"/>
            <a:ext cx="779145" cy="15557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Segun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Mark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realidad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social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es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un proceso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 </a:t>
            </a:r>
            <a:r>
              <a:rPr sz="250" spc="-5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contradicciones,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ejemplo,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las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fuerzas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 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produccion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entre proletariado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y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burguesia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2639933" y="6441951"/>
            <a:ext cx="73279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circustancias</a:t>
            </a:r>
            <a:r>
              <a:rPr sz="250" spc="3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historica</a:t>
            </a:r>
            <a:r>
              <a:rPr sz="250" spc="3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investigacion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social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653793" y="6607240"/>
            <a:ext cx="651510" cy="15557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El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modo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de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vida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material condiciona,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condiciona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el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proceso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social,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politica,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y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espiritual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520100" y="6816211"/>
            <a:ext cx="784860" cy="15557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no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es</a:t>
            </a:r>
            <a:r>
              <a:rPr sz="250" spc="6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  conciencia 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del hombre lo que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determina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su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ser,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sino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el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ser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social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determina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su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conciencia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3555569" y="7025181"/>
            <a:ext cx="749300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no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podemos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juzgar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un indicudio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por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lo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que </a:t>
            </a:r>
            <a:r>
              <a:rPr sz="250" spc="-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piensa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si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621497" y="572239"/>
            <a:ext cx="1042669" cy="1504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7945">
              <a:lnSpc>
                <a:spcPct val="102899"/>
              </a:lnSpc>
              <a:spcBef>
                <a:spcPts val="95"/>
              </a:spcBef>
            </a:pP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r>
              <a:rPr sz="40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0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4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40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40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P</a:t>
            </a:r>
            <a:r>
              <a:rPr sz="400" spc="-60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40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N</a:t>
            </a:r>
            <a:r>
              <a:rPr sz="40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4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ON</a:t>
            </a:r>
            <a:r>
              <a:rPr sz="4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2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0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4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N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T</a:t>
            </a:r>
            <a:r>
              <a:rPr sz="40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00" spc="-60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40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P</a:t>
            </a:r>
            <a:r>
              <a:rPr sz="400" spc="-60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40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00" spc="-30" dirty="0">
                <a:solidFill>
                  <a:srgbClr val="454A4B"/>
                </a:solidFill>
                <a:latin typeface="Microsoft Sans Serif"/>
                <a:cs typeface="Microsoft Sans Serif"/>
              </a:rPr>
              <a:t>T</a:t>
            </a:r>
            <a:r>
              <a:rPr sz="4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4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40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N  </a:t>
            </a:r>
            <a:r>
              <a:rPr sz="40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EN</a:t>
            </a:r>
            <a:r>
              <a:rPr sz="40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LAS</a:t>
            </a:r>
            <a:r>
              <a:rPr sz="4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CIENCIAS</a:t>
            </a:r>
            <a:r>
              <a:rPr sz="40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SOCIALES</a:t>
            </a:r>
            <a:endParaRPr sz="400">
              <a:latin typeface="Microsoft Sans Serif"/>
              <a:cs typeface="Microsoft Sans Serif"/>
            </a:endParaRPr>
          </a:p>
        </p:txBody>
      </p:sp>
      <p:pic>
        <p:nvPicPr>
          <p:cNvPr id="72" name="object 7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33131" y="598581"/>
            <a:ext cx="54568" cy="54568"/>
          </a:xfrm>
          <a:prstGeom prst="rect">
            <a:avLst/>
          </a:prstGeom>
        </p:spPr>
      </p:pic>
      <p:sp>
        <p:nvSpPr>
          <p:cNvPr id="73" name="object 73"/>
          <p:cNvSpPr txBox="1"/>
          <p:nvPr/>
        </p:nvSpPr>
        <p:spPr>
          <a:xfrm>
            <a:off x="6879814" y="434998"/>
            <a:ext cx="33845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ciencias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explicativas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7372542" y="435026"/>
            <a:ext cx="13017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Rickert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6879814" y="556714"/>
            <a:ext cx="45529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identificacion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las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causas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6879814" y="678347"/>
            <a:ext cx="79184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deducion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apartir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proposiciones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una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teoria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879814" y="800008"/>
            <a:ext cx="50990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Comprensivas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interpretativas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6445485" y="1562661"/>
            <a:ext cx="784225" cy="87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Busquedad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40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Leyes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dirty="0">
                <a:solidFill>
                  <a:srgbClr val="454A4B"/>
                </a:solidFill>
                <a:latin typeface="Microsoft Sans Serif"/>
                <a:cs typeface="Microsoft Sans Serif"/>
              </a:rPr>
              <a:t>invariables</a:t>
            </a:r>
            <a:endParaRPr sz="400">
              <a:latin typeface="Microsoft Sans Serif"/>
              <a:cs typeface="Microsoft Sans Serif"/>
            </a:endParaRPr>
          </a:p>
        </p:txBody>
      </p:sp>
      <p:pic>
        <p:nvPicPr>
          <p:cNvPr id="79" name="object 7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88908" y="1589003"/>
            <a:ext cx="54568" cy="54568"/>
          </a:xfrm>
          <a:prstGeom prst="rect">
            <a:avLst/>
          </a:prstGeom>
        </p:spPr>
      </p:pic>
      <p:sp>
        <p:nvSpPr>
          <p:cNvPr id="80" name="object 80"/>
          <p:cNvSpPr txBox="1"/>
          <p:nvPr/>
        </p:nvSpPr>
        <p:spPr>
          <a:xfrm>
            <a:off x="7406402" y="1510248"/>
            <a:ext cx="48768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Aungusto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Comte</a:t>
            </a:r>
            <a:r>
              <a:rPr sz="2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(1798-1857)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8046466" y="1184309"/>
            <a:ext cx="598170" cy="18986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Primer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representante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del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Positivismo</a:t>
            </a:r>
            <a:endParaRPr sz="2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5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Obra-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Curso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la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Filosofia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8046466" y="1427603"/>
            <a:ext cx="55943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Discurso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sobre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el espiritu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Positivo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8046466" y="1549292"/>
            <a:ext cx="718820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Afirma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que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el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verdadero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conocimiento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es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el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proporcionado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por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las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ciencias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8046466" y="1714580"/>
            <a:ext cx="72263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Se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apoya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en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el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conocimiento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las</a:t>
            </a:r>
            <a:r>
              <a:rPr sz="250" spc="3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ciencias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7471885" y="1836241"/>
            <a:ext cx="1300480" cy="19240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86740">
              <a:lnSpc>
                <a:spcPct val="100000"/>
              </a:lnSpc>
              <a:spcBef>
                <a:spcPts val="130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Permite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dar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Explicaciones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los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fenomenos</a:t>
            </a:r>
            <a:endParaRPr sz="2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5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Metodo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las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ciencias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Fisico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Matematicas</a:t>
            </a:r>
            <a:endParaRPr sz="250">
              <a:latin typeface="Microsoft Sans Serif"/>
              <a:cs typeface="Microsoft Sans Serif"/>
            </a:endParaRPr>
          </a:p>
        </p:txBody>
      </p:sp>
      <p:pic>
        <p:nvPicPr>
          <p:cNvPr id="86" name="object 8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19657" y="1973358"/>
            <a:ext cx="54568" cy="54568"/>
          </a:xfrm>
          <a:prstGeom prst="rect">
            <a:avLst/>
          </a:prstGeom>
        </p:spPr>
      </p:pic>
      <p:sp>
        <p:nvSpPr>
          <p:cNvPr id="87" name="object 87"/>
          <p:cNvSpPr txBox="1"/>
          <p:nvPr/>
        </p:nvSpPr>
        <p:spPr>
          <a:xfrm>
            <a:off x="6410015" y="2634937"/>
            <a:ext cx="763905" cy="87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r>
              <a:rPr sz="40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EYE</a:t>
            </a:r>
            <a:r>
              <a:rPr sz="400" spc="-40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40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D</a:t>
            </a:r>
            <a:r>
              <a:rPr sz="400" spc="-2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0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r>
              <a:rPr sz="4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400" spc="-40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40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T</a:t>
            </a:r>
            <a:r>
              <a:rPr sz="400" spc="-60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40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00" spc="-40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40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ES</a:t>
            </a:r>
            <a:r>
              <a:rPr sz="400" spc="-30" dirty="0">
                <a:solidFill>
                  <a:srgbClr val="454A4B"/>
                </a:solidFill>
                <a:latin typeface="Microsoft Sans Serif"/>
                <a:cs typeface="Microsoft Sans Serif"/>
              </a:rPr>
              <a:t>T</a:t>
            </a:r>
            <a:r>
              <a:rPr sz="4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AD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4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400" spc="-40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endParaRPr sz="400">
              <a:latin typeface="Microsoft Sans Serif"/>
              <a:cs typeface="Microsoft Sans Serif"/>
            </a:endParaRPr>
          </a:p>
        </p:txBody>
      </p:sp>
      <p:pic>
        <p:nvPicPr>
          <p:cNvPr id="88" name="object 8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53438" y="2661279"/>
            <a:ext cx="54568" cy="54568"/>
          </a:xfrm>
          <a:prstGeom prst="rect">
            <a:avLst/>
          </a:prstGeom>
        </p:spPr>
      </p:pic>
      <p:sp>
        <p:nvSpPr>
          <p:cNvPr id="89" name="object 89"/>
          <p:cNvSpPr txBox="1"/>
          <p:nvPr/>
        </p:nvSpPr>
        <p:spPr>
          <a:xfrm>
            <a:off x="7411859" y="2444519"/>
            <a:ext cx="737235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Desarrollo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mente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del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conocimiento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y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historia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7411859" y="2609835"/>
            <a:ext cx="33591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El</a:t>
            </a:r>
            <a:r>
              <a:rPr sz="2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estado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teologico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7411859" y="2731496"/>
            <a:ext cx="34671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El</a:t>
            </a:r>
            <a:r>
              <a:rPr sz="25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estado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metafisico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7411859" y="2853157"/>
            <a:ext cx="31115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El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estado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positivo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7877303" y="2853157"/>
            <a:ext cx="25654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leyes Variantes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6309062" y="3374343"/>
            <a:ext cx="800735" cy="1504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7945">
              <a:lnSpc>
                <a:spcPct val="102899"/>
              </a:lnSpc>
              <a:spcBef>
                <a:spcPts val="95"/>
              </a:spcBef>
            </a:pP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PRINCIPIO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 DE GENERALIDAD </a:t>
            </a:r>
            <a:r>
              <a:rPr sz="400" spc="-9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20" dirty="0">
                <a:solidFill>
                  <a:srgbClr val="454A4B"/>
                </a:solidFill>
                <a:latin typeface="Microsoft Sans Serif"/>
                <a:cs typeface="Microsoft Sans Serif"/>
              </a:rPr>
              <a:t>DECRECIENTE</a:t>
            </a:r>
            <a:endParaRPr sz="400">
              <a:latin typeface="Microsoft Sans Serif"/>
              <a:cs typeface="Microsoft Sans Serif"/>
            </a:endParaRPr>
          </a:p>
        </p:txBody>
      </p:sp>
      <p:pic>
        <p:nvPicPr>
          <p:cNvPr id="95" name="object 9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0696" y="3400685"/>
            <a:ext cx="54568" cy="54568"/>
          </a:xfrm>
          <a:prstGeom prst="rect">
            <a:avLst/>
          </a:prstGeom>
        </p:spPr>
      </p:pic>
      <p:sp>
        <p:nvSpPr>
          <p:cNvPr id="96" name="object 96"/>
          <p:cNvSpPr txBox="1"/>
          <p:nvPr/>
        </p:nvSpPr>
        <p:spPr>
          <a:xfrm>
            <a:off x="7313635" y="3419607"/>
            <a:ext cx="14478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-20" dirty="0">
                <a:solidFill>
                  <a:srgbClr val="454A4B"/>
                </a:solidFill>
                <a:latin typeface="Microsoft Sans Serif"/>
                <a:cs typeface="Microsoft Sans Serif"/>
              </a:rPr>
              <a:t>P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7612644" y="3054624"/>
            <a:ext cx="28892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ate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at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7612644" y="3176285"/>
            <a:ext cx="13970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en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7612644" y="3297947"/>
            <a:ext cx="25146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astronomia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7612644" y="3419607"/>
            <a:ext cx="27051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Fisica</a:t>
            </a:r>
            <a:r>
              <a:rPr sz="2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mecanica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7612644" y="3541269"/>
            <a:ext cx="15621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Quimica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7612644" y="3662929"/>
            <a:ext cx="15621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B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og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7612644" y="3784591"/>
            <a:ext cx="19177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Sociologia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7958037" y="3784618"/>
            <a:ext cx="38544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Ciencia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sociedad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6445485" y="4340209"/>
            <a:ext cx="786765" cy="87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EXPLICACION</a:t>
            </a:r>
            <a:r>
              <a:rPr sz="40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FUNCIONALISTA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106" name="object 106"/>
          <p:cNvGrpSpPr/>
          <p:nvPr/>
        </p:nvGrpSpPr>
        <p:grpSpPr>
          <a:xfrm>
            <a:off x="6388908" y="4363823"/>
            <a:ext cx="906144" cy="57785"/>
            <a:chOff x="6388908" y="4363823"/>
            <a:chExt cx="906144" cy="57785"/>
          </a:xfrm>
        </p:grpSpPr>
        <p:pic>
          <p:nvPicPr>
            <p:cNvPr id="107" name="object 10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88908" y="4366551"/>
              <a:ext cx="54568" cy="54568"/>
            </a:xfrm>
            <a:prstGeom prst="rect">
              <a:avLst/>
            </a:prstGeom>
          </p:spPr>
        </p:pic>
        <p:sp>
          <p:nvSpPr>
            <p:cNvPr id="108" name="object 108"/>
            <p:cNvSpPr/>
            <p:nvPr/>
          </p:nvSpPr>
          <p:spPr>
            <a:xfrm>
              <a:off x="7240180" y="4363823"/>
              <a:ext cx="54610" cy="54610"/>
            </a:xfrm>
            <a:custGeom>
              <a:avLst/>
              <a:gdLst/>
              <a:ahLst/>
              <a:cxnLst/>
              <a:rect l="l" t="t" r="r" b="b"/>
              <a:pathLst>
                <a:path w="54609" h="54610">
                  <a:moveTo>
                    <a:pt x="30902" y="54568"/>
                  </a:moveTo>
                  <a:lnTo>
                    <a:pt x="23666" y="54568"/>
                  </a:lnTo>
                  <a:lnTo>
                    <a:pt x="20185" y="53876"/>
                  </a:lnTo>
                  <a:lnTo>
                    <a:pt x="0" y="30902"/>
                  </a:lnTo>
                  <a:lnTo>
                    <a:pt x="0" y="23666"/>
                  </a:lnTo>
                  <a:lnTo>
                    <a:pt x="23666" y="0"/>
                  </a:lnTo>
                  <a:lnTo>
                    <a:pt x="30902" y="0"/>
                  </a:lnTo>
                  <a:lnTo>
                    <a:pt x="54568" y="27284"/>
                  </a:lnTo>
                  <a:lnTo>
                    <a:pt x="54568" y="30902"/>
                  </a:lnTo>
                  <a:lnTo>
                    <a:pt x="30902" y="54568"/>
                  </a:lnTo>
                  <a:close/>
                </a:path>
              </a:pathLst>
            </a:custGeom>
            <a:solidFill>
              <a:srgbClr val="EC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7253109" y="4377676"/>
              <a:ext cx="29845" cy="26670"/>
            </a:xfrm>
            <a:custGeom>
              <a:avLst/>
              <a:gdLst/>
              <a:ahLst/>
              <a:cxnLst/>
              <a:rect l="l" t="t" r="r" b="b"/>
              <a:pathLst>
                <a:path w="29845" h="26670">
                  <a:moveTo>
                    <a:pt x="29464" y="9296"/>
                  </a:moveTo>
                  <a:lnTo>
                    <a:pt x="20154" y="0"/>
                  </a:lnTo>
                  <a:lnTo>
                    <a:pt x="18440" y="698"/>
                  </a:lnTo>
                  <a:lnTo>
                    <a:pt x="17005" y="2108"/>
                  </a:lnTo>
                  <a:lnTo>
                    <a:pt x="10172" y="8940"/>
                  </a:lnTo>
                  <a:lnTo>
                    <a:pt x="9207" y="9944"/>
                  </a:lnTo>
                  <a:lnTo>
                    <a:pt x="8724" y="11137"/>
                  </a:lnTo>
                  <a:lnTo>
                    <a:pt x="8750" y="13906"/>
                  </a:lnTo>
                  <a:lnTo>
                    <a:pt x="9245" y="15087"/>
                  </a:lnTo>
                  <a:lnTo>
                    <a:pt x="11214" y="17056"/>
                  </a:lnTo>
                  <a:lnTo>
                    <a:pt x="12395" y="17551"/>
                  </a:lnTo>
                  <a:lnTo>
                    <a:pt x="15163" y="17576"/>
                  </a:lnTo>
                  <a:lnTo>
                    <a:pt x="16357" y="17094"/>
                  </a:lnTo>
                  <a:lnTo>
                    <a:pt x="14312" y="15316"/>
                  </a:lnTo>
                  <a:lnTo>
                    <a:pt x="13208" y="15316"/>
                  </a:lnTo>
                  <a:lnTo>
                    <a:pt x="10985" y="13093"/>
                  </a:lnTo>
                  <a:lnTo>
                    <a:pt x="10985" y="11988"/>
                  </a:lnTo>
                  <a:lnTo>
                    <a:pt x="18935" y="4038"/>
                  </a:lnTo>
                  <a:lnTo>
                    <a:pt x="19824" y="3098"/>
                  </a:lnTo>
                  <a:lnTo>
                    <a:pt x="20916" y="2628"/>
                  </a:lnTo>
                  <a:lnTo>
                    <a:pt x="23495" y="2590"/>
                  </a:lnTo>
                  <a:lnTo>
                    <a:pt x="24599" y="3035"/>
                  </a:lnTo>
                  <a:lnTo>
                    <a:pt x="26416" y="4864"/>
                  </a:lnTo>
                  <a:lnTo>
                    <a:pt x="26860" y="5969"/>
                  </a:lnTo>
                  <a:lnTo>
                    <a:pt x="26835" y="8547"/>
                  </a:lnTo>
                  <a:lnTo>
                    <a:pt x="26365" y="9626"/>
                  </a:lnTo>
                  <a:lnTo>
                    <a:pt x="25425" y="10515"/>
                  </a:lnTo>
                  <a:lnTo>
                    <a:pt x="14376" y="21577"/>
                  </a:lnTo>
                  <a:lnTo>
                    <a:pt x="13055" y="22936"/>
                  </a:lnTo>
                  <a:lnTo>
                    <a:pt x="11430" y="23622"/>
                  </a:lnTo>
                  <a:lnTo>
                    <a:pt x="7632" y="23647"/>
                  </a:lnTo>
                  <a:lnTo>
                    <a:pt x="6007" y="22974"/>
                  </a:lnTo>
                  <a:lnTo>
                    <a:pt x="3327" y="20294"/>
                  </a:lnTo>
                  <a:lnTo>
                    <a:pt x="2654" y="18669"/>
                  </a:lnTo>
                  <a:lnTo>
                    <a:pt x="2679" y="14859"/>
                  </a:lnTo>
                  <a:lnTo>
                    <a:pt x="3365" y="13246"/>
                  </a:lnTo>
                  <a:lnTo>
                    <a:pt x="4737" y="11925"/>
                  </a:lnTo>
                  <a:lnTo>
                    <a:pt x="14312" y="2336"/>
                  </a:lnTo>
                  <a:lnTo>
                    <a:pt x="14312" y="1689"/>
                  </a:lnTo>
                  <a:lnTo>
                    <a:pt x="13030" y="406"/>
                  </a:lnTo>
                  <a:lnTo>
                    <a:pt x="12395" y="406"/>
                  </a:lnTo>
                  <a:lnTo>
                    <a:pt x="11747" y="1054"/>
                  </a:lnTo>
                  <a:lnTo>
                    <a:pt x="939" y="11861"/>
                  </a:lnTo>
                  <a:lnTo>
                    <a:pt x="0" y="14109"/>
                  </a:lnTo>
                  <a:lnTo>
                    <a:pt x="12" y="19380"/>
                  </a:lnTo>
                  <a:lnTo>
                    <a:pt x="939" y="21640"/>
                  </a:lnTo>
                  <a:lnTo>
                    <a:pt x="4673" y="25361"/>
                  </a:lnTo>
                  <a:lnTo>
                    <a:pt x="6921" y="26289"/>
                  </a:lnTo>
                  <a:lnTo>
                    <a:pt x="12192" y="26301"/>
                  </a:lnTo>
                  <a:lnTo>
                    <a:pt x="14439" y="25361"/>
                  </a:lnTo>
                  <a:lnTo>
                    <a:pt x="27355" y="12446"/>
                  </a:lnTo>
                  <a:lnTo>
                    <a:pt x="28765" y="11023"/>
                  </a:lnTo>
                  <a:lnTo>
                    <a:pt x="29464" y="9296"/>
                  </a:lnTo>
                  <a:close/>
                </a:path>
              </a:pathLst>
            </a:custGeom>
            <a:solidFill>
              <a:srgbClr val="3C46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0" name="object 110"/>
          <p:cNvSpPr txBox="1"/>
          <p:nvPr/>
        </p:nvSpPr>
        <p:spPr>
          <a:xfrm>
            <a:off x="7499170" y="4127964"/>
            <a:ext cx="20066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Malinowski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7852747" y="3984476"/>
            <a:ext cx="44259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antropologo,</a:t>
            </a:r>
            <a:r>
              <a:rPr sz="250" spc="5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funcionalista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7852747" y="4106137"/>
            <a:ext cx="50990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Explica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hechos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antropologicos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7852747" y="4227797"/>
            <a:ext cx="776605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El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punto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vista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funcional, cumple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una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funcion </a:t>
            </a:r>
            <a:r>
              <a:rPr sz="250" spc="-5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vital,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todo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habito,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toda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creencia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7499170" y="4558429"/>
            <a:ext cx="27432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T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h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t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n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7926415" y="4393114"/>
            <a:ext cx="47244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-20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ogo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,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n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te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ane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an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7926415" y="4514774"/>
            <a:ext cx="796290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Marco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conceptual,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un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paradigma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para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el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analisis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funcional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sociologia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7926415" y="4680091"/>
            <a:ext cx="657225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introduccion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conceptos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funciones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manifisestas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6345087" y="5136912"/>
            <a:ext cx="711835" cy="111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50" spc="-50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5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r>
              <a:rPr sz="5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5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5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550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5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5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5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na</a:t>
            </a:r>
            <a:r>
              <a:rPr sz="5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li</a:t>
            </a:r>
            <a:r>
              <a:rPr sz="550" spc="-4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5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5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5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550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5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5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550" spc="35" dirty="0">
                <a:solidFill>
                  <a:srgbClr val="454A4B"/>
                </a:solidFill>
                <a:latin typeface="Microsoft Sans Serif"/>
                <a:cs typeface="Microsoft Sans Serif"/>
              </a:rPr>
              <a:t>t</a:t>
            </a:r>
            <a:r>
              <a:rPr sz="5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550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5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endParaRPr sz="550">
              <a:latin typeface="Microsoft Sans Serif"/>
              <a:cs typeface="Microsoft Sans Serif"/>
            </a:endParaRPr>
          </a:p>
        </p:txBody>
      </p:sp>
      <p:pic>
        <p:nvPicPr>
          <p:cNvPr id="119" name="object 1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85227" y="5176896"/>
            <a:ext cx="54568" cy="54568"/>
          </a:xfrm>
          <a:prstGeom prst="rect">
            <a:avLst/>
          </a:prstGeom>
        </p:spPr>
      </p:pic>
      <p:sp>
        <p:nvSpPr>
          <p:cNvPr id="120" name="object 120"/>
          <p:cNvSpPr txBox="1"/>
          <p:nvPr/>
        </p:nvSpPr>
        <p:spPr>
          <a:xfrm>
            <a:off x="7227444" y="5017434"/>
            <a:ext cx="214629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K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popp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7594664" y="5017434"/>
            <a:ext cx="48577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Pensamiento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Epistemologico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8234728" y="5017434"/>
            <a:ext cx="70739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obra: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logica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investigacion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cientifica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9095795" y="5017434"/>
            <a:ext cx="44386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publicada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en aleman 1934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7227444" y="5139095"/>
            <a:ext cx="58102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las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teorias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son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sistemas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deductivas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7963003" y="5139095"/>
            <a:ext cx="78041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conjunto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que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relacionan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diferentes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propociones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8897738" y="5139123"/>
            <a:ext cx="59499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las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teorias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son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meramente hipotesis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7227444" y="5260783"/>
            <a:ext cx="742315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verdad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es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una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idea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reguladora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nuestras </a:t>
            </a:r>
            <a:r>
              <a:rPr sz="250" spc="-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investigaciones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6854750" y="5647130"/>
            <a:ext cx="795020" cy="87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EXPLICACIONES</a:t>
            </a:r>
            <a:r>
              <a:rPr sz="40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POST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FACTUM</a:t>
            </a:r>
            <a:endParaRPr sz="400">
              <a:latin typeface="Microsoft Sans Serif"/>
              <a:cs typeface="Microsoft Sans Serif"/>
            </a:endParaRPr>
          </a:p>
        </p:txBody>
      </p:sp>
      <p:pic>
        <p:nvPicPr>
          <p:cNvPr id="129" name="object 12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98174" y="5673472"/>
            <a:ext cx="54568" cy="54568"/>
          </a:xfrm>
          <a:prstGeom prst="rect">
            <a:avLst/>
          </a:prstGeom>
        </p:spPr>
      </p:pic>
      <p:sp>
        <p:nvSpPr>
          <p:cNvPr id="130" name="object 130"/>
          <p:cNvSpPr txBox="1"/>
          <p:nvPr/>
        </p:nvSpPr>
        <p:spPr>
          <a:xfrm>
            <a:off x="7859323" y="5595562"/>
            <a:ext cx="629920" cy="19939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En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las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investigaciones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sociologicas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se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encuentran 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resultados, 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mediante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el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uso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de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hipotesis,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formuladas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despues </a:t>
            </a:r>
            <a:r>
              <a:rPr sz="250" spc="-5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9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terminada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investigacion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7078482" y="6075494"/>
            <a:ext cx="565785" cy="87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" dirty="0">
                <a:solidFill>
                  <a:srgbClr val="454A4B"/>
                </a:solidFill>
                <a:latin typeface="Microsoft Sans Serif"/>
                <a:cs typeface="Microsoft Sans Serif"/>
              </a:rPr>
              <a:t>Explicacion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00" dirty="0">
                <a:solidFill>
                  <a:srgbClr val="454A4B"/>
                </a:solidFill>
                <a:latin typeface="Microsoft Sans Serif"/>
                <a:cs typeface="Microsoft Sans Serif"/>
              </a:rPr>
              <a:t>sociologica</a:t>
            </a:r>
            <a:endParaRPr sz="400">
              <a:latin typeface="Microsoft Sans Serif"/>
              <a:cs typeface="Microsoft Sans Serif"/>
            </a:endParaRPr>
          </a:p>
        </p:txBody>
      </p:sp>
      <p:pic>
        <p:nvPicPr>
          <p:cNvPr id="132" name="object 13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21905" y="6101836"/>
            <a:ext cx="54568" cy="54568"/>
          </a:xfrm>
          <a:prstGeom prst="rect">
            <a:avLst/>
          </a:prstGeom>
        </p:spPr>
      </p:pic>
      <p:sp>
        <p:nvSpPr>
          <p:cNvPr id="133" name="object 133"/>
          <p:cNvSpPr txBox="1"/>
          <p:nvPr/>
        </p:nvSpPr>
        <p:spPr>
          <a:xfrm>
            <a:off x="7815667" y="6089410"/>
            <a:ext cx="26670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-20" dirty="0">
                <a:solidFill>
                  <a:srgbClr val="454A4B"/>
                </a:solidFill>
                <a:latin typeface="Microsoft Sans Serif"/>
                <a:cs typeface="Microsoft Sans Serif"/>
              </a:rPr>
              <a:t>P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rr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bo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u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d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u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8234728" y="5945894"/>
            <a:ext cx="30543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og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f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an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2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8234728" y="6067582"/>
            <a:ext cx="38227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na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li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p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li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d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8234728" y="6211016"/>
            <a:ext cx="390525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ruptura epistemologica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8779297" y="6189216"/>
            <a:ext cx="683895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necesidad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que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tiene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el investigador,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al </a:t>
            </a:r>
            <a:r>
              <a:rPr sz="250" spc="-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estudiar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un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fenomeno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social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6172641" y="6984064"/>
            <a:ext cx="290195" cy="87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D</a:t>
            </a:r>
            <a:r>
              <a:rPr sz="4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U</a:t>
            </a:r>
            <a:r>
              <a:rPr sz="400" spc="-60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K</a:t>
            </a:r>
            <a:r>
              <a:rPr sz="40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H</a:t>
            </a:r>
            <a:r>
              <a:rPr sz="40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40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endParaRPr sz="400">
              <a:latin typeface="Microsoft Sans Serif"/>
              <a:cs typeface="Microsoft Sans Serif"/>
            </a:endParaRPr>
          </a:p>
        </p:txBody>
      </p:sp>
      <p:pic>
        <p:nvPicPr>
          <p:cNvPr id="139" name="object 13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16064" y="7010406"/>
            <a:ext cx="54568" cy="54568"/>
          </a:xfrm>
          <a:prstGeom prst="rect">
            <a:avLst/>
          </a:prstGeom>
        </p:spPr>
      </p:pic>
      <p:sp>
        <p:nvSpPr>
          <p:cNvPr id="140" name="object 140"/>
          <p:cNvSpPr txBox="1"/>
          <p:nvPr/>
        </p:nvSpPr>
        <p:spPr>
          <a:xfrm>
            <a:off x="6642441" y="6523832"/>
            <a:ext cx="20701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-25" dirty="0">
                <a:solidFill>
                  <a:srgbClr val="454A4B"/>
                </a:solidFill>
                <a:latin typeface="Microsoft Sans Serif"/>
                <a:cs typeface="Microsoft Sans Serif"/>
              </a:rPr>
              <a:t>(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1858</a:t>
            </a:r>
            <a:r>
              <a:rPr sz="2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-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1917</a:t>
            </a:r>
            <a:r>
              <a:rPr sz="25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)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6642441" y="6645492"/>
            <a:ext cx="182880" cy="68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sociólogo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6642441" y="6767153"/>
            <a:ext cx="755650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Representante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Paradigma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positivista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en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las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ciencias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sociales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6642441" y="6932469"/>
            <a:ext cx="734060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Empirista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y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realista,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decidido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para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quien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sociología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debe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estudiar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los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hechos</a:t>
            </a:r>
            <a:r>
              <a:rPr sz="2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sociales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6642441" y="7097786"/>
            <a:ext cx="738505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los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hechos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sociales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consiste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en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manera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 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actuar,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pensar,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y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454A4B"/>
                </a:solidFill>
                <a:latin typeface="Microsoft Sans Serif"/>
                <a:cs typeface="Microsoft Sans Serif"/>
              </a:rPr>
              <a:t>sentir,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6642441" y="7263100"/>
            <a:ext cx="591185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distincion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entre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hechos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materiales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e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inmateriales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6642441" y="7428417"/>
            <a:ext cx="731520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hechos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inmateriales,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objeto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estudio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la </a:t>
            </a:r>
            <a:r>
              <a:rPr sz="250" spc="-5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sociologia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7528062" y="7428444"/>
            <a:ext cx="780415" cy="1117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85"/>
              </a:spcBef>
            </a:pP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valores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y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normas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internacilizadas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de </a:t>
            </a:r>
            <a:r>
              <a:rPr sz="2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no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cumplir, </a:t>
            </a:r>
            <a:r>
              <a:rPr sz="250" spc="-5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se aplica</a:t>
            </a:r>
            <a:r>
              <a:rPr sz="25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2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sancion</a:t>
            </a:r>
            <a:endParaRPr sz="2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695</Words>
  <Application>Microsoft Office PowerPoint</Application>
  <PresentationFormat>Personalizado</PresentationFormat>
  <Paragraphs>129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Microsoft Sans Serif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2021-12-13T05:47:47Z</dcterms:created>
  <dcterms:modified xsi:type="dcterms:W3CDTF">2021-12-13T05:47:53Z</dcterms:modified>
</cp:coreProperties>
</file>