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2801600" cy="7772400"/>
  <p:notesSz cx="128016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88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409444"/>
            <a:ext cx="1088136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4352544"/>
            <a:ext cx="896112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1787652"/>
            <a:ext cx="5568696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1787652"/>
            <a:ext cx="5568696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080" y="310896"/>
            <a:ext cx="1152144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080" y="1787652"/>
            <a:ext cx="1152144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7228332"/>
            <a:ext cx="409651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7228332"/>
            <a:ext cx="294436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7228332"/>
            <a:ext cx="294436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7872" y="478891"/>
            <a:ext cx="7048575" cy="715083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689319" y="3227889"/>
            <a:ext cx="985519" cy="37446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635" algn="ctr">
              <a:lnSpc>
                <a:spcPct val="109700"/>
              </a:lnSpc>
              <a:spcBef>
                <a:spcPts val="75"/>
              </a:spcBef>
            </a:pPr>
            <a:r>
              <a:rPr sz="550" spc="-5" dirty="0">
                <a:latin typeface="Microsoft Sans Serif"/>
                <a:cs typeface="Microsoft Sans Serif"/>
              </a:rPr>
              <a:t>SOFTWARE: </a:t>
            </a:r>
            <a:r>
              <a:rPr sz="550" spc="15" dirty="0">
                <a:latin typeface="Microsoft Sans Serif"/>
                <a:cs typeface="Microsoft Sans Serif"/>
              </a:rPr>
              <a:t>Conjunto </a:t>
            </a:r>
            <a:r>
              <a:rPr sz="550" spc="35" dirty="0">
                <a:latin typeface="Microsoft Sans Serif"/>
                <a:cs typeface="Microsoft Sans Serif"/>
              </a:rPr>
              <a:t>de </a:t>
            </a:r>
            <a:r>
              <a:rPr sz="550" spc="40" dirty="0">
                <a:latin typeface="Microsoft Sans Serif"/>
                <a:cs typeface="Microsoft Sans Serif"/>
              </a:rPr>
              <a:t> </a:t>
            </a:r>
            <a:r>
              <a:rPr sz="550" spc="20" dirty="0">
                <a:latin typeface="Microsoft Sans Serif"/>
                <a:cs typeface="Microsoft Sans Serif"/>
              </a:rPr>
              <a:t>programas</a:t>
            </a:r>
            <a:r>
              <a:rPr sz="550" spc="5" dirty="0">
                <a:latin typeface="Microsoft Sans Serif"/>
                <a:cs typeface="Microsoft Sans Serif"/>
              </a:rPr>
              <a:t> y</a:t>
            </a:r>
            <a:r>
              <a:rPr sz="550" spc="15" dirty="0">
                <a:latin typeface="Microsoft Sans Serif"/>
                <a:cs typeface="Microsoft Sans Serif"/>
              </a:rPr>
              <a:t> </a:t>
            </a:r>
            <a:r>
              <a:rPr sz="550" spc="5" dirty="0">
                <a:latin typeface="Microsoft Sans Serif"/>
                <a:cs typeface="Microsoft Sans Serif"/>
              </a:rPr>
              <a:t>rutinas</a:t>
            </a:r>
            <a:r>
              <a:rPr sz="550" spc="10" dirty="0">
                <a:latin typeface="Microsoft Sans Serif"/>
                <a:cs typeface="Microsoft Sans Serif"/>
              </a:rPr>
              <a:t> </a:t>
            </a:r>
            <a:r>
              <a:rPr sz="550" spc="25" dirty="0">
                <a:latin typeface="Microsoft Sans Serif"/>
                <a:cs typeface="Microsoft Sans Serif"/>
              </a:rPr>
              <a:t>que </a:t>
            </a:r>
            <a:r>
              <a:rPr sz="550" spc="30" dirty="0">
                <a:latin typeface="Microsoft Sans Serif"/>
                <a:cs typeface="Microsoft Sans Serif"/>
              </a:rPr>
              <a:t> </a:t>
            </a:r>
            <a:r>
              <a:rPr sz="550" spc="20" dirty="0">
                <a:latin typeface="Microsoft Sans Serif"/>
                <a:cs typeface="Microsoft Sans Serif"/>
              </a:rPr>
              <a:t>permiten</a:t>
            </a:r>
            <a:r>
              <a:rPr sz="550" spc="-5" dirty="0">
                <a:latin typeface="Microsoft Sans Serif"/>
                <a:cs typeface="Microsoft Sans Serif"/>
              </a:rPr>
              <a:t> a</a:t>
            </a:r>
            <a:r>
              <a:rPr sz="550" spc="15" dirty="0">
                <a:latin typeface="Microsoft Sans Serif"/>
                <a:cs typeface="Microsoft Sans Serif"/>
              </a:rPr>
              <a:t> </a:t>
            </a:r>
            <a:r>
              <a:rPr sz="550" dirty="0">
                <a:latin typeface="Microsoft Sans Serif"/>
                <a:cs typeface="Microsoft Sans Serif"/>
              </a:rPr>
              <a:t>la</a:t>
            </a:r>
            <a:r>
              <a:rPr sz="550" spc="15" dirty="0">
                <a:latin typeface="Microsoft Sans Serif"/>
                <a:cs typeface="Microsoft Sans Serif"/>
              </a:rPr>
              <a:t> </a:t>
            </a:r>
            <a:r>
              <a:rPr sz="550" spc="25" dirty="0">
                <a:latin typeface="Microsoft Sans Serif"/>
                <a:cs typeface="Microsoft Sans Serif"/>
              </a:rPr>
              <a:t>computadora </a:t>
            </a:r>
            <a:r>
              <a:rPr sz="550" spc="30" dirty="0">
                <a:latin typeface="Microsoft Sans Serif"/>
                <a:cs typeface="Microsoft Sans Serif"/>
              </a:rPr>
              <a:t> </a:t>
            </a:r>
            <a:r>
              <a:rPr sz="550" dirty="0">
                <a:latin typeface="Microsoft Sans Serif"/>
                <a:cs typeface="Microsoft Sans Serif"/>
              </a:rPr>
              <a:t>realizar</a:t>
            </a:r>
            <a:r>
              <a:rPr sz="550" spc="10" dirty="0">
                <a:latin typeface="Microsoft Sans Serif"/>
                <a:cs typeface="Microsoft Sans Serif"/>
              </a:rPr>
              <a:t> </a:t>
            </a:r>
            <a:r>
              <a:rPr sz="550" spc="15" dirty="0">
                <a:latin typeface="Microsoft Sans Serif"/>
                <a:cs typeface="Microsoft Sans Serif"/>
              </a:rPr>
              <a:t>determinadas</a:t>
            </a:r>
            <a:r>
              <a:rPr sz="550" spc="5" dirty="0">
                <a:latin typeface="Microsoft Sans Serif"/>
                <a:cs typeface="Microsoft Sans Serif"/>
              </a:rPr>
              <a:t> </a:t>
            </a:r>
            <a:r>
              <a:rPr sz="550" spc="10" dirty="0">
                <a:latin typeface="Microsoft Sans Serif"/>
                <a:cs typeface="Microsoft Sans Serif"/>
              </a:rPr>
              <a:t>tareas.</a:t>
            </a:r>
            <a:endParaRPr sz="5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7107" y="497789"/>
            <a:ext cx="1026160" cy="421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" dirty="0">
                <a:latin typeface="Microsoft Sans Serif"/>
                <a:cs typeface="Microsoft Sans Serif"/>
              </a:rPr>
              <a:t>SOFTWARE</a:t>
            </a:r>
            <a:r>
              <a:rPr sz="400" spc="-5" dirty="0">
                <a:latin typeface="Microsoft Sans Serif"/>
                <a:cs typeface="Microsoft Sans Serif"/>
              </a:rPr>
              <a:t> </a:t>
            </a:r>
            <a:r>
              <a:rPr sz="400" dirty="0">
                <a:latin typeface="Microsoft Sans Serif"/>
                <a:cs typeface="Microsoft Sans Serif"/>
              </a:rPr>
              <a:t>ESPECIALIZADO:</a:t>
            </a:r>
            <a:r>
              <a:rPr sz="400" spc="-5" dirty="0">
                <a:latin typeface="Microsoft Sans Serif"/>
                <a:cs typeface="Microsoft Sans Serif"/>
              </a:rPr>
              <a:t> </a:t>
            </a:r>
            <a:r>
              <a:rPr sz="400" spc="-10" dirty="0">
                <a:latin typeface="Microsoft Sans Serif"/>
                <a:cs typeface="Microsoft Sans Serif"/>
              </a:rPr>
              <a:t>Si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25" dirty="0">
                <a:latin typeface="Microsoft Sans Serif"/>
                <a:cs typeface="Microsoft Sans Serif"/>
              </a:rPr>
              <a:t>bien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25" dirty="0">
                <a:latin typeface="Microsoft Sans Serif"/>
                <a:cs typeface="Microsoft Sans Serif"/>
              </a:rPr>
              <a:t>no</a:t>
            </a:r>
            <a:endParaRPr sz="400">
              <a:latin typeface="Microsoft Sans Serif"/>
              <a:cs typeface="Microsoft Sans Serif"/>
            </a:endParaRPr>
          </a:p>
          <a:p>
            <a:pPr marL="12700" marR="42545">
              <a:lnSpc>
                <a:spcPct val="108400"/>
              </a:lnSpc>
            </a:pPr>
            <a:r>
              <a:rPr sz="400" spc="20" dirty="0">
                <a:latin typeface="Microsoft Sans Serif"/>
                <a:cs typeface="Microsoft Sans Serif"/>
              </a:rPr>
              <a:t>termino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20" dirty="0">
                <a:latin typeface="Microsoft Sans Serif"/>
                <a:cs typeface="Microsoft Sans Serif"/>
              </a:rPr>
              <a:t>entender </a:t>
            </a:r>
            <a:r>
              <a:rPr sz="400" spc="15" dirty="0">
                <a:latin typeface="Microsoft Sans Serif"/>
                <a:cs typeface="Microsoft Sans Serif"/>
              </a:rPr>
              <a:t>tu </a:t>
            </a:r>
            <a:r>
              <a:rPr sz="400" spc="20" dirty="0">
                <a:latin typeface="Microsoft Sans Serif"/>
                <a:cs typeface="Microsoft Sans Serif"/>
              </a:rPr>
              <a:t>pregunta </a:t>
            </a:r>
            <a:r>
              <a:rPr sz="400" spc="15" dirty="0">
                <a:latin typeface="Microsoft Sans Serif"/>
                <a:cs typeface="Microsoft Sans Serif"/>
              </a:rPr>
              <a:t>el </a:t>
            </a:r>
            <a:r>
              <a:rPr sz="400" spc="20" dirty="0">
                <a:latin typeface="Microsoft Sans Serif"/>
                <a:cs typeface="Microsoft Sans Serif"/>
              </a:rPr>
              <a:t> </a:t>
            </a:r>
            <a:r>
              <a:rPr sz="400" spc="10" dirty="0">
                <a:latin typeface="Microsoft Sans Serif"/>
                <a:cs typeface="Microsoft Sans Serif"/>
              </a:rPr>
              <a:t>software especializado </a:t>
            </a:r>
            <a:r>
              <a:rPr sz="400" dirty="0">
                <a:latin typeface="Microsoft Sans Serif"/>
                <a:cs typeface="Microsoft Sans Serif"/>
              </a:rPr>
              <a:t>es </a:t>
            </a:r>
            <a:r>
              <a:rPr sz="400" spc="20" dirty="0">
                <a:latin typeface="Microsoft Sans Serif"/>
                <a:cs typeface="Microsoft Sans Serif"/>
              </a:rPr>
              <a:t>aquel </a:t>
            </a:r>
            <a:r>
              <a:rPr sz="400" spc="25" dirty="0">
                <a:latin typeface="Microsoft Sans Serif"/>
                <a:cs typeface="Microsoft Sans Serif"/>
              </a:rPr>
              <a:t>que </a:t>
            </a:r>
            <a:r>
              <a:rPr sz="400" dirty="0">
                <a:latin typeface="Microsoft Sans Serif"/>
                <a:cs typeface="Microsoft Sans Serif"/>
              </a:rPr>
              <a:t>es </a:t>
            </a:r>
            <a:r>
              <a:rPr sz="400" spc="-95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desarrollado </a:t>
            </a:r>
            <a:r>
              <a:rPr sz="400" dirty="0">
                <a:latin typeface="Microsoft Sans Serif"/>
                <a:cs typeface="Microsoft Sans Serif"/>
              </a:rPr>
              <a:t>a </a:t>
            </a:r>
            <a:r>
              <a:rPr sz="400" spc="25" dirty="0">
                <a:latin typeface="Microsoft Sans Serif"/>
                <a:cs typeface="Microsoft Sans Serif"/>
              </a:rPr>
              <a:t>medida </a:t>
            </a:r>
            <a:r>
              <a:rPr sz="400" spc="10" dirty="0">
                <a:latin typeface="Microsoft Sans Serif"/>
                <a:cs typeface="Microsoft Sans Serif"/>
              </a:rPr>
              <a:t>para </a:t>
            </a:r>
            <a:r>
              <a:rPr sz="400" spc="15" dirty="0">
                <a:latin typeface="Microsoft Sans Serif"/>
                <a:cs typeface="Microsoft Sans Serif"/>
              </a:rPr>
              <a:t> </a:t>
            </a:r>
            <a:r>
              <a:rPr sz="400" spc="20" dirty="0">
                <a:latin typeface="Microsoft Sans Serif"/>
                <a:cs typeface="Microsoft Sans Serif"/>
              </a:rPr>
              <a:t>determinada </a:t>
            </a:r>
            <a:r>
              <a:rPr sz="400" spc="10" dirty="0">
                <a:latin typeface="Microsoft Sans Serif"/>
                <a:cs typeface="Microsoft Sans Serif"/>
              </a:rPr>
              <a:t>empresa </a:t>
            </a:r>
            <a:r>
              <a:rPr sz="400" spc="30" dirty="0">
                <a:latin typeface="Microsoft Sans Serif"/>
                <a:cs typeface="Microsoft Sans Serif"/>
              </a:rPr>
              <a:t>o </a:t>
            </a:r>
            <a:r>
              <a:rPr sz="400" spc="10" dirty="0">
                <a:latin typeface="Microsoft Sans Serif"/>
                <a:cs typeface="Microsoft Sans Serif"/>
              </a:rPr>
              <a:t>persona para </a:t>
            </a:r>
            <a:r>
              <a:rPr sz="400" spc="15" dirty="0">
                <a:latin typeface="Microsoft Sans Serif"/>
                <a:cs typeface="Microsoft Sans Serif"/>
              </a:rPr>
              <a:t> </a:t>
            </a:r>
            <a:r>
              <a:rPr sz="400" spc="10" dirty="0">
                <a:latin typeface="Microsoft Sans Serif"/>
                <a:cs typeface="Microsoft Sans Serif"/>
              </a:rPr>
              <a:t>una</a:t>
            </a:r>
            <a:r>
              <a:rPr sz="400" spc="5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actividad en </a:t>
            </a:r>
            <a:r>
              <a:rPr sz="400" spc="5" dirty="0">
                <a:latin typeface="Microsoft Sans Serif"/>
                <a:cs typeface="Microsoft Sans Serif"/>
              </a:rPr>
              <a:t>particular.</a:t>
            </a:r>
            <a:endParaRPr sz="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45011" y="585689"/>
            <a:ext cx="831850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sistema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contable: </a:t>
            </a:r>
            <a:r>
              <a:rPr sz="300" spc="-10" dirty="0">
                <a:latin typeface="Microsoft Sans Serif"/>
                <a:cs typeface="Microsoft Sans Serif"/>
              </a:rPr>
              <a:t>Los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métodos, </a:t>
            </a:r>
            <a:r>
              <a:rPr sz="300" spc="-5" dirty="0">
                <a:latin typeface="Microsoft Sans Serif"/>
                <a:cs typeface="Microsoft Sans Serif"/>
              </a:rPr>
              <a:t>procedimientos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mecanismos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entidad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utiliza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seguir la huella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-10" dirty="0">
                <a:latin typeface="Microsoft Sans Serif"/>
                <a:cs typeface="Microsoft Sans Serif"/>
              </a:rPr>
              <a:t> actividades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financieras</a:t>
            </a:r>
            <a:r>
              <a:rPr sz="300" spc="-10" dirty="0">
                <a:latin typeface="Microsoft Sans Serif"/>
                <a:cs typeface="Microsoft Sans Serif"/>
              </a:rPr>
              <a:t> y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resumir </a:t>
            </a:r>
            <a:r>
              <a:rPr sz="300" spc="-15" dirty="0">
                <a:latin typeface="Microsoft Sans Serif"/>
                <a:cs typeface="Microsoft Sans Serif"/>
              </a:rPr>
              <a:t>estas</a:t>
            </a:r>
            <a:r>
              <a:rPr sz="300" spc="-10" dirty="0">
                <a:latin typeface="Microsoft Sans Serif"/>
                <a:cs typeface="Microsoft Sans Serif"/>
              </a:rPr>
              <a:t> actividades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forma útil </a:t>
            </a:r>
            <a:r>
              <a:rPr sz="300" spc="-10" dirty="0">
                <a:latin typeface="Microsoft Sans Serif"/>
                <a:cs typeface="Microsoft Sans Serif"/>
              </a:rPr>
              <a:t>para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quienes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toman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decisiones.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41141" y="2425270"/>
            <a:ext cx="960119" cy="40530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8400"/>
              </a:lnSpc>
              <a:spcBef>
                <a:spcPts val="90"/>
              </a:spcBef>
            </a:pPr>
            <a:r>
              <a:rPr sz="400" dirty="0">
                <a:latin typeface="Microsoft Sans Serif"/>
                <a:cs typeface="Microsoft Sans Serif"/>
              </a:rPr>
              <a:t>NAVEGADORES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dirty="0">
                <a:latin typeface="Microsoft Sans Serif"/>
                <a:cs typeface="Microsoft Sans Serif"/>
              </a:rPr>
              <a:t>WEB: es </a:t>
            </a:r>
            <a:r>
              <a:rPr sz="400" spc="15" dirty="0">
                <a:latin typeface="Microsoft Sans Serif"/>
                <a:cs typeface="Microsoft Sans Serif"/>
              </a:rPr>
              <a:t>un</a:t>
            </a:r>
            <a:r>
              <a:rPr sz="400" spc="10" dirty="0">
                <a:latin typeface="Microsoft Sans Serif"/>
                <a:cs typeface="Microsoft Sans Serif"/>
              </a:rPr>
              <a:t> software, </a:t>
            </a:r>
            <a:r>
              <a:rPr sz="400" spc="-90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aplicación </a:t>
            </a:r>
            <a:r>
              <a:rPr sz="400" spc="30" dirty="0">
                <a:latin typeface="Microsoft Sans Serif"/>
                <a:cs typeface="Microsoft Sans Serif"/>
              </a:rPr>
              <a:t>o </a:t>
            </a:r>
            <a:r>
              <a:rPr sz="400" spc="15" dirty="0">
                <a:latin typeface="Microsoft Sans Serif"/>
                <a:cs typeface="Microsoft Sans Serif"/>
              </a:rPr>
              <a:t>programa </a:t>
            </a:r>
            <a:r>
              <a:rPr sz="400" spc="25" dirty="0">
                <a:latin typeface="Microsoft Sans Serif"/>
                <a:cs typeface="Microsoft Sans Serif"/>
              </a:rPr>
              <a:t>que </a:t>
            </a:r>
            <a:r>
              <a:rPr sz="400" spc="20" dirty="0">
                <a:latin typeface="Microsoft Sans Serif"/>
                <a:cs typeface="Microsoft Sans Serif"/>
              </a:rPr>
              <a:t>permite </a:t>
            </a:r>
            <a:r>
              <a:rPr sz="400" spc="15" dirty="0">
                <a:latin typeface="Microsoft Sans Serif"/>
                <a:cs typeface="Microsoft Sans Serif"/>
              </a:rPr>
              <a:t>el </a:t>
            </a:r>
            <a:r>
              <a:rPr sz="400" spc="-9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acceso </a:t>
            </a:r>
            <a:r>
              <a:rPr sz="400" dirty="0">
                <a:latin typeface="Microsoft Sans Serif"/>
                <a:cs typeface="Microsoft Sans Serif"/>
              </a:rPr>
              <a:t>a </a:t>
            </a:r>
            <a:r>
              <a:rPr sz="400" spc="10" dirty="0">
                <a:latin typeface="Microsoft Sans Serif"/>
                <a:cs typeface="Microsoft Sans Serif"/>
              </a:rPr>
              <a:t>la </a:t>
            </a:r>
            <a:r>
              <a:rPr sz="400" spc="25" dirty="0">
                <a:latin typeface="Microsoft Sans Serif"/>
                <a:cs typeface="Microsoft Sans Serif"/>
              </a:rPr>
              <a:t>Web, </a:t>
            </a:r>
            <a:r>
              <a:rPr sz="400" spc="20" dirty="0">
                <a:latin typeface="Microsoft Sans Serif"/>
                <a:cs typeface="Microsoft Sans Serif"/>
              </a:rPr>
              <a:t>interpretando </a:t>
            </a:r>
            <a:r>
              <a:rPr sz="400" spc="10" dirty="0">
                <a:latin typeface="Microsoft Sans Serif"/>
                <a:cs typeface="Microsoft Sans Serif"/>
              </a:rPr>
              <a:t>la </a:t>
            </a:r>
            <a:r>
              <a:rPr sz="400" spc="15" dirty="0">
                <a:latin typeface="Microsoft Sans Serif"/>
                <a:cs typeface="Microsoft Sans Serif"/>
              </a:rPr>
              <a:t> información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15" dirty="0">
                <a:latin typeface="Microsoft Sans Serif"/>
                <a:cs typeface="Microsoft Sans Serif"/>
              </a:rPr>
              <a:t>distintos tipos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3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archivos y sitios </a:t>
            </a:r>
            <a:r>
              <a:rPr sz="400" spc="25" dirty="0">
                <a:latin typeface="Microsoft Sans Serif"/>
                <a:cs typeface="Microsoft Sans Serif"/>
              </a:rPr>
              <a:t>web </a:t>
            </a:r>
            <a:r>
              <a:rPr sz="400" spc="10" dirty="0">
                <a:latin typeface="Microsoft Sans Serif"/>
                <a:cs typeface="Microsoft Sans Serif"/>
              </a:rPr>
              <a:t>para </a:t>
            </a:r>
            <a:r>
              <a:rPr sz="400" spc="25" dirty="0">
                <a:latin typeface="Microsoft Sans Serif"/>
                <a:cs typeface="Microsoft Sans Serif"/>
              </a:rPr>
              <a:t>que </a:t>
            </a:r>
            <a:r>
              <a:rPr sz="400" spc="5" dirty="0">
                <a:latin typeface="Microsoft Sans Serif"/>
                <a:cs typeface="Microsoft Sans Serif"/>
              </a:rPr>
              <a:t>estos 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25" dirty="0">
                <a:latin typeface="Microsoft Sans Serif"/>
                <a:cs typeface="Microsoft Sans Serif"/>
              </a:rPr>
              <a:t>puedan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dirty="0">
                <a:latin typeface="Microsoft Sans Serif"/>
                <a:cs typeface="Microsoft Sans Serif"/>
              </a:rPr>
              <a:t>ser</a:t>
            </a:r>
            <a:r>
              <a:rPr sz="400" spc="-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visualizados.</a:t>
            </a:r>
            <a:endParaRPr sz="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34951" y="1258268"/>
            <a:ext cx="842010" cy="48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WebKit: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1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114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plataforma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aplicaciones </a:t>
            </a:r>
            <a:r>
              <a:rPr sz="300" spc="-5" dirty="0">
                <a:latin typeface="Microsoft Sans Serif"/>
                <a:cs typeface="Microsoft Sans Serif"/>
              </a:rPr>
              <a:t> que </a:t>
            </a:r>
            <a:r>
              <a:rPr sz="300" spc="-10" dirty="0">
                <a:latin typeface="Microsoft Sans Serif"/>
                <a:cs typeface="Microsoft Sans Serif"/>
              </a:rPr>
              <a:t>funciona</a:t>
            </a:r>
            <a:r>
              <a:rPr sz="300" spc="-5" dirty="0">
                <a:latin typeface="Microsoft Sans Serif"/>
                <a:cs typeface="Microsoft Sans Serif"/>
              </a:rPr>
              <a:t> como base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5" dirty="0">
                <a:latin typeface="Microsoft Sans Serif"/>
                <a:cs typeface="Microsoft Sans Serif"/>
              </a:rPr>
              <a:t>navegador web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Safari,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Opera,2 </a:t>
            </a:r>
            <a:r>
              <a:rPr sz="300" spc="-10" dirty="0">
                <a:latin typeface="Microsoft Sans Serif"/>
                <a:cs typeface="Microsoft Sans Serif"/>
              </a:rPr>
              <a:t>hasta </a:t>
            </a:r>
            <a:r>
              <a:rPr sz="300" spc="-5" dirty="0">
                <a:latin typeface="Microsoft Sans Serif"/>
                <a:cs typeface="Microsoft Sans Serif"/>
              </a:rPr>
              <a:t>que cambio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-10" dirty="0">
                <a:latin typeface="Microsoft Sans Serif"/>
                <a:cs typeface="Microsoft Sans Serif"/>
              </a:rPr>
              <a:t> Blink,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Epiphany,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Maxthon,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Midori,</a:t>
            </a:r>
            <a:r>
              <a:rPr sz="300" spc="8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QupZilla</a:t>
            </a:r>
            <a:r>
              <a:rPr sz="300" spc="13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entre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otros.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Está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basado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originalmente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motor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renderizado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KHTML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del </a:t>
            </a:r>
            <a:r>
              <a:rPr sz="300" spc="-5" dirty="0">
                <a:latin typeface="Microsoft Sans Serif"/>
                <a:cs typeface="Microsoft Sans Serif"/>
              </a:rPr>
              <a:t>navegador web </a:t>
            </a:r>
            <a:r>
              <a:rPr sz="300" dirty="0">
                <a:latin typeface="Microsoft Sans Serif"/>
                <a:cs typeface="Microsoft Sans Serif"/>
              </a:rPr>
              <a:t>del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proyecto </a:t>
            </a:r>
            <a:r>
              <a:rPr sz="300" spc="-10" dirty="0">
                <a:latin typeface="Microsoft Sans Serif"/>
                <a:cs typeface="Microsoft Sans Serif"/>
              </a:rPr>
              <a:t>KDE,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Konqueror.</a:t>
            </a:r>
            <a:r>
              <a:rPr sz="300" spc="-5" dirty="0">
                <a:latin typeface="Microsoft Sans Serif"/>
                <a:cs typeface="Microsoft Sans Serif"/>
              </a:rPr>
              <a:t> WebKit logra </a:t>
            </a:r>
            <a:r>
              <a:rPr sz="300" spc="-10" dirty="0">
                <a:latin typeface="Microsoft Sans Serif"/>
                <a:cs typeface="Microsoft Sans Serif"/>
              </a:rPr>
              <a:t>100/100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la</a:t>
            </a:r>
            <a:r>
              <a:rPr sz="300" spc="-5" dirty="0">
                <a:latin typeface="Microsoft Sans Serif"/>
                <a:cs typeface="Microsoft Sans Serif"/>
              </a:rPr>
              <a:t> prueba Acid3 desde </a:t>
            </a:r>
            <a:r>
              <a:rPr sz="300" spc="-10" dirty="0">
                <a:latin typeface="Microsoft Sans Serif"/>
                <a:cs typeface="Microsoft Sans Serif"/>
              </a:rPr>
              <a:t>el 26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marzo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2008.3 </a:t>
            </a:r>
            <a:r>
              <a:rPr sz="300" spc="-5" dirty="0">
                <a:latin typeface="Microsoft Sans Serif"/>
                <a:cs typeface="Microsoft Sans Serif"/>
              </a:rPr>
              <a:t>Desde junio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5" dirty="0">
                <a:latin typeface="Microsoft Sans Serif"/>
                <a:cs typeface="Microsoft Sans Serif"/>
              </a:rPr>
              <a:t>2005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4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software libre </a:t>
            </a:r>
            <a:r>
              <a:rPr sz="300" dirty="0">
                <a:latin typeface="Microsoft Sans Serif"/>
                <a:cs typeface="Microsoft Sans Serif"/>
              </a:rPr>
              <a:t> bajo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licencias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GNU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GPL,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GNU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5" dirty="0">
                <a:latin typeface="Microsoft Sans Serif"/>
                <a:cs typeface="Microsoft Sans Serif"/>
              </a:rPr>
              <a:t>LGPL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25" dirty="0">
                <a:latin typeface="Microsoft Sans Serif"/>
                <a:cs typeface="Microsoft Sans Serif"/>
              </a:rPr>
              <a:t>BSD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83785" y="1791384"/>
            <a:ext cx="791845" cy="300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Internet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Explorer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:(usualmente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abreviado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IE), 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fue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navegador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web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desarrollado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Microsoft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sistema</a:t>
            </a:r>
            <a:r>
              <a:rPr sz="300" spc="-5" dirty="0">
                <a:latin typeface="Microsoft Sans Serif"/>
                <a:cs typeface="Microsoft Sans Serif"/>
              </a:rPr>
              <a:t> operativo </a:t>
            </a:r>
            <a:r>
              <a:rPr sz="300" dirty="0">
                <a:latin typeface="Microsoft Sans Serif"/>
                <a:cs typeface="Microsoft Sans Serif"/>
              </a:rPr>
              <a:t>Microsoft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Windows</a:t>
            </a:r>
            <a:r>
              <a:rPr sz="300" spc="-5" dirty="0">
                <a:latin typeface="Microsoft Sans Serif"/>
                <a:cs typeface="Microsoft Sans Serif"/>
              </a:rPr>
              <a:t> desde </a:t>
            </a:r>
            <a:r>
              <a:rPr sz="300" spc="-15" dirty="0">
                <a:latin typeface="Microsoft Sans Serif"/>
                <a:cs typeface="Microsoft Sans Serif"/>
              </a:rPr>
              <a:t>1995.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En</a:t>
            </a:r>
            <a:r>
              <a:rPr sz="300" spc="-10" dirty="0">
                <a:latin typeface="Microsoft Sans Serif"/>
                <a:cs typeface="Microsoft Sans Serif"/>
              </a:rPr>
              <a:t> el </a:t>
            </a:r>
            <a:r>
              <a:rPr sz="300" spc="-5" dirty="0">
                <a:latin typeface="Microsoft Sans Serif"/>
                <a:cs typeface="Microsoft Sans Serif"/>
              </a:rPr>
              <a:t>año </a:t>
            </a:r>
            <a:r>
              <a:rPr sz="300" spc="-15" dirty="0">
                <a:latin typeface="Microsoft Sans Serif"/>
                <a:cs typeface="Microsoft Sans Serif"/>
              </a:rPr>
              <a:t>2015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anunció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partir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Windows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10 se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sustituye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</a:t>
            </a:r>
            <a:r>
              <a:rPr sz="300" dirty="0">
                <a:latin typeface="Microsoft Sans Serif"/>
                <a:cs typeface="Microsoft Sans Serif"/>
              </a:rPr>
              <a:t> Microsoft </a:t>
            </a:r>
            <a:r>
              <a:rPr sz="300" spc="-5" dirty="0">
                <a:latin typeface="Microsoft Sans Serif"/>
                <a:cs typeface="Microsoft Sans Serif"/>
              </a:rPr>
              <a:t>Edge.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63677" y="2140658"/>
            <a:ext cx="812165" cy="300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5" dirty="0">
                <a:latin typeface="Microsoft Sans Serif"/>
                <a:cs typeface="Microsoft Sans Serif"/>
              </a:rPr>
              <a:t>Mozilla Foundation </a:t>
            </a:r>
            <a:r>
              <a:rPr sz="300" spc="-15" dirty="0">
                <a:latin typeface="Microsoft Sans Serif"/>
                <a:cs typeface="Microsoft Sans Serif"/>
              </a:rPr>
              <a:t>:es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organización </a:t>
            </a:r>
            <a:r>
              <a:rPr sz="300" spc="-10" dirty="0">
                <a:latin typeface="Microsoft Sans Serif"/>
                <a:cs typeface="Microsoft Sans Serif"/>
              </a:rPr>
              <a:t>sin </a:t>
            </a:r>
            <a:r>
              <a:rPr sz="300" spc="-5" dirty="0">
                <a:latin typeface="Microsoft Sans Serif"/>
                <a:cs typeface="Microsoft Sans Serif"/>
              </a:rPr>
              <a:t> ánimo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lucro</a:t>
            </a:r>
            <a:r>
              <a:rPr sz="300" spc="-5" dirty="0">
                <a:latin typeface="Microsoft Sans Serif"/>
                <a:cs typeface="Microsoft Sans Serif"/>
              </a:rPr>
              <a:t> dedicada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-10" dirty="0">
                <a:latin typeface="Microsoft Sans Serif"/>
                <a:cs typeface="Microsoft Sans Serif"/>
              </a:rPr>
              <a:t> la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creación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software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libre.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Tiene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misión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«mantener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elección y la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innovación en </a:t>
            </a:r>
            <a:r>
              <a:rPr sz="300" spc="-15" dirty="0">
                <a:latin typeface="Microsoft Sans Serif"/>
                <a:cs typeface="Microsoft Sans Serif"/>
              </a:rPr>
              <a:t>Internet».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La 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fundación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conocida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crear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navegador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Mozilla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Firefox.</a:t>
            </a:r>
            <a:endParaRPr sz="300" dirty="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43569" y="2489902"/>
            <a:ext cx="833119" cy="438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Amaya: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una</a:t>
            </a:r>
            <a:r>
              <a:rPr sz="300" spc="-10" dirty="0">
                <a:latin typeface="Microsoft Sans Serif"/>
                <a:cs typeface="Microsoft Sans Serif"/>
              </a:rPr>
              <a:t> herramienta </a:t>
            </a:r>
            <a:r>
              <a:rPr sz="300" spc="-5" dirty="0">
                <a:latin typeface="Microsoft Sans Serif"/>
                <a:cs typeface="Microsoft Sans Serif"/>
              </a:rPr>
              <a:t>combinada </a:t>
            </a:r>
            <a:r>
              <a:rPr sz="300" dirty="0">
                <a:latin typeface="Microsoft Sans Serif"/>
                <a:cs typeface="Microsoft Sans Serif"/>
              </a:rPr>
              <a:t>del </a:t>
            </a:r>
            <a:r>
              <a:rPr sz="300" spc="-15" dirty="0">
                <a:latin typeface="Microsoft Sans Serif"/>
                <a:cs typeface="Microsoft Sans Serif"/>
              </a:rPr>
              <a:t>W3C </a:t>
            </a:r>
            <a:r>
              <a:rPr sz="300" spc="-10" dirty="0">
                <a:latin typeface="Microsoft Sans Serif"/>
                <a:cs typeface="Microsoft Sans Serif"/>
              </a:rPr>
              <a:t> compuesta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navegador web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15" dirty="0">
                <a:latin typeface="Microsoft Sans Serif"/>
                <a:cs typeface="Microsoft Sans Serif"/>
              </a:rPr>
              <a:t>una </a:t>
            </a:r>
            <a:r>
              <a:rPr sz="300" spc="-10" dirty="0">
                <a:latin typeface="Microsoft Sans Serif"/>
                <a:cs typeface="Microsoft Sans Serif"/>
              </a:rPr>
              <a:t> herramienta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autor.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Cualquier</a:t>
            </a:r>
            <a:r>
              <a:rPr sz="300" spc="-5" dirty="0">
                <a:latin typeface="Microsoft Sans Serif"/>
                <a:cs typeface="Microsoft Sans Serif"/>
              </a:rPr>
              <a:t> página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web</a:t>
            </a:r>
            <a:endParaRPr sz="300">
              <a:latin typeface="Microsoft Sans Serif"/>
              <a:cs typeface="Microsoft Sans Serif"/>
            </a:endParaRPr>
          </a:p>
          <a:p>
            <a:pPr marL="12700" marR="8890">
              <a:lnSpc>
                <a:spcPct val="100000"/>
              </a:lnSpc>
              <a:spcBef>
                <a:spcPts val="5"/>
              </a:spcBef>
            </a:pPr>
            <a:r>
              <a:rPr sz="300" spc="-5" dirty="0">
                <a:latin typeface="Microsoft Sans Serif"/>
                <a:cs typeface="Microsoft Sans Serif"/>
              </a:rPr>
              <a:t>que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abra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puede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ser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editada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inmediatamente.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50" dirty="0">
                <a:latin typeface="Microsoft Sans Serif"/>
                <a:cs typeface="Microsoft Sans Serif"/>
              </a:rPr>
              <a:t>S</a:t>
            </a:r>
            <a:r>
              <a:rPr sz="300" spc="-5" dirty="0">
                <a:latin typeface="Microsoft Sans Serif"/>
                <a:cs typeface="Microsoft Sans Serif"/>
              </a:rPr>
              <a:t>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p</a:t>
            </a:r>
            <a:r>
              <a:rPr sz="300" spc="-15" dirty="0">
                <a:latin typeface="Microsoft Sans Serif"/>
                <a:cs typeface="Microsoft Sans Serif"/>
              </a:rPr>
              <a:t>ue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5" dirty="0">
                <a:latin typeface="Microsoft Sans Serif"/>
                <a:cs typeface="Microsoft Sans Serif"/>
              </a:rPr>
              <a:t>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v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5" dirty="0">
                <a:latin typeface="Microsoft Sans Serif"/>
                <a:cs typeface="Microsoft Sans Serif"/>
              </a:rPr>
              <a:t>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g</a:t>
            </a:r>
            <a:r>
              <a:rPr sz="300" spc="-15" dirty="0">
                <a:latin typeface="Microsoft Sans Serif"/>
                <a:cs typeface="Microsoft Sans Serif"/>
              </a:rPr>
              <a:t>ener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5" dirty="0">
                <a:latin typeface="Microsoft Sans Serif"/>
                <a:cs typeface="Microsoft Sans Serif"/>
              </a:rPr>
              <a:t>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p</a:t>
            </a:r>
            <a:r>
              <a:rPr sz="300" spc="-10" dirty="0">
                <a:latin typeface="Microsoft Sans Serif"/>
                <a:cs typeface="Microsoft Sans Serif"/>
              </a:rPr>
              <a:t>á</a:t>
            </a:r>
            <a:r>
              <a:rPr sz="300" spc="10" dirty="0">
                <a:latin typeface="Microsoft Sans Serif"/>
                <a:cs typeface="Microsoft Sans Serif"/>
              </a:rPr>
              <a:t>g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n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25" dirty="0">
                <a:latin typeface="Microsoft Sans Serif"/>
                <a:cs typeface="Microsoft Sans Serif"/>
              </a:rPr>
              <a:t>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H</a:t>
            </a:r>
            <a:r>
              <a:rPr sz="300" spc="-30" dirty="0">
                <a:latin typeface="Microsoft Sans Serif"/>
                <a:cs typeface="Microsoft Sans Serif"/>
              </a:rPr>
              <a:t>T</a:t>
            </a:r>
            <a:r>
              <a:rPr sz="300" spc="15" dirty="0">
                <a:latin typeface="Microsoft Sans Serif"/>
                <a:cs typeface="Microsoft Sans Serif"/>
              </a:rPr>
              <a:t>M</a:t>
            </a:r>
            <a:r>
              <a:rPr sz="300" spc="-20" dirty="0">
                <a:latin typeface="Microsoft Sans Serif"/>
                <a:cs typeface="Microsoft Sans Serif"/>
              </a:rPr>
              <a:t>L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 </a:t>
            </a:r>
            <a:r>
              <a:rPr sz="300" spc="-15" dirty="0">
                <a:latin typeface="Microsoft Sans Serif"/>
                <a:cs typeface="Microsoft Sans Serif"/>
              </a:rPr>
              <a:t>XHTML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 </a:t>
            </a:r>
            <a:r>
              <a:rPr sz="300" spc="-10" dirty="0">
                <a:latin typeface="Microsoft Sans Serif"/>
                <a:cs typeface="Microsoft Sans Serif"/>
              </a:rPr>
              <a:t>hojas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estilo </a:t>
            </a:r>
            <a:r>
              <a:rPr sz="300" spc="-30" dirty="0">
                <a:latin typeface="Microsoft Sans Serif"/>
                <a:cs typeface="Microsoft Sans Serif"/>
              </a:rPr>
              <a:t>CSS,</a:t>
            </a:r>
            <a:r>
              <a:rPr sz="300" spc="-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expresiones </a:t>
            </a:r>
            <a:r>
              <a:rPr sz="300" spc="-5" dirty="0">
                <a:latin typeface="Microsoft Sans Serif"/>
                <a:cs typeface="Microsoft Sans Serif"/>
              </a:rPr>
              <a:t> MathML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dibujos </a:t>
            </a:r>
            <a:r>
              <a:rPr sz="300" spc="-20" dirty="0">
                <a:latin typeface="Microsoft Sans Serif"/>
                <a:cs typeface="Microsoft Sans Serif"/>
              </a:rPr>
              <a:t>SVG.</a:t>
            </a:r>
            <a:r>
              <a:rPr sz="300" spc="-15" dirty="0">
                <a:latin typeface="Microsoft Sans Serif"/>
                <a:cs typeface="Microsoft Sans Serif"/>
              </a:rPr>
              <a:t> Una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gran </a:t>
            </a:r>
            <a:r>
              <a:rPr sz="300" spc="-10" dirty="0">
                <a:latin typeface="Microsoft Sans Serif"/>
                <a:cs typeface="Microsoft Sans Serif"/>
              </a:rPr>
              <a:t>característica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consiste en </a:t>
            </a:r>
            <a:r>
              <a:rPr sz="300" spc="-5" dirty="0">
                <a:latin typeface="Microsoft Sans Serif"/>
                <a:cs typeface="Microsoft Sans Serif"/>
              </a:rPr>
              <a:t>que puede </a:t>
            </a:r>
            <a:r>
              <a:rPr sz="300" spc="-15" dirty="0">
                <a:latin typeface="Microsoft Sans Serif"/>
                <a:cs typeface="Microsoft Sans Serif"/>
              </a:rPr>
              <a:t>ver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enlaces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0" dirty="0">
                <a:latin typeface="Microsoft Sans Serif"/>
                <a:cs typeface="Microsoft Sans Serif"/>
              </a:rPr>
              <a:t>se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crean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editor.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57931" y="2977087"/>
            <a:ext cx="819150" cy="438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5" dirty="0">
                <a:latin typeface="Microsoft Sans Serif"/>
                <a:cs typeface="Microsoft Sans Serif"/>
              </a:rPr>
              <a:t>Netscape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Navigator: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fue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navegador web,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5" dirty="0">
                <a:latin typeface="Microsoft Sans Serif"/>
                <a:cs typeface="Microsoft Sans Serif"/>
              </a:rPr>
              <a:t> primer </a:t>
            </a:r>
            <a:r>
              <a:rPr sz="300" dirty="0">
                <a:latin typeface="Microsoft Sans Serif"/>
                <a:cs typeface="Microsoft Sans Serif"/>
              </a:rPr>
              <a:t>producto </a:t>
            </a:r>
            <a:r>
              <a:rPr sz="300" spc="-10" dirty="0">
                <a:latin typeface="Microsoft Sans Serif"/>
                <a:cs typeface="Microsoft Sans Serif"/>
              </a:rPr>
              <a:t>comercial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-5" dirty="0">
                <a:latin typeface="Microsoft Sans Serif"/>
                <a:cs typeface="Microsoft Sans Serif"/>
              </a:rPr>
              <a:t> compañía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Netscape </a:t>
            </a:r>
            <a:r>
              <a:rPr sz="300" spc="-10" dirty="0">
                <a:latin typeface="Microsoft Sans Serif"/>
                <a:cs typeface="Microsoft Sans Serif"/>
              </a:rPr>
              <a:t>Communications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creada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5" dirty="0">
                <a:latin typeface="Microsoft Sans Serif"/>
                <a:cs typeface="Microsoft Sans Serif"/>
              </a:rPr>
              <a:t>Marc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Andreessen </a:t>
            </a:r>
            <a:r>
              <a:rPr sz="300" spc="-15" dirty="0">
                <a:latin typeface="Microsoft Sans Serif"/>
                <a:cs typeface="Microsoft Sans Serif"/>
              </a:rPr>
              <a:t>(uno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los </a:t>
            </a:r>
            <a:r>
              <a:rPr sz="300" spc="-10" dirty="0">
                <a:latin typeface="Microsoft Sans Serif"/>
                <a:cs typeface="Microsoft Sans Serif"/>
              </a:rPr>
              <a:t>autores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Mosaic)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cuando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 encontraba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el </a:t>
            </a:r>
            <a:r>
              <a:rPr sz="300" spc="-5" dirty="0">
                <a:latin typeface="Microsoft Sans Serif"/>
                <a:cs typeface="Microsoft Sans Serif"/>
              </a:rPr>
              <a:t>National </a:t>
            </a:r>
            <a:r>
              <a:rPr sz="300" spc="-10" dirty="0">
                <a:latin typeface="Microsoft Sans Serif"/>
                <a:cs typeface="Microsoft Sans Serif"/>
              </a:rPr>
              <a:t>Center </a:t>
            </a:r>
            <a:r>
              <a:rPr sz="300" dirty="0">
                <a:latin typeface="Microsoft Sans Serif"/>
                <a:cs typeface="Microsoft Sans Serif"/>
              </a:rPr>
              <a:t>for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Supercomputing</a:t>
            </a:r>
            <a:r>
              <a:rPr sz="300" spc="-5" dirty="0">
                <a:latin typeface="Microsoft Sans Serif"/>
                <a:cs typeface="Microsoft Sans Serif"/>
              </a:rPr>
              <a:t> Applications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(NCSA:</a:t>
            </a:r>
            <a:r>
              <a:rPr sz="300" spc="-10" dirty="0">
                <a:latin typeface="Microsoft Sans Serif"/>
                <a:cs typeface="Microsoft Sans Serif"/>
              </a:rPr>
              <a:t> Centro </a:t>
            </a:r>
            <a:r>
              <a:rPr sz="300" spc="-5" dirty="0">
                <a:latin typeface="Microsoft Sans Serif"/>
                <a:cs typeface="Microsoft Sans Serif"/>
              </a:rPr>
              <a:t> Nacional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Aplicaciones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Supercomputadoras)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Universidad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Illinois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Urbana-Champaign.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66550" y="3464242"/>
            <a:ext cx="80899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5" dirty="0">
                <a:latin typeface="Microsoft Sans Serif"/>
                <a:cs typeface="Microsoft Sans Serif"/>
              </a:rPr>
              <a:t>OmniWeb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navegador web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desarrollado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20" dirty="0">
                <a:latin typeface="Microsoft Sans Serif"/>
                <a:cs typeface="Microsoft Sans Serif"/>
              </a:rPr>
              <a:t>The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Omni Group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sistema</a:t>
            </a:r>
            <a:r>
              <a:rPr sz="300" spc="-5" dirty="0">
                <a:latin typeface="Microsoft Sans Serif"/>
                <a:cs typeface="Microsoft Sans Serif"/>
              </a:rPr>
              <a:t> operativo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Mac </a:t>
            </a:r>
            <a:r>
              <a:rPr sz="300" spc="-15" dirty="0">
                <a:latin typeface="Microsoft Sans Serif"/>
                <a:cs typeface="Microsoft Sans Serif"/>
              </a:rPr>
              <a:t>OS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X.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52187" y="3675633"/>
            <a:ext cx="824865" cy="34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dirty="0">
                <a:latin typeface="Microsoft Sans Serif"/>
                <a:cs typeface="Microsoft Sans Serif"/>
              </a:rPr>
              <a:t>Dillo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.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pequeño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navegador web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multiplataforma,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publicado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software libre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bajo </a:t>
            </a:r>
            <a:r>
              <a:rPr sz="300" spc="-15" dirty="0">
                <a:latin typeface="Microsoft Sans Serif"/>
                <a:cs typeface="Microsoft Sans Serif"/>
              </a:rPr>
              <a:t>licencia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GPLv3.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25" dirty="0">
                <a:latin typeface="Microsoft Sans Serif"/>
                <a:cs typeface="Microsoft Sans Serif"/>
              </a:rPr>
              <a:t>Su</a:t>
            </a:r>
            <a:r>
              <a:rPr sz="300" spc="-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primera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versión </a:t>
            </a:r>
            <a:r>
              <a:rPr sz="300" spc="-5" dirty="0">
                <a:latin typeface="Microsoft Sans Serif"/>
                <a:cs typeface="Microsoft Sans Serif"/>
              </a:rPr>
              <a:t>data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diciembre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5" dirty="0">
                <a:latin typeface="Microsoft Sans Serif"/>
                <a:cs typeface="Microsoft Sans Serif"/>
              </a:rPr>
              <a:t>1999;</a:t>
            </a:r>
            <a:r>
              <a:rPr sz="300" spc="-10" dirty="0">
                <a:latin typeface="Microsoft Sans Serif"/>
                <a:cs typeface="Microsoft Sans Serif"/>
              </a:rPr>
              <a:t> está</a:t>
            </a:r>
            <a:r>
              <a:rPr sz="300" spc="-5" dirty="0">
                <a:latin typeface="Microsoft Sans Serif"/>
                <a:cs typeface="Microsoft Sans Serif"/>
              </a:rPr>
              <a:t> desarrollado </a:t>
            </a:r>
            <a:r>
              <a:rPr sz="300" spc="-10" dirty="0">
                <a:latin typeface="Microsoft Sans Serif"/>
                <a:cs typeface="Microsoft Sans Serif"/>
              </a:rPr>
              <a:t>usando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lenguaje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programación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rutinas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25" dirty="0">
                <a:latin typeface="Microsoft Sans Serif"/>
                <a:cs typeface="Microsoft Sans Serif"/>
              </a:rPr>
              <a:t>FLTK-2.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motor 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renderizado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Dillo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está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basado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versión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0.2.2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Gzilla.1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48505" y="5656888"/>
            <a:ext cx="1004569" cy="4876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" spc="-5" dirty="0">
                <a:latin typeface="Microsoft Sans Serif"/>
                <a:cs typeface="Microsoft Sans Serif"/>
              </a:rPr>
              <a:t>PROCESADORES </a:t>
            </a:r>
            <a:r>
              <a:rPr sz="400" spc="5" dirty="0">
                <a:latin typeface="Microsoft Sans Serif"/>
                <a:cs typeface="Microsoft Sans Serif"/>
              </a:rPr>
              <a:t>DE</a:t>
            </a:r>
            <a:r>
              <a:rPr sz="400" spc="-2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TEXTO:</a:t>
            </a:r>
            <a:r>
              <a:rPr sz="400" spc="-1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Un</a:t>
            </a:r>
            <a:endParaRPr sz="400">
              <a:latin typeface="Microsoft Sans Serif"/>
              <a:cs typeface="Microsoft Sans Serif"/>
            </a:endParaRPr>
          </a:p>
          <a:p>
            <a:pPr marL="12700" marR="5080">
              <a:lnSpc>
                <a:spcPct val="108400"/>
              </a:lnSpc>
            </a:pPr>
            <a:r>
              <a:rPr sz="400" spc="10" dirty="0">
                <a:latin typeface="Microsoft Sans Serif"/>
                <a:cs typeface="Microsoft Sans Serif"/>
              </a:rPr>
              <a:t>procesador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15" dirty="0">
                <a:latin typeface="Microsoft Sans Serif"/>
                <a:cs typeface="Microsoft Sans Serif"/>
              </a:rPr>
              <a:t>texto </a:t>
            </a:r>
            <a:r>
              <a:rPr sz="400" dirty="0">
                <a:latin typeface="Microsoft Sans Serif"/>
                <a:cs typeface="Microsoft Sans Serif"/>
              </a:rPr>
              <a:t>es </a:t>
            </a:r>
            <a:r>
              <a:rPr sz="400" spc="10" dirty="0">
                <a:latin typeface="Microsoft Sans Serif"/>
                <a:cs typeface="Microsoft Sans Serif"/>
              </a:rPr>
              <a:t>una herramienta </a:t>
            </a:r>
            <a:r>
              <a:rPr sz="400" spc="-95" dirty="0">
                <a:latin typeface="Microsoft Sans Serif"/>
                <a:cs typeface="Microsoft Sans Serif"/>
              </a:rPr>
              <a:t> </a:t>
            </a:r>
            <a:r>
              <a:rPr sz="400" spc="30" dirty="0">
                <a:latin typeface="Microsoft Sans Serif"/>
                <a:cs typeface="Microsoft Sans Serif"/>
              </a:rPr>
              <a:t>o </a:t>
            </a:r>
            <a:r>
              <a:rPr sz="400" spc="10" dirty="0">
                <a:latin typeface="Microsoft Sans Serif"/>
                <a:cs typeface="Microsoft Sans Serif"/>
              </a:rPr>
              <a:t>software </a:t>
            </a:r>
            <a:r>
              <a:rPr sz="400" spc="25" dirty="0">
                <a:latin typeface="Microsoft Sans Serif"/>
                <a:cs typeface="Microsoft Sans Serif"/>
              </a:rPr>
              <a:t>que </a:t>
            </a:r>
            <a:r>
              <a:rPr sz="400" spc="5" dirty="0">
                <a:latin typeface="Microsoft Sans Serif"/>
                <a:cs typeface="Microsoft Sans Serif"/>
              </a:rPr>
              <a:t>nos </a:t>
            </a:r>
            <a:r>
              <a:rPr sz="400" spc="20" dirty="0">
                <a:latin typeface="Microsoft Sans Serif"/>
                <a:cs typeface="Microsoft Sans Serif"/>
              </a:rPr>
              <a:t>permite </a:t>
            </a:r>
            <a:r>
              <a:rPr sz="400" spc="5" dirty="0">
                <a:latin typeface="Microsoft Sans Serif"/>
                <a:cs typeface="Microsoft Sans Serif"/>
              </a:rPr>
              <a:t>crear y 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modificar un texto en un </a:t>
            </a:r>
            <a:r>
              <a:rPr sz="400" spc="30" dirty="0">
                <a:latin typeface="Microsoft Sans Serif"/>
                <a:cs typeface="Microsoft Sans Serif"/>
              </a:rPr>
              <a:t>equipo </a:t>
            </a:r>
            <a:r>
              <a:rPr sz="400" spc="35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electrónico </a:t>
            </a:r>
            <a:r>
              <a:rPr sz="400" spc="20" dirty="0">
                <a:latin typeface="Microsoft Sans Serif"/>
                <a:cs typeface="Microsoft Sans Serif"/>
              </a:rPr>
              <a:t>como </a:t>
            </a:r>
            <a:r>
              <a:rPr sz="400" spc="15" dirty="0">
                <a:latin typeface="Microsoft Sans Serif"/>
                <a:cs typeface="Microsoft Sans Serif"/>
              </a:rPr>
              <a:t>computadoras, </a:t>
            </a:r>
            <a:r>
              <a:rPr sz="400" spc="20" dirty="0">
                <a:latin typeface="Microsoft Sans Serif"/>
                <a:cs typeface="Microsoft Sans Serif"/>
              </a:rPr>
              <a:t> </a:t>
            </a:r>
            <a:r>
              <a:rPr sz="400" spc="10" dirty="0">
                <a:latin typeface="Microsoft Sans Serif"/>
                <a:cs typeface="Microsoft Sans Serif"/>
              </a:rPr>
              <a:t>tabletas </a:t>
            </a:r>
            <a:r>
              <a:rPr sz="400" spc="30" dirty="0">
                <a:latin typeface="Microsoft Sans Serif"/>
                <a:cs typeface="Microsoft Sans Serif"/>
              </a:rPr>
              <a:t>o </a:t>
            </a:r>
            <a:r>
              <a:rPr sz="400" spc="10" dirty="0">
                <a:latin typeface="Microsoft Sans Serif"/>
                <a:cs typeface="Microsoft Sans Serif"/>
              </a:rPr>
              <a:t>incluso </a:t>
            </a:r>
            <a:r>
              <a:rPr sz="400" dirty="0">
                <a:latin typeface="Microsoft Sans Serif"/>
                <a:cs typeface="Microsoft Sans Serif"/>
              </a:rPr>
              <a:t>hasta </a:t>
            </a:r>
            <a:r>
              <a:rPr sz="400" spc="15" dirty="0">
                <a:latin typeface="Microsoft Sans Serif"/>
                <a:cs typeface="Microsoft Sans Serif"/>
              </a:rPr>
              <a:t>en </a:t>
            </a:r>
            <a:r>
              <a:rPr sz="400" spc="5" dirty="0">
                <a:latin typeface="Microsoft Sans Serif"/>
                <a:cs typeface="Microsoft Sans Serif"/>
              </a:rPr>
              <a:t>los 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Smartphone.</a:t>
            </a:r>
            <a:endParaRPr sz="4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65295" y="4201195"/>
            <a:ext cx="817880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dirty="0">
                <a:latin typeface="Microsoft Sans Serif"/>
                <a:cs typeface="Microsoft Sans Serif"/>
              </a:rPr>
              <a:t>Microsoft </a:t>
            </a:r>
            <a:r>
              <a:rPr sz="300" spc="-5" dirty="0">
                <a:latin typeface="Microsoft Sans Serif"/>
                <a:cs typeface="Microsoft Sans Serif"/>
              </a:rPr>
              <a:t>Word </a:t>
            </a:r>
            <a:r>
              <a:rPr sz="300" spc="-15" dirty="0">
                <a:latin typeface="Microsoft Sans Serif"/>
                <a:cs typeface="Microsoft Sans Serif"/>
              </a:rPr>
              <a:t>:es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aplicación </a:t>
            </a:r>
            <a:r>
              <a:rPr sz="300" spc="-10" dirty="0">
                <a:latin typeface="Microsoft Sans Serif"/>
                <a:cs typeface="Microsoft Sans Serif"/>
              </a:rPr>
              <a:t>informática </a:t>
            </a:r>
            <a:r>
              <a:rPr sz="300" spc="-5" dirty="0">
                <a:latin typeface="Microsoft Sans Serif"/>
                <a:cs typeface="Microsoft Sans Serif"/>
              </a:rPr>
              <a:t> orientada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al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procesamiento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textos.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Fue 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creado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empresa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Microsoft,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15" dirty="0">
                <a:latin typeface="Microsoft Sans Serif"/>
                <a:cs typeface="Microsoft Sans Serif"/>
              </a:rPr>
              <a:t>viene 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integrado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paquete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ofimático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denominado </a:t>
            </a:r>
            <a:r>
              <a:rPr sz="300" dirty="0">
                <a:latin typeface="Microsoft Sans Serif"/>
                <a:cs typeface="Microsoft Sans Serif"/>
              </a:rPr>
              <a:t> Microsoft</a:t>
            </a:r>
            <a:r>
              <a:rPr sz="300" spc="-5" dirty="0">
                <a:latin typeface="Microsoft Sans Serif"/>
                <a:cs typeface="Microsoft Sans Serif"/>
              </a:rPr>
              <a:t> Office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56677" y="4504507"/>
            <a:ext cx="826135" cy="530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9055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WordPerfect: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una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aplicación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procesamiento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textos</a:t>
            </a:r>
            <a:r>
              <a:rPr sz="300" spc="-5" dirty="0">
                <a:latin typeface="Microsoft Sans Serif"/>
                <a:cs typeface="Microsoft Sans Serif"/>
              </a:rPr>
              <a:t> desarrollada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inicialmente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empresa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WordPerfect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Corporation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-5" dirty="0">
                <a:latin typeface="Microsoft Sans Serif"/>
                <a:cs typeface="Microsoft Sans Serif"/>
              </a:rPr>
              <a:t> hoy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día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propiedad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la </a:t>
            </a:r>
            <a:r>
              <a:rPr sz="300" spc="-5" dirty="0">
                <a:latin typeface="Microsoft Sans Serif"/>
                <a:cs typeface="Microsoft Sans Serif"/>
              </a:rPr>
              <a:t> compañía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software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Corel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Corporation.</a:t>
            </a:r>
            <a:endParaRPr sz="3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300" spc="-10" dirty="0">
                <a:latin typeface="Microsoft Sans Serif"/>
                <a:cs typeface="Microsoft Sans Serif"/>
              </a:rPr>
              <a:t>Alcanzó su máxima </a:t>
            </a:r>
            <a:r>
              <a:rPr sz="300" dirty="0">
                <a:latin typeface="Microsoft Sans Serif"/>
                <a:cs typeface="Microsoft Sans Serif"/>
              </a:rPr>
              <a:t>popularidad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-10" dirty="0">
                <a:latin typeface="Microsoft Sans Serif"/>
                <a:cs typeface="Microsoft Sans Serif"/>
              </a:rPr>
              <a:t> finales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los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años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1980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principios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los </a:t>
            </a:r>
            <a:r>
              <a:rPr sz="300" spc="-10" dirty="0">
                <a:latin typeface="Microsoft Sans Serif"/>
                <a:cs typeface="Microsoft Sans Serif"/>
              </a:rPr>
              <a:t>años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1990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 durante </a:t>
            </a:r>
            <a:r>
              <a:rPr sz="300" spc="-15" dirty="0">
                <a:latin typeface="Microsoft Sans Serif"/>
                <a:cs typeface="Microsoft Sans Serif"/>
              </a:rPr>
              <a:t>muchos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años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 la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consideró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estándar</a:t>
            </a:r>
            <a:r>
              <a:rPr sz="300" dirty="0">
                <a:latin typeface="Microsoft Sans Serif"/>
                <a:cs typeface="Microsoft Sans Serif"/>
              </a:rPr>
              <a:t> 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hecho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su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sector,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bien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luego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sería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eclipsada,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tanto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ventas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popularidad,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</a:t>
            </a:r>
            <a:r>
              <a:rPr sz="300" dirty="0">
                <a:latin typeface="Microsoft Sans Serif"/>
                <a:cs typeface="Microsoft Sans Serif"/>
              </a:rPr>
              <a:t> Microsoft</a:t>
            </a:r>
            <a:r>
              <a:rPr sz="300" spc="-5" dirty="0">
                <a:latin typeface="Microsoft Sans Serif"/>
                <a:cs typeface="Microsoft Sans Serif"/>
              </a:rPr>
              <a:t> Word.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2314" y="5083584"/>
            <a:ext cx="840105" cy="34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WordPad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:es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procesador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textos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básicos </a:t>
            </a:r>
            <a:r>
              <a:rPr sz="300" spc="-5" dirty="0">
                <a:latin typeface="Microsoft Sans Serif"/>
                <a:cs typeface="Microsoft Sans Serif"/>
              </a:rPr>
              <a:t> que </a:t>
            </a:r>
            <a:r>
              <a:rPr sz="300" spc="-10" dirty="0">
                <a:latin typeface="Microsoft Sans Serif"/>
                <a:cs typeface="Microsoft Sans Serif"/>
              </a:rPr>
              <a:t>se </a:t>
            </a:r>
            <a:r>
              <a:rPr sz="300" spc="-15" dirty="0">
                <a:latin typeface="Microsoft Sans Serif"/>
                <a:cs typeface="Microsoft Sans Serif"/>
              </a:rPr>
              <a:t>incluye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 </a:t>
            </a:r>
            <a:r>
              <a:rPr sz="300" spc="-10" dirty="0">
                <a:latin typeface="Microsoft Sans Serif"/>
                <a:cs typeface="Microsoft Sans Serif"/>
              </a:rPr>
              <a:t>casi </a:t>
            </a:r>
            <a:r>
              <a:rPr sz="300" spc="-5" dirty="0">
                <a:latin typeface="Microsoft Sans Serif"/>
                <a:cs typeface="Microsoft Sans Serif"/>
              </a:rPr>
              <a:t>todas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versiones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Microsoft </a:t>
            </a:r>
            <a:r>
              <a:rPr sz="300" spc="-10" dirty="0">
                <a:latin typeface="Microsoft Sans Serif"/>
                <a:cs typeface="Microsoft Sans Serif"/>
              </a:rPr>
              <a:t>Windows</a:t>
            </a:r>
            <a:r>
              <a:rPr sz="300" spc="-5" dirty="0">
                <a:latin typeface="Microsoft Sans Serif"/>
                <a:cs typeface="Microsoft Sans Serif"/>
              </a:rPr>
              <a:t> desde </a:t>
            </a:r>
            <a:r>
              <a:rPr sz="300" spc="-10" dirty="0">
                <a:latin typeface="Microsoft Sans Serif"/>
                <a:cs typeface="Microsoft Sans Serif"/>
              </a:rPr>
              <a:t>Windows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95 en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adelante.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25" dirty="0">
                <a:latin typeface="Microsoft Sans Serif"/>
                <a:cs typeface="Microsoft Sans Serif"/>
              </a:rPr>
              <a:t>Es</a:t>
            </a:r>
            <a:r>
              <a:rPr sz="300" spc="-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más</a:t>
            </a:r>
            <a:r>
              <a:rPr sz="300" spc="-10" dirty="0">
                <a:latin typeface="Microsoft Sans Serif"/>
                <a:cs typeface="Microsoft Sans Serif"/>
              </a:rPr>
              <a:t> avanzado</a:t>
            </a:r>
            <a:r>
              <a:rPr sz="300" spc="-5" dirty="0">
                <a:latin typeface="Microsoft Sans Serif"/>
                <a:cs typeface="Microsoft Sans Serif"/>
              </a:rPr>
              <a:t> que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5" dirty="0">
                <a:latin typeface="Microsoft Sans Serif"/>
                <a:cs typeface="Microsoft Sans Serif"/>
              </a:rPr>
              <a:t>Bloc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notas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pero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más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sencillo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procesador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textos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Microsoft </a:t>
            </a:r>
            <a:r>
              <a:rPr sz="300" spc="-15" dirty="0">
                <a:latin typeface="Microsoft Sans Serif"/>
                <a:cs typeface="Microsoft Sans Serif"/>
              </a:rPr>
              <a:t>Works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Microsoft </a:t>
            </a:r>
            <a:r>
              <a:rPr sz="300" spc="-5" dirty="0">
                <a:latin typeface="Microsoft Sans Serif"/>
                <a:cs typeface="Microsoft Sans Serif"/>
              </a:rPr>
              <a:t>Word.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300" spc="-10" dirty="0">
                <a:latin typeface="Microsoft Sans Serif"/>
                <a:cs typeface="Microsoft Sans Serif"/>
              </a:rPr>
              <a:t>Remplazó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Windows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Write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27951" y="5478790"/>
            <a:ext cx="855980" cy="392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159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Lotus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Word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Pro: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4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software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procesamiento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textos</a:t>
            </a:r>
            <a:r>
              <a:rPr sz="300" spc="-5" dirty="0">
                <a:latin typeface="Microsoft Sans Serif"/>
                <a:cs typeface="Microsoft Sans Serif"/>
              </a:rPr>
              <a:t> desarrollado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10" dirty="0">
                <a:latin typeface="Microsoft Sans Serif"/>
                <a:cs typeface="Microsoft Sans Serif"/>
              </a:rPr>
              <a:t>la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empresa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Lotus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Development. </a:t>
            </a:r>
            <a:r>
              <a:rPr sz="300" spc="-20" dirty="0">
                <a:latin typeface="Microsoft Sans Serif"/>
                <a:cs typeface="Microsoft Sans Serif"/>
              </a:rPr>
              <a:t>Tuvo</a:t>
            </a:r>
            <a:r>
              <a:rPr sz="300" spc="4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gran éxito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principios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década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90,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finales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del</a:t>
            </a:r>
            <a:endParaRPr sz="3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300" dirty="0">
                <a:latin typeface="Microsoft Sans Serif"/>
                <a:cs typeface="Microsoft Sans Serif"/>
              </a:rPr>
              <a:t>siglo </a:t>
            </a:r>
            <a:r>
              <a:rPr sz="300" spc="-15" dirty="0">
                <a:latin typeface="Microsoft Sans Serif"/>
                <a:cs typeface="Microsoft Sans Serif"/>
              </a:rPr>
              <a:t>XX,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sobre </a:t>
            </a:r>
            <a:r>
              <a:rPr sz="300" spc="5" dirty="0">
                <a:latin typeface="Microsoft Sans Serif"/>
                <a:cs typeface="Microsoft Sans Serif"/>
              </a:rPr>
              <a:t>todo </a:t>
            </a:r>
            <a:r>
              <a:rPr sz="300" spc="-10" dirty="0">
                <a:latin typeface="Microsoft Sans Serif"/>
                <a:cs typeface="Microsoft Sans Serif"/>
              </a:rPr>
              <a:t>en la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plataforma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OS/2 </a:t>
            </a:r>
            <a:r>
              <a:rPr sz="300" spc="-10" dirty="0">
                <a:latin typeface="Microsoft Sans Serif"/>
                <a:cs typeface="Microsoft Sans Serif"/>
              </a:rPr>
              <a:t>Warp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3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OS/2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Warp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4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IBM,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distribuyéndose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dentro</a:t>
            </a:r>
            <a:r>
              <a:rPr sz="300" dirty="0">
                <a:latin typeface="Microsoft Sans Serif"/>
                <a:cs typeface="Microsoft Sans Serif"/>
              </a:rPr>
              <a:t> de </a:t>
            </a:r>
            <a:r>
              <a:rPr sz="300" spc="-10" dirty="0">
                <a:latin typeface="Microsoft Sans Serif"/>
                <a:cs typeface="Microsoft Sans Serif"/>
              </a:rPr>
              <a:t>esta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última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versión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del </a:t>
            </a:r>
            <a:r>
              <a:rPr sz="300" spc="-10" dirty="0">
                <a:latin typeface="Microsoft Sans Serif"/>
                <a:cs typeface="Microsoft Sans Serif"/>
              </a:rPr>
              <a:t>sistema </a:t>
            </a:r>
            <a:r>
              <a:rPr sz="300" spc="-5" dirty="0">
                <a:latin typeface="Microsoft Sans Serif"/>
                <a:cs typeface="Microsoft Sans Serif"/>
              </a:rPr>
              <a:t> operativo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empresa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norteamericana.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57569" y="5920013"/>
            <a:ext cx="1727200" cy="34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5" dirty="0">
                <a:latin typeface="Microsoft Sans Serif"/>
                <a:cs typeface="Microsoft Sans Serif"/>
              </a:rPr>
              <a:t>Bloc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notas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:(en </a:t>
            </a:r>
            <a:r>
              <a:rPr sz="300" spc="-10" dirty="0">
                <a:latin typeface="Microsoft Sans Serif"/>
                <a:cs typeface="Microsoft Sans Serif"/>
              </a:rPr>
              <a:t>inglés</a:t>
            </a:r>
            <a:r>
              <a:rPr sz="300" spc="-5" dirty="0">
                <a:latin typeface="Microsoft Sans Serif"/>
                <a:cs typeface="Microsoft Sans Serif"/>
              </a:rPr>
              <a:t> notepad)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dirty="0">
                <a:latin typeface="Microsoft Sans Serif"/>
                <a:cs typeface="Microsoft Sans Serif"/>
              </a:rPr>
              <a:t>editor de </a:t>
            </a:r>
            <a:r>
              <a:rPr sz="300" spc="-5" dirty="0">
                <a:latin typeface="Microsoft Sans Serif"/>
                <a:cs typeface="Microsoft Sans Serif"/>
              </a:rPr>
              <a:t>texto simple incluido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sistemas</a:t>
            </a:r>
            <a:r>
              <a:rPr sz="300" spc="-5" dirty="0">
                <a:latin typeface="Microsoft Sans Serif"/>
                <a:cs typeface="Microsoft Sans Serif"/>
              </a:rPr>
              <a:t> operativos</a:t>
            </a:r>
            <a:r>
              <a:rPr sz="300" dirty="0">
                <a:latin typeface="Microsoft Sans Serif"/>
                <a:cs typeface="Microsoft Sans Serif"/>
              </a:rPr>
              <a:t> 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Microsoft </a:t>
            </a:r>
            <a:r>
              <a:rPr sz="300" spc="-5" dirty="0">
                <a:latin typeface="Microsoft Sans Serif"/>
                <a:cs typeface="Microsoft Sans Serif"/>
              </a:rPr>
              <a:t>desde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1985.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25" dirty="0">
                <a:latin typeface="Microsoft Sans Serif"/>
                <a:cs typeface="Microsoft Sans Serif"/>
              </a:rPr>
              <a:t>Su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funcionalidad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muy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simple.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Algunas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características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propias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son:</a:t>
            </a:r>
            <a:endParaRPr sz="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Microsoft Sans Serif"/>
              <a:cs typeface="Microsoft Sans Serif"/>
            </a:endParaRPr>
          </a:p>
          <a:p>
            <a:pPr marL="12700" marR="342900">
              <a:lnSpc>
                <a:spcPct val="100000"/>
              </a:lnSpc>
            </a:pPr>
            <a:r>
              <a:rPr sz="300" spc="-10" dirty="0">
                <a:latin typeface="Microsoft Sans Serif"/>
                <a:cs typeface="Microsoft Sans Serif"/>
              </a:rPr>
              <a:t>Inserción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hora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fecha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actual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pulsando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F5,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formato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"HH:MM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15" dirty="0">
                <a:latin typeface="Microsoft Sans Serif"/>
                <a:cs typeface="Microsoft Sans Serif"/>
              </a:rPr>
              <a:t>DD/MM/AA". 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Inserción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hora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fecha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actual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documento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comienza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".LOG".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300" dirty="0">
                <a:latin typeface="Microsoft Sans Serif"/>
                <a:cs typeface="Microsoft Sans Serif"/>
              </a:rPr>
              <a:t>A</a:t>
            </a:r>
            <a:r>
              <a:rPr sz="300" spc="-5" dirty="0">
                <a:latin typeface="Microsoft Sans Serif"/>
                <a:cs typeface="Microsoft Sans Serif"/>
              </a:rPr>
              <a:t>j</a:t>
            </a:r>
            <a:r>
              <a:rPr sz="300" spc="-15" dirty="0">
                <a:latin typeface="Microsoft Sans Serif"/>
                <a:cs typeface="Microsoft Sans Serif"/>
              </a:rPr>
              <a:t>us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5" dirty="0">
                <a:latin typeface="Microsoft Sans Serif"/>
                <a:cs typeface="Microsoft Sans Serif"/>
              </a:rPr>
              <a:t>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-5" dirty="0">
                <a:latin typeface="Microsoft Sans Serif"/>
                <a:cs typeface="Microsoft Sans Serif"/>
              </a:rPr>
              <a:t>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lí</a:t>
            </a:r>
            <a:r>
              <a:rPr sz="300" spc="-15" dirty="0">
                <a:latin typeface="Microsoft Sans Serif"/>
                <a:cs typeface="Microsoft Sans Serif"/>
              </a:rPr>
              <a:t>ne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5" dirty="0">
                <a:latin typeface="Microsoft Sans Serif"/>
                <a:cs typeface="Microsoft Sans Serif"/>
              </a:rPr>
              <a:t>.</a:t>
            </a:r>
            <a:endParaRPr sz="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00" spc="-5" dirty="0">
                <a:latin typeface="Microsoft Sans Serif"/>
                <a:cs typeface="Microsoft Sans Serif"/>
              </a:rPr>
              <a:t>Posibilidad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exportar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cualquier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formato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texto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formateado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76785" y="6315248"/>
            <a:ext cx="807720" cy="48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5" dirty="0">
                <a:latin typeface="Microsoft Sans Serif"/>
                <a:cs typeface="Microsoft Sans Serif"/>
              </a:rPr>
              <a:t>Quickoffice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: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aplicación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freeware</a:t>
            </a:r>
            <a:r>
              <a:rPr sz="300" dirty="0">
                <a:latin typeface="Microsoft Sans Serif"/>
                <a:cs typeface="Microsoft Sans Serif"/>
              </a:rPr>
              <a:t> 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ofimática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teléfonos </a:t>
            </a:r>
            <a:r>
              <a:rPr sz="300" spc="-10" dirty="0">
                <a:latin typeface="Microsoft Sans Serif"/>
                <a:cs typeface="Microsoft Sans Serif"/>
              </a:rPr>
              <a:t>inteligentes,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capaz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visualizar y </a:t>
            </a:r>
            <a:r>
              <a:rPr sz="300" spc="-5" dirty="0">
                <a:latin typeface="Microsoft Sans Serif"/>
                <a:cs typeface="Microsoft Sans Serif"/>
              </a:rPr>
              <a:t>editar documentos</a:t>
            </a:r>
            <a:r>
              <a:rPr sz="300" dirty="0">
                <a:latin typeface="Microsoft Sans Serif"/>
                <a:cs typeface="Microsoft Sans Serif"/>
              </a:rPr>
              <a:t> de </a:t>
            </a:r>
            <a:r>
              <a:rPr sz="300" spc="-5" dirty="0">
                <a:latin typeface="Microsoft Sans Serif"/>
                <a:cs typeface="Microsoft Sans Serif"/>
              </a:rPr>
              <a:t>texto,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presentaciones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hojas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cálculo. </a:t>
            </a:r>
            <a:r>
              <a:rPr sz="300" spc="-5" dirty="0">
                <a:latin typeface="Microsoft Sans Serif"/>
                <a:cs typeface="Microsoft Sans Serif"/>
              </a:rPr>
              <a:t>Quickoffice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fue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adquirida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2012</a:t>
            </a:r>
            <a:r>
              <a:rPr sz="300" spc="5" dirty="0">
                <a:latin typeface="Microsoft Sans Serif"/>
                <a:cs typeface="Microsoft Sans Serif"/>
              </a:rPr>
              <a:t> por</a:t>
            </a:r>
            <a:r>
              <a:rPr sz="300" dirty="0">
                <a:latin typeface="Microsoft Sans Serif"/>
                <a:cs typeface="Microsoft Sans Serif"/>
              </a:rPr>
              <a:t> Google,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siendo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relanzada</a:t>
            </a:r>
            <a:r>
              <a:rPr sz="300" spc="-5" dirty="0">
                <a:latin typeface="Microsoft Sans Serif"/>
                <a:cs typeface="Microsoft Sans Serif"/>
              </a:rPr>
              <a:t> como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aplicación gratuita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5" dirty="0">
                <a:latin typeface="Microsoft Sans Serif"/>
                <a:cs typeface="Microsoft Sans Serif"/>
              </a:rPr>
              <a:t> septiembre</a:t>
            </a:r>
            <a:r>
              <a:rPr sz="300" dirty="0">
                <a:latin typeface="Microsoft Sans Serif"/>
                <a:cs typeface="Microsoft Sans Serif"/>
              </a:rPr>
              <a:t> 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2013.1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junio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2014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anunció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20" dirty="0">
                <a:latin typeface="Microsoft Sans Serif"/>
                <a:cs typeface="Microsoft Sans Serif"/>
              </a:rPr>
              <a:t>sus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funciones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 integrarían </a:t>
            </a:r>
            <a:r>
              <a:rPr sz="300" spc="-5" dirty="0">
                <a:latin typeface="Microsoft Sans Serif"/>
                <a:cs typeface="Microsoft Sans Serif"/>
              </a:rPr>
              <a:t> completamente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-10" dirty="0">
                <a:latin typeface="Microsoft Sans Serif"/>
                <a:cs typeface="Microsoft Sans Serif"/>
              </a:rPr>
              <a:t> aplicaciones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Google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Drive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retiraría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aplicación.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42314" y="6848364"/>
            <a:ext cx="842010" cy="76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335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DataViz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Documents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to </a:t>
            </a:r>
            <a:r>
              <a:rPr sz="300" dirty="0">
                <a:latin typeface="Microsoft Sans Serif"/>
                <a:cs typeface="Microsoft Sans Serif"/>
              </a:rPr>
              <a:t>Go: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4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aplicación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Android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otros </a:t>
            </a:r>
            <a:r>
              <a:rPr sz="300" spc="-10" dirty="0">
                <a:latin typeface="Microsoft Sans Serif"/>
                <a:cs typeface="Microsoft Sans Serif"/>
              </a:rPr>
              <a:t>sistemas</a:t>
            </a:r>
            <a:r>
              <a:rPr sz="300" spc="-5" dirty="0">
                <a:latin typeface="Microsoft Sans Serif"/>
                <a:cs typeface="Microsoft Sans Serif"/>
              </a:rPr>
              <a:t> operativos que </a:t>
            </a:r>
            <a:r>
              <a:rPr sz="300" dirty="0">
                <a:latin typeface="Microsoft Sans Serif"/>
                <a:cs typeface="Microsoft Sans Serif"/>
              </a:rPr>
              <a:t>te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permite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visualizar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acceder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documentos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formato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30" dirty="0">
                <a:latin typeface="Microsoft Sans Serif"/>
                <a:cs typeface="Microsoft Sans Serif"/>
              </a:rPr>
              <a:t>PDF,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así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editar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archivos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Microsoft</a:t>
            </a:r>
            <a:r>
              <a:rPr sz="300" spc="-5" dirty="0">
                <a:latin typeface="Microsoft Sans Serif"/>
                <a:cs typeface="Microsoft Sans Serif"/>
              </a:rPr>
              <a:t> Office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Word,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Excel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Power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Point.</a:t>
            </a:r>
            <a:endParaRPr sz="300">
              <a:latin typeface="Microsoft Sans Serif"/>
              <a:cs typeface="Microsoft Sans Serif"/>
            </a:endParaRPr>
          </a:p>
          <a:p>
            <a:pPr marL="12700" marR="33020">
              <a:lnSpc>
                <a:spcPct val="100000"/>
              </a:lnSpc>
              <a:spcBef>
                <a:spcPts val="5"/>
              </a:spcBef>
            </a:pPr>
            <a:r>
              <a:rPr sz="300" spc="-50" dirty="0">
                <a:latin typeface="Microsoft Sans Serif"/>
                <a:cs typeface="Microsoft Sans Serif"/>
              </a:rPr>
              <a:t>T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5" dirty="0">
                <a:latin typeface="Microsoft Sans Serif"/>
                <a:cs typeface="Microsoft Sans Serif"/>
              </a:rPr>
              <a:t>m</a:t>
            </a:r>
            <a:r>
              <a:rPr sz="300" spc="10" dirty="0">
                <a:latin typeface="Microsoft Sans Serif"/>
                <a:cs typeface="Microsoft Sans Serif"/>
              </a:rPr>
              <a:t>b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é</a:t>
            </a:r>
            <a:r>
              <a:rPr sz="300" spc="-5" dirty="0">
                <a:latin typeface="Microsoft Sans Serif"/>
                <a:cs typeface="Microsoft Sans Serif"/>
              </a:rPr>
              <a:t>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f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-5" dirty="0">
                <a:latin typeface="Microsoft Sans Serif"/>
                <a:cs typeface="Microsoft Sans Serif"/>
              </a:rPr>
              <a:t>ili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15" dirty="0">
                <a:latin typeface="Microsoft Sans Serif"/>
                <a:cs typeface="Microsoft Sans Serif"/>
              </a:rPr>
              <a:t>ne</a:t>
            </a:r>
            <a:r>
              <a:rPr sz="300" spc="-20" dirty="0">
                <a:latin typeface="Microsoft Sans Serif"/>
                <a:cs typeface="Microsoft Sans Serif"/>
              </a:rPr>
              <a:t>x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10" dirty="0">
                <a:latin typeface="Microsoft Sans Serif"/>
                <a:cs typeface="Microsoft Sans Serif"/>
              </a:rPr>
              <a:t>ó</a:t>
            </a:r>
            <a:r>
              <a:rPr sz="300" spc="-5" dirty="0">
                <a:latin typeface="Microsoft Sans Serif"/>
                <a:cs typeface="Microsoft Sans Serif"/>
              </a:rPr>
              <a:t>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re</a:t>
            </a:r>
            <a:r>
              <a:rPr sz="300" spc="-5" dirty="0">
                <a:latin typeface="Microsoft Sans Serif"/>
                <a:cs typeface="Microsoft Sans Serif"/>
              </a:rPr>
              <a:t>m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5" dirty="0">
                <a:latin typeface="Microsoft Sans Serif"/>
                <a:cs typeface="Microsoft Sans Serif"/>
              </a:rPr>
              <a:t>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dirty="0">
                <a:latin typeface="Microsoft Sans Serif"/>
                <a:cs typeface="Microsoft Sans Serif"/>
              </a:rPr>
              <a:t>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0" dirty="0">
                <a:latin typeface="Microsoft Sans Serif"/>
                <a:cs typeface="Microsoft Sans Serif"/>
              </a:rPr>
              <a:t>P</a:t>
            </a:r>
            <a:r>
              <a:rPr sz="300" spc="-10" dirty="0">
                <a:latin typeface="Microsoft Sans Serif"/>
                <a:cs typeface="Microsoft Sans Serif"/>
              </a:rPr>
              <a:t>C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 </a:t>
            </a:r>
            <a:r>
              <a:rPr sz="300" spc="-5" dirty="0">
                <a:latin typeface="Microsoft Sans Serif"/>
                <a:cs typeface="Microsoft Sans Serif"/>
              </a:rPr>
              <a:t>con </a:t>
            </a:r>
            <a:r>
              <a:rPr sz="300" spc="-10" dirty="0">
                <a:latin typeface="Microsoft Sans Serif"/>
                <a:cs typeface="Microsoft Sans Serif"/>
              </a:rPr>
              <a:t>el sistema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almacenamiento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Google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Docs.</a:t>
            </a:r>
            <a:endParaRPr sz="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">
              <a:latin typeface="Microsoft Sans Serif"/>
              <a:cs typeface="Microsoft Sans Serif"/>
            </a:endParaRPr>
          </a:p>
          <a:p>
            <a:pPr marL="12700" marR="29209">
              <a:lnSpc>
                <a:spcPct val="100000"/>
              </a:lnSpc>
            </a:pPr>
            <a:r>
              <a:rPr sz="300" spc="-5" dirty="0">
                <a:latin typeface="Microsoft Sans Serif"/>
                <a:cs typeface="Microsoft Sans Serif"/>
              </a:rPr>
              <a:t>Con </a:t>
            </a:r>
            <a:r>
              <a:rPr sz="300" spc="-10" dirty="0">
                <a:latin typeface="Microsoft Sans Serif"/>
                <a:cs typeface="Microsoft Sans Serif"/>
              </a:rPr>
              <a:t>la </a:t>
            </a:r>
            <a:r>
              <a:rPr sz="300" spc="-5" dirty="0">
                <a:latin typeface="Microsoft Sans Serif"/>
                <a:cs typeface="Microsoft Sans Serif"/>
              </a:rPr>
              <a:t>aplicación </a:t>
            </a:r>
            <a:r>
              <a:rPr sz="300" spc="-10" dirty="0">
                <a:latin typeface="Microsoft Sans Serif"/>
                <a:cs typeface="Microsoft Sans Serif"/>
              </a:rPr>
              <a:t>Documents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to </a:t>
            </a:r>
            <a:r>
              <a:rPr sz="300" spc="-5" dirty="0">
                <a:latin typeface="Microsoft Sans Serif"/>
                <a:cs typeface="Microsoft Sans Serif"/>
              </a:rPr>
              <a:t>Go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posible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abrir,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editar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15" dirty="0">
                <a:latin typeface="Microsoft Sans Serif"/>
                <a:cs typeface="Microsoft Sans Serif"/>
              </a:rPr>
              <a:t>crear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documentos.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También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incluye </a:t>
            </a:r>
            <a:r>
              <a:rPr sz="300" spc="-5" dirty="0">
                <a:latin typeface="Microsoft Sans Serif"/>
                <a:cs typeface="Microsoft Sans Serif"/>
              </a:rPr>
              <a:t>opciones</a:t>
            </a:r>
            <a:r>
              <a:rPr sz="300" dirty="0">
                <a:latin typeface="Microsoft Sans Serif"/>
                <a:cs typeface="Microsoft Sans Serif"/>
              </a:rPr>
              <a:t> de formato, </a:t>
            </a:r>
            <a:r>
              <a:rPr sz="300" spc="-10" dirty="0">
                <a:latin typeface="Microsoft Sans Serif"/>
                <a:cs typeface="Microsoft Sans Serif"/>
              </a:rPr>
              <a:t>negritas,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cursivas, 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subrayados,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color,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cambio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fuente,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viñetas,</a:t>
            </a:r>
            <a:endParaRPr sz="3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300" spc="-10" dirty="0">
                <a:latin typeface="Microsoft Sans Serif"/>
                <a:cs typeface="Microsoft Sans Serif"/>
              </a:rPr>
              <a:t>listas,</a:t>
            </a:r>
            <a:r>
              <a:rPr sz="300" spc="-5" dirty="0">
                <a:latin typeface="Microsoft Sans Serif"/>
                <a:cs typeface="Microsoft Sans Serif"/>
              </a:rPr>
              <a:t> tablas, </a:t>
            </a:r>
            <a:r>
              <a:rPr sz="300" spc="-10" dirty="0">
                <a:latin typeface="Microsoft Sans Serif"/>
                <a:cs typeface="Microsoft Sans Serif"/>
              </a:rPr>
              <a:t>columnas,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copiar,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cortar,</a:t>
            </a:r>
            <a:r>
              <a:rPr sz="300" spc="-5" dirty="0">
                <a:latin typeface="Microsoft Sans Serif"/>
                <a:cs typeface="Microsoft Sans Serif"/>
              </a:rPr>
              <a:t> pegar; </a:t>
            </a:r>
            <a:r>
              <a:rPr sz="300" spc="-10" dirty="0">
                <a:latin typeface="Microsoft Sans Serif"/>
                <a:cs typeface="Microsoft Sans Serif"/>
              </a:rPr>
              <a:t>así </a:t>
            </a:r>
            <a:r>
              <a:rPr sz="300" spc="-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opciones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8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formato:</a:t>
            </a:r>
            <a:r>
              <a:rPr sz="300" spc="8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centrado,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justificado,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izquierda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derecha.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25358" y="1164220"/>
            <a:ext cx="1007110" cy="619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" dirty="0">
                <a:latin typeface="Microsoft Sans Serif"/>
                <a:cs typeface="Microsoft Sans Serif"/>
              </a:rPr>
              <a:t>SOFTWARE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DE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10" dirty="0">
                <a:latin typeface="Microsoft Sans Serif"/>
                <a:cs typeface="Microsoft Sans Serif"/>
              </a:rPr>
              <a:t>DISEÑO</a:t>
            </a:r>
            <a:r>
              <a:rPr sz="40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GRAFICO: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-5" dirty="0">
                <a:latin typeface="Microsoft Sans Serif"/>
                <a:cs typeface="Microsoft Sans Serif"/>
              </a:rPr>
              <a:t>El</a:t>
            </a:r>
            <a:endParaRPr sz="400">
              <a:latin typeface="Microsoft Sans Serif"/>
              <a:cs typeface="Microsoft Sans Serif"/>
            </a:endParaRPr>
          </a:p>
          <a:p>
            <a:pPr marL="12700" marR="5080">
              <a:lnSpc>
                <a:spcPct val="108400"/>
              </a:lnSpc>
            </a:pPr>
            <a:r>
              <a:rPr sz="400" spc="20" dirty="0">
                <a:latin typeface="Microsoft Sans Serif"/>
                <a:cs typeface="Microsoft Sans Serif"/>
              </a:rPr>
              <a:t>diseño </a:t>
            </a:r>
            <a:r>
              <a:rPr sz="400" spc="15" dirty="0">
                <a:latin typeface="Microsoft Sans Serif"/>
                <a:cs typeface="Microsoft Sans Serif"/>
              </a:rPr>
              <a:t>gráfico </a:t>
            </a:r>
            <a:r>
              <a:rPr sz="400" dirty="0">
                <a:latin typeface="Microsoft Sans Serif"/>
                <a:cs typeface="Microsoft Sans Serif"/>
              </a:rPr>
              <a:t>es </a:t>
            </a:r>
            <a:r>
              <a:rPr sz="400" spc="10" dirty="0">
                <a:latin typeface="Microsoft Sans Serif"/>
                <a:cs typeface="Microsoft Sans Serif"/>
              </a:rPr>
              <a:t>una </a:t>
            </a:r>
            <a:r>
              <a:rPr sz="400" spc="15" dirty="0">
                <a:latin typeface="Microsoft Sans Serif"/>
                <a:cs typeface="Microsoft Sans Serif"/>
              </a:rPr>
              <a:t>profesión </a:t>
            </a:r>
            <a:r>
              <a:rPr sz="400" spc="5" dirty="0">
                <a:latin typeface="Microsoft Sans Serif"/>
                <a:cs typeface="Microsoft Sans Serif"/>
              </a:rPr>
              <a:t>cuya 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actividad </a:t>
            </a:r>
            <a:r>
              <a:rPr sz="400" dirty="0">
                <a:latin typeface="Microsoft Sans Serif"/>
                <a:cs typeface="Microsoft Sans Serif"/>
              </a:rPr>
              <a:t>es </a:t>
            </a:r>
            <a:r>
              <a:rPr sz="400" spc="10" dirty="0">
                <a:latin typeface="Microsoft Sans Serif"/>
                <a:cs typeface="Microsoft Sans Serif"/>
              </a:rPr>
              <a:t>la acción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10" dirty="0">
                <a:latin typeface="Microsoft Sans Serif"/>
                <a:cs typeface="Microsoft Sans Serif"/>
              </a:rPr>
              <a:t>concebir, </a:t>
            </a:r>
            <a:r>
              <a:rPr sz="400" spc="15" dirty="0">
                <a:latin typeface="Microsoft Sans Serif"/>
                <a:cs typeface="Microsoft Sans Serif"/>
              </a:rPr>
              <a:t> </a:t>
            </a:r>
            <a:r>
              <a:rPr sz="400" spc="10" dirty="0">
                <a:latin typeface="Microsoft Sans Serif"/>
                <a:cs typeface="Microsoft Sans Serif"/>
              </a:rPr>
              <a:t>programar, proyectar </a:t>
            </a:r>
            <a:r>
              <a:rPr sz="400" spc="5" dirty="0">
                <a:latin typeface="Microsoft Sans Serif"/>
                <a:cs typeface="Microsoft Sans Serif"/>
              </a:rPr>
              <a:t>y realizar </a:t>
            </a:r>
            <a:r>
              <a:rPr sz="400" spc="10" dirty="0">
                <a:latin typeface="Microsoft Sans Serif"/>
                <a:cs typeface="Microsoft Sans Serif"/>
              </a:rPr>
              <a:t> comunicaciones </a:t>
            </a:r>
            <a:r>
              <a:rPr sz="400" spc="5" dirty="0">
                <a:latin typeface="Microsoft Sans Serif"/>
                <a:cs typeface="Microsoft Sans Serif"/>
              </a:rPr>
              <a:t>visuales, </a:t>
            </a:r>
            <a:r>
              <a:rPr sz="400" spc="15" dirty="0">
                <a:latin typeface="Microsoft Sans Serif"/>
                <a:cs typeface="Microsoft Sans Serif"/>
              </a:rPr>
              <a:t>producidas en </a:t>
            </a:r>
            <a:r>
              <a:rPr sz="400" spc="-95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general </a:t>
            </a:r>
            <a:r>
              <a:rPr sz="400" spc="25" dirty="0">
                <a:latin typeface="Microsoft Sans Serif"/>
                <a:cs typeface="Microsoft Sans Serif"/>
              </a:rPr>
              <a:t>por </a:t>
            </a:r>
            <a:r>
              <a:rPr sz="400" spc="20" dirty="0">
                <a:latin typeface="Microsoft Sans Serif"/>
                <a:cs typeface="Microsoft Sans Serif"/>
              </a:rPr>
              <a:t>medios </a:t>
            </a:r>
            <a:r>
              <a:rPr sz="400" spc="10" dirty="0">
                <a:latin typeface="Microsoft Sans Serif"/>
                <a:cs typeface="Microsoft Sans Serif"/>
              </a:rPr>
              <a:t>industriales </a:t>
            </a:r>
            <a:r>
              <a:rPr sz="400" spc="5" dirty="0">
                <a:latin typeface="Microsoft Sans Serif"/>
                <a:cs typeface="Microsoft Sans Serif"/>
              </a:rPr>
              <a:t>y </a:t>
            </a:r>
            <a:r>
              <a:rPr sz="400" spc="10" dirty="0">
                <a:latin typeface="Microsoft Sans Serif"/>
                <a:cs typeface="Microsoft Sans Serif"/>
              </a:rPr>
              <a:t> destinadas </a:t>
            </a:r>
            <a:r>
              <a:rPr sz="400" dirty="0">
                <a:latin typeface="Microsoft Sans Serif"/>
                <a:cs typeface="Microsoft Sans Serif"/>
              </a:rPr>
              <a:t>a </a:t>
            </a:r>
            <a:r>
              <a:rPr sz="400" spc="10" dirty="0">
                <a:latin typeface="Microsoft Sans Serif"/>
                <a:cs typeface="Microsoft Sans Serif"/>
              </a:rPr>
              <a:t>transmitir </a:t>
            </a:r>
            <a:r>
              <a:rPr sz="400" spc="5" dirty="0">
                <a:latin typeface="Microsoft Sans Serif"/>
                <a:cs typeface="Microsoft Sans Serif"/>
              </a:rPr>
              <a:t>mensajes </a:t>
            </a:r>
            <a:r>
              <a:rPr sz="400" spc="10" dirty="0">
                <a:latin typeface="Microsoft Sans Serif"/>
                <a:cs typeface="Microsoft Sans Serif"/>
              </a:rPr>
              <a:t> específicos </a:t>
            </a:r>
            <a:r>
              <a:rPr sz="400" dirty="0">
                <a:latin typeface="Microsoft Sans Serif"/>
                <a:cs typeface="Microsoft Sans Serif"/>
              </a:rPr>
              <a:t>a </a:t>
            </a:r>
            <a:r>
              <a:rPr sz="400" spc="15" dirty="0">
                <a:latin typeface="Microsoft Sans Serif"/>
                <a:cs typeface="Microsoft Sans Serif"/>
              </a:rPr>
              <a:t>grupos </a:t>
            </a:r>
            <a:r>
              <a:rPr sz="400" spc="5" dirty="0">
                <a:latin typeface="Microsoft Sans Serif"/>
                <a:cs typeface="Microsoft Sans Serif"/>
              </a:rPr>
              <a:t>sociales 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determinados.</a:t>
            </a:r>
            <a:endParaRPr sz="4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140704" y="142283"/>
            <a:ext cx="82169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5" dirty="0">
                <a:latin typeface="Microsoft Sans Serif"/>
                <a:cs typeface="Microsoft Sans Serif"/>
              </a:rPr>
              <a:t>Photoshop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: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más 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famosos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(o</a:t>
            </a:r>
            <a:r>
              <a:rPr sz="300" spc="-10" dirty="0">
                <a:latin typeface="Microsoft Sans Serif"/>
                <a:cs typeface="Microsoft Sans Serif"/>
              </a:rPr>
              <a:t> el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5" dirty="0">
                <a:latin typeface="Microsoft Sans Serif"/>
                <a:cs typeface="Microsoft Sans Serif"/>
              </a:rPr>
              <a:t>más) </a:t>
            </a:r>
            <a:r>
              <a:rPr sz="300" dirty="0">
                <a:latin typeface="Microsoft Sans Serif"/>
                <a:cs typeface="Microsoft Sans Serif"/>
              </a:rPr>
              <a:t>de Adobe, </a:t>
            </a:r>
            <a:r>
              <a:rPr sz="300" spc="-5" dirty="0">
                <a:latin typeface="Microsoft Sans Serif"/>
                <a:cs typeface="Microsoft Sans Serif"/>
              </a:rPr>
              <a:t>enfocado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principalmente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al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tratamiento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imágenes </a:t>
            </a:r>
            <a:r>
              <a:rPr sz="300" spc="-5" dirty="0">
                <a:latin typeface="Microsoft Sans Serif"/>
                <a:cs typeface="Microsoft Sans Serif"/>
              </a:rPr>
              <a:t> digitales,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pero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0" dirty="0">
                <a:latin typeface="Microsoft Sans Serif"/>
                <a:cs typeface="Microsoft Sans Serif"/>
              </a:rPr>
              <a:t>abarca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desde </a:t>
            </a:r>
            <a:r>
              <a:rPr sz="300" spc="-10" dirty="0">
                <a:latin typeface="Microsoft Sans Serif"/>
                <a:cs typeface="Microsoft Sans Serif"/>
              </a:rPr>
              <a:t>la </a:t>
            </a:r>
            <a:r>
              <a:rPr sz="300" spc="-5" dirty="0">
                <a:latin typeface="Microsoft Sans Serif"/>
                <a:cs typeface="Microsoft Sans Serif"/>
              </a:rPr>
              <a:t> manipulación fotográfica </a:t>
            </a:r>
            <a:r>
              <a:rPr sz="300" spc="-10" dirty="0">
                <a:latin typeface="Microsoft Sans Serif"/>
                <a:cs typeface="Microsoft Sans Serif"/>
              </a:rPr>
              <a:t>hasta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pintura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digital </a:t>
            </a:r>
            <a:r>
              <a:rPr sz="300" spc="-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pasando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diseño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web,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edición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videos,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etc</a:t>
            </a:r>
            <a:endParaRPr sz="300">
              <a:latin typeface="Microsoft Sans Serif"/>
              <a:cs typeface="Microsoft Sans Serif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972664" y="289992"/>
            <a:ext cx="57785" cy="57785"/>
            <a:chOff x="8972664" y="289992"/>
            <a:chExt cx="57785" cy="57785"/>
          </a:xfrm>
        </p:grpSpPr>
        <p:sp>
          <p:nvSpPr>
            <p:cNvPr id="26" name="object 26"/>
            <p:cNvSpPr/>
            <p:nvPr/>
          </p:nvSpPr>
          <p:spPr>
            <a:xfrm>
              <a:off x="8972664" y="289992"/>
              <a:ext cx="57785" cy="57785"/>
            </a:xfrm>
            <a:custGeom>
              <a:avLst/>
              <a:gdLst/>
              <a:ahLst/>
              <a:cxnLst/>
              <a:rect l="l" t="t" r="r" b="b"/>
              <a:pathLst>
                <a:path w="57784" h="57785">
                  <a:moveTo>
                    <a:pt x="32534" y="57450"/>
                  </a:moveTo>
                  <a:lnTo>
                    <a:pt x="24916" y="57450"/>
                  </a:lnTo>
                  <a:lnTo>
                    <a:pt x="21251" y="56722"/>
                  </a:lnTo>
                  <a:lnTo>
                    <a:pt x="0" y="32534"/>
                  </a:lnTo>
                  <a:lnTo>
                    <a:pt x="0" y="24916"/>
                  </a:lnTo>
                  <a:lnTo>
                    <a:pt x="24916" y="0"/>
                  </a:lnTo>
                  <a:lnTo>
                    <a:pt x="32534" y="0"/>
                  </a:lnTo>
                  <a:lnTo>
                    <a:pt x="57451" y="24916"/>
                  </a:lnTo>
                  <a:lnTo>
                    <a:pt x="57451" y="28725"/>
                  </a:lnTo>
                  <a:lnTo>
                    <a:pt x="57451" y="32534"/>
                  </a:lnTo>
                  <a:lnTo>
                    <a:pt x="36199" y="56722"/>
                  </a:lnTo>
                  <a:lnTo>
                    <a:pt x="32534" y="57450"/>
                  </a:lnTo>
                  <a:close/>
                </a:path>
              </a:pathLst>
            </a:custGeom>
            <a:solidFill>
              <a:srgbClr val="F0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986279" y="304583"/>
              <a:ext cx="31115" cy="27940"/>
            </a:xfrm>
            <a:custGeom>
              <a:avLst/>
              <a:gdLst/>
              <a:ahLst/>
              <a:cxnLst/>
              <a:rect l="l" t="t" r="r" b="b"/>
              <a:pathLst>
                <a:path w="31115" h="27939">
                  <a:moveTo>
                    <a:pt x="31013" y="9779"/>
                  </a:moveTo>
                  <a:lnTo>
                    <a:pt x="21221" y="0"/>
                  </a:lnTo>
                  <a:lnTo>
                    <a:pt x="19418" y="723"/>
                  </a:lnTo>
                  <a:lnTo>
                    <a:pt x="17907" y="2209"/>
                  </a:lnTo>
                  <a:lnTo>
                    <a:pt x="10706" y="9410"/>
                  </a:lnTo>
                  <a:lnTo>
                    <a:pt x="9690" y="10464"/>
                  </a:lnTo>
                  <a:lnTo>
                    <a:pt x="9194" y="11722"/>
                  </a:lnTo>
                  <a:lnTo>
                    <a:pt x="9220" y="14630"/>
                  </a:lnTo>
                  <a:lnTo>
                    <a:pt x="9740" y="15887"/>
                  </a:lnTo>
                  <a:lnTo>
                    <a:pt x="11798" y="17945"/>
                  </a:lnTo>
                  <a:lnTo>
                    <a:pt x="13042" y="18465"/>
                  </a:lnTo>
                  <a:lnTo>
                    <a:pt x="15963" y="18491"/>
                  </a:lnTo>
                  <a:lnTo>
                    <a:pt x="17221" y="17995"/>
                  </a:lnTo>
                  <a:lnTo>
                    <a:pt x="15074" y="16116"/>
                  </a:lnTo>
                  <a:lnTo>
                    <a:pt x="13906" y="16116"/>
                  </a:lnTo>
                  <a:lnTo>
                    <a:pt x="11569" y="13779"/>
                  </a:lnTo>
                  <a:lnTo>
                    <a:pt x="11569" y="12611"/>
                  </a:lnTo>
                  <a:lnTo>
                    <a:pt x="19939" y="4241"/>
                  </a:lnTo>
                  <a:lnTo>
                    <a:pt x="20878" y="3251"/>
                  </a:lnTo>
                  <a:lnTo>
                    <a:pt x="22021" y="2755"/>
                  </a:lnTo>
                  <a:lnTo>
                    <a:pt x="24739" y="2730"/>
                  </a:lnTo>
                  <a:lnTo>
                    <a:pt x="25895" y="3200"/>
                  </a:lnTo>
                  <a:lnTo>
                    <a:pt x="27813" y="5118"/>
                  </a:lnTo>
                  <a:lnTo>
                    <a:pt x="28282" y="6273"/>
                  </a:lnTo>
                  <a:lnTo>
                    <a:pt x="28244" y="8991"/>
                  </a:lnTo>
                  <a:lnTo>
                    <a:pt x="27749" y="10134"/>
                  </a:lnTo>
                  <a:lnTo>
                    <a:pt x="26771" y="11074"/>
                  </a:lnTo>
                  <a:lnTo>
                    <a:pt x="15138" y="22707"/>
                  </a:lnTo>
                  <a:lnTo>
                    <a:pt x="13741" y="24142"/>
                  </a:lnTo>
                  <a:lnTo>
                    <a:pt x="12039" y="24853"/>
                  </a:lnTo>
                  <a:lnTo>
                    <a:pt x="8039" y="24879"/>
                  </a:lnTo>
                  <a:lnTo>
                    <a:pt x="6324" y="24180"/>
                  </a:lnTo>
                  <a:lnTo>
                    <a:pt x="3505" y="21348"/>
                  </a:lnTo>
                  <a:lnTo>
                    <a:pt x="2794" y="19646"/>
                  </a:lnTo>
                  <a:lnTo>
                    <a:pt x="2819" y="15646"/>
                  </a:lnTo>
                  <a:lnTo>
                    <a:pt x="3543" y="13944"/>
                  </a:lnTo>
                  <a:lnTo>
                    <a:pt x="4978" y="12547"/>
                  </a:lnTo>
                  <a:lnTo>
                    <a:pt x="15074" y="2451"/>
                  </a:lnTo>
                  <a:lnTo>
                    <a:pt x="15074" y="1778"/>
                  </a:lnTo>
                  <a:lnTo>
                    <a:pt x="13716" y="419"/>
                  </a:lnTo>
                  <a:lnTo>
                    <a:pt x="13042" y="419"/>
                  </a:lnTo>
                  <a:lnTo>
                    <a:pt x="12369" y="1104"/>
                  </a:lnTo>
                  <a:lnTo>
                    <a:pt x="990" y="12484"/>
                  </a:lnTo>
                  <a:lnTo>
                    <a:pt x="0" y="14846"/>
                  </a:lnTo>
                  <a:lnTo>
                    <a:pt x="12" y="20396"/>
                  </a:lnTo>
                  <a:lnTo>
                    <a:pt x="990" y="22771"/>
                  </a:lnTo>
                  <a:lnTo>
                    <a:pt x="4914" y="26695"/>
                  </a:lnTo>
                  <a:lnTo>
                    <a:pt x="7277" y="27673"/>
                  </a:lnTo>
                  <a:lnTo>
                    <a:pt x="12839" y="27673"/>
                  </a:lnTo>
                  <a:lnTo>
                    <a:pt x="15201" y="26695"/>
                  </a:lnTo>
                  <a:lnTo>
                    <a:pt x="28803" y="13106"/>
                  </a:lnTo>
                  <a:lnTo>
                    <a:pt x="30276" y="11595"/>
                  </a:lnTo>
                  <a:lnTo>
                    <a:pt x="31013" y="9779"/>
                  </a:lnTo>
                  <a:close/>
                </a:path>
              </a:pathLst>
            </a:custGeom>
            <a:solidFill>
              <a:srgbClr val="3C46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8140704" y="537517"/>
            <a:ext cx="842644" cy="300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Corel</a:t>
            </a:r>
            <a:r>
              <a:rPr sz="300" spc="-5" dirty="0">
                <a:latin typeface="Microsoft Sans Serif"/>
                <a:cs typeface="Microsoft Sans Serif"/>
              </a:rPr>
              <a:t> Draw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diseño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gráfico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nos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permite,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usar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pinceles,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también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soporta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múltiples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capas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5" dirty="0">
                <a:latin typeface="Microsoft Sans Serif"/>
                <a:cs typeface="Microsoft Sans Serif"/>
              </a:rPr>
              <a:t>diseño, </a:t>
            </a:r>
            <a:r>
              <a:rPr sz="300" spc="-10" dirty="0">
                <a:latin typeface="Microsoft Sans Serif"/>
                <a:cs typeface="Microsoft Sans Serif"/>
              </a:rPr>
              <a:t>se </a:t>
            </a:r>
            <a:r>
              <a:rPr sz="300" spc="-5" dirty="0">
                <a:latin typeface="Microsoft Sans Serif"/>
                <a:cs typeface="Microsoft Sans Serif"/>
              </a:rPr>
              <a:t>pueden lograr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resultados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muy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buenos,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permite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ademas</a:t>
            </a:r>
            <a:r>
              <a:rPr sz="300" spc="-5" dirty="0">
                <a:latin typeface="Microsoft Sans Serif"/>
                <a:cs typeface="Microsoft Sans Serif"/>
              </a:rPr>
              <a:t> añadir textos,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tiene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lápiz,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ofrece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muchos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efectos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textos.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140704" y="886761"/>
            <a:ext cx="836294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5" dirty="0">
                <a:latin typeface="Microsoft Sans Serif"/>
                <a:cs typeface="Microsoft Sans Serif"/>
              </a:rPr>
              <a:t>FireWorks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diseño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cual </a:t>
            </a:r>
            <a:r>
              <a:rPr sz="300" spc="-5" dirty="0">
                <a:latin typeface="Microsoft Sans Serif"/>
                <a:cs typeface="Microsoft Sans Serif"/>
              </a:rPr>
              <a:t> podremos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hacer</a:t>
            </a:r>
            <a:r>
              <a:rPr sz="300" dirty="0">
                <a:latin typeface="Microsoft Sans Serif"/>
                <a:cs typeface="Microsoft Sans Serif"/>
              </a:rPr>
              <a:t> 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todo,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diseñar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una 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página web, </a:t>
            </a:r>
            <a:r>
              <a:rPr sz="300" spc="-10" dirty="0">
                <a:latin typeface="Microsoft Sans Serif"/>
                <a:cs typeface="Microsoft Sans Serif"/>
              </a:rPr>
              <a:t>hasta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diseño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10" dirty="0">
                <a:latin typeface="Microsoft Sans Serif"/>
                <a:cs typeface="Microsoft Sans Serif"/>
              </a:rPr>
              <a:t>t </a:t>
            </a:r>
            <a:r>
              <a:rPr sz="300" spc="-10" dirty="0">
                <a:latin typeface="Microsoft Sans Serif"/>
                <a:cs typeface="Microsoft Sans Serif"/>
              </a:rPr>
              <a:t>shirt,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 programa que permite </a:t>
            </a:r>
            <a:r>
              <a:rPr sz="300" spc="-10" dirty="0">
                <a:latin typeface="Microsoft Sans Serif"/>
                <a:cs typeface="Microsoft Sans Serif"/>
              </a:rPr>
              <a:t>el uso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pinceles,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lápices,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múltiples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efectos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imágenes.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140704" y="1190102"/>
            <a:ext cx="82931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5" dirty="0">
                <a:latin typeface="Microsoft Sans Serif"/>
                <a:cs typeface="Microsoft Sans Serif"/>
              </a:rPr>
              <a:t>Adobe </a:t>
            </a:r>
            <a:r>
              <a:rPr sz="300" spc="-5" dirty="0">
                <a:latin typeface="Microsoft Sans Serif"/>
                <a:cs typeface="Microsoft Sans Serif"/>
              </a:rPr>
              <a:t>Illustrator podremos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hacer </a:t>
            </a:r>
            <a:r>
              <a:rPr sz="300" spc="5" dirty="0">
                <a:latin typeface="Microsoft Sans Serif"/>
                <a:cs typeface="Microsoft Sans Serif"/>
              </a:rPr>
              <a:t>todo tipo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diseño, sobre </a:t>
            </a:r>
            <a:r>
              <a:rPr sz="300" spc="5" dirty="0">
                <a:latin typeface="Microsoft Sans Serif"/>
                <a:cs typeface="Microsoft Sans Serif"/>
              </a:rPr>
              <a:t>todo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dirty="0">
                <a:latin typeface="Microsoft Sans Serif"/>
                <a:cs typeface="Microsoft Sans Serif"/>
              </a:rPr>
              <a:t> dibujos,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programa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cuenta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múltiples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características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 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muy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potente,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ofrece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diseño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sorbe </a:t>
            </a:r>
            <a:r>
              <a:rPr sz="300" spc="-10" dirty="0">
                <a:latin typeface="Microsoft Sans Serif"/>
                <a:cs typeface="Microsoft Sans Serif"/>
              </a:rPr>
              <a:t>capas, </a:t>
            </a:r>
            <a:r>
              <a:rPr sz="300" spc="-5" dirty="0">
                <a:latin typeface="Microsoft Sans Serif"/>
                <a:cs typeface="Microsoft Sans Serif"/>
              </a:rPr>
              <a:t> permite </a:t>
            </a:r>
            <a:r>
              <a:rPr sz="300" spc="-10" dirty="0">
                <a:latin typeface="Microsoft Sans Serif"/>
                <a:cs typeface="Microsoft Sans Serif"/>
              </a:rPr>
              <a:t>usar </a:t>
            </a:r>
            <a:r>
              <a:rPr sz="300" spc="-15" dirty="0">
                <a:latin typeface="Microsoft Sans Serif"/>
                <a:cs typeface="Microsoft Sans Serif"/>
              </a:rPr>
              <a:t>herramientas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como: </a:t>
            </a:r>
            <a:r>
              <a:rPr sz="300" spc="-15" dirty="0">
                <a:latin typeface="Microsoft Sans Serif"/>
                <a:cs typeface="Microsoft Sans Serif"/>
              </a:rPr>
              <a:t>Pinceles,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lápiz,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añadir texto,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ofrece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muchos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pinceles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manera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gratuita.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40704" y="1585336"/>
            <a:ext cx="166687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43280">
              <a:lnSpc>
                <a:spcPct val="100000"/>
              </a:lnSpc>
              <a:spcBef>
                <a:spcPts val="95"/>
              </a:spcBef>
            </a:pPr>
            <a:r>
              <a:rPr sz="300" spc="-20" dirty="0">
                <a:latin typeface="Microsoft Sans Serif"/>
                <a:cs typeface="Microsoft Sans Serif"/>
              </a:rPr>
              <a:t>Pixel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Image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Editor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4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editor de</a:t>
            </a:r>
            <a:r>
              <a:rPr sz="300" spc="8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diseño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gráfico que </a:t>
            </a:r>
            <a:r>
              <a:rPr sz="300" dirty="0">
                <a:latin typeface="Microsoft Sans Serif"/>
                <a:cs typeface="Microsoft Sans Serif"/>
              </a:rPr>
              <a:t>soporta </a:t>
            </a:r>
            <a:r>
              <a:rPr sz="300" spc="-10" dirty="0">
                <a:latin typeface="Microsoft Sans Serif"/>
                <a:cs typeface="Microsoft Sans Serif"/>
              </a:rPr>
              <a:t>capas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5" dirty="0">
                <a:latin typeface="Microsoft Sans Serif"/>
                <a:cs typeface="Microsoft Sans Serif"/>
              </a:rPr>
              <a:t>diseño, </a:t>
            </a:r>
            <a:r>
              <a:rPr sz="300" spc="-10" dirty="0">
                <a:latin typeface="Microsoft Sans Serif"/>
                <a:cs typeface="Microsoft Sans Serif"/>
              </a:rPr>
              <a:t>tiene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espacio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trabajo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muy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compacto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lo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cual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sin </a:t>
            </a:r>
            <a:r>
              <a:rPr sz="300" spc="-5" dirty="0">
                <a:latin typeface="Microsoft Sans Serif"/>
                <a:cs typeface="Microsoft Sans Serif"/>
              </a:rPr>
              <a:t> duda </a:t>
            </a:r>
            <a:r>
              <a:rPr sz="300" spc="-10" dirty="0">
                <a:latin typeface="Microsoft Sans Serif"/>
                <a:cs typeface="Microsoft Sans Serif"/>
              </a:rPr>
              <a:t>alguna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hace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0" dirty="0">
                <a:latin typeface="Microsoft Sans Serif"/>
                <a:cs typeface="Microsoft Sans Serif"/>
              </a:rPr>
              <a:t>duremos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menos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tiempo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hacer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proyecto,</a:t>
            </a:r>
            <a:r>
              <a:rPr sz="300" spc="3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</a:t>
            </a:r>
            <a:r>
              <a:rPr sz="300" spc="3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tiene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todas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funciones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5" dirty="0">
                <a:latin typeface="Microsoft Sans Serif"/>
                <a:cs typeface="Microsoft Sans Serif"/>
              </a:rPr>
              <a:t>necesitas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diseño,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tiene: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lapiz,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pinceles,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añadir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texto,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borrador,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endParaRPr sz="3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300" spc="-5" dirty="0">
                <a:latin typeface="Microsoft Sans Serif"/>
                <a:cs typeface="Microsoft Sans Serif"/>
              </a:rPr>
              <a:t>como no, también </a:t>
            </a:r>
            <a:r>
              <a:rPr sz="300" dirty="0">
                <a:latin typeface="Microsoft Sans Serif"/>
                <a:cs typeface="Microsoft Sans Serif"/>
              </a:rPr>
              <a:t>soporta </a:t>
            </a:r>
            <a:r>
              <a:rPr sz="300" spc="-10" dirty="0">
                <a:latin typeface="Microsoft Sans Serif"/>
                <a:cs typeface="Microsoft Sans Serif"/>
              </a:rPr>
              <a:t>capas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tu </a:t>
            </a:r>
            <a:r>
              <a:rPr sz="300" spc="-5" dirty="0">
                <a:latin typeface="Microsoft Sans Serif"/>
                <a:cs typeface="Microsoft Sans Serif"/>
              </a:rPr>
              <a:t>diseño.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25" dirty="0">
                <a:latin typeface="Microsoft Sans Serif"/>
                <a:cs typeface="Microsoft Sans Serif"/>
              </a:rPr>
              <a:t>Es</a:t>
            </a:r>
            <a:r>
              <a:rPr sz="300" spc="-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los programas con </a:t>
            </a:r>
            <a:r>
              <a:rPr sz="300" spc="-15" dirty="0">
                <a:latin typeface="Microsoft Sans Serif"/>
                <a:cs typeface="Microsoft Sans Serif"/>
              </a:rPr>
              <a:t>más</a:t>
            </a:r>
            <a:r>
              <a:rPr sz="300" spc="-10" dirty="0">
                <a:latin typeface="Microsoft Sans Serif"/>
                <a:cs typeface="Microsoft Sans Serif"/>
              </a:rPr>
              <a:t> funciones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Linux.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140704" y="2072492"/>
            <a:ext cx="828040" cy="34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Inkscape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dirty="0">
                <a:latin typeface="Microsoft Sans Serif"/>
                <a:cs typeface="Microsoft Sans Serif"/>
              </a:rPr>
              <a:t>editor de </a:t>
            </a:r>
            <a:r>
              <a:rPr sz="300" spc="-5" dirty="0">
                <a:latin typeface="Microsoft Sans Serif"/>
                <a:cs typeface="Microsoft Sans Serif"/>
              </a:rPr>
              <a:t>gráficos </a:t>
            </a:r>
            <a:r>
              <a:rPr sz="300" spc="-10" dirty="0">
                <a:latin typeface="Microsoft Sans Serif"/>
                <a:cs typeface="Microsoft Sans Serif"/>
              </a:rPr>
              <a:t>vectoriales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 también</a:t>
            </a:r>
            <a:r>
              <a:rPr sz="300" dirty="0">
                <a:latin typeface="Microsoft Sans Serif"/>
                <a:cs typeface="Microsoft Sans Serif"/>
              </a:rPr>
              <a:t> 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diseño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gráfico,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lo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queremos </a:t>
            </a:r>
            <a:r>
              <a:rPr sz="300" spc="-5" dirty="0">
                <a:latin typeface="Microsoft Sans Serif"/>
                <a:cs typeface="Microsoft Sans Serif"/>
              </a:rPr>
              <a:t> diseño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web,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4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0" dirty="0">
                <a:latin typeface="Microsoft Sans Serif"/>
                <a:cs typeface="Microsoft Sans Serif"/>
              </a:rPr>
              <a:t>ofrece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múltiples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características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muy interesantes,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15" dirty="0">
                <a:latin typeface="Microsoft Sans Serif"/>
                <a:cs typeface="Microsoft Sans Serif"/>
              </a:rPr>
              <a:t>hecho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que: Soporta </a:t>
            </a:r>
            <a:r>
              <a:rPr sz="300" spc="-10" dirty="0">
                <a:latin typeface="Microsoft Sans Serif"/>
                <a:cs typeface="Microsoft Sans Serif"/>
              </a:rPr>
              <a:t>trazos,</a:t>
            </a:r>
            <a:r>
              <a:rPr sz="300" spc="-5" dirty="0">
                <a:latin typeface="Microsoft Sans Serif"/>
                <a:cs typeface="Microsoft Sans Serif"/>
              </a:rPr>
              <a:t> permite añadir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texto, </a:t>
            </a:r>
            <a:r>
              <a:rPr sz="300" dirty="0">
                <a:latin typeface="Microsoft Sans Serif"/>
                <a:cs typeface="Microsoft Sans Serif"/>
              </a:rPr>
              <a:t>soporta </a:t>
            </a:r>
            <a:r>
              <a:rPr sz="300" spc="-10" dirty="0">
                <a:latin typeface="Microsoft Sans Serif"/>
                <a:cs typeface="Microsoft Sans Serif"/>
              </a:rPr>
              <a:t>capas,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mezcla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5" dirty="0">
                <a:latin typeface="Microsoft Sans Serif"/>
                <a:cs typeface="Microsoft Sans Serif"/>
              </a:rPr>
              <a:t>canales, </a:t>
            </a:r>
            <a:r>
              <a:rPr sz="300" spc="-10" dirty="0">
                <a:latin typeface="Microsoft Sans Serif"/>
                <a:cs typeface="Microsoft Sans Serif"/>
              </a:rPr>
              <a:t> saturación,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entre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muchas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otras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funciones.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140704" y="2467726"/>
            <a:ext cx="83185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5" dirty="0">
                <a:latin typeface="Microsoft Sans Serif"/>
                <a:cs typeface="Microsoft Sans Serif"/>
              </a:rPr>
              <a:t>Gimp, permite </a:t>
            </a:r>
            <a:r>
              <a:rPr sz="300" spc="-10" dirty="0">
                <a:latin typeface="Microsoft Sans Serif"/>
                <a:cs typeface="Microsoft Sans Serif"/>
              </a:rPr>
              <a:t>utilizar múltiples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capas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su </a:t>
            </a:r>
            <a:r>
              <a:rPr sz="300" spc="-5" dirty="0">
                <a:latin typeface="Microsoft Sans Serif"/>
                <a:cs typeface="Microsoft Sans Serif"/>
              </a:rPr>
              <a:t> diseño,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soporta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ademas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diseño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vectoriales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internet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abundan </a:t>
            </a:r>
            <a:r>
              <a:rPr sz="300" spc="-15" dirty="0">
                <a:latin typeface="Microsoft Sans Serif"/>
                <a:cs typeface="Microsoft Sans Serif"/>
              </a:rPr>
              <a:t>muchos </a:t>
            </a:r>
            <a:r>
              <a:rPr sz="300" spc="-10" dirty="0">
                <a:latin typeface="Microsoft Sans Serif"/>
                <a:cs typeface="Microsoft Sans Serif"/>
              </a:rPr>
              <a:t> pinceles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 </a:t>
            </a:r>
            <a:r>
              <a:rPr sz="300" spc="-5" dirty="0">
                <a:latin typeface="Microsoft Sans Serif"/>
                <a:cs typeface="Microsoft Sans Serif"/>
              </a:rPr>
              <a:t>los </a:t>
            </a:r>
            <a:r>
              <a:rPr sz="300" spc="-10" dirty="0">
                <a:latin typeface="Microsoft Sans Serif"/>
                <a:cs typeface="Microsoft Sans Serif"/>
              </a:rPr>
              <a:t>diseños</a:t>
            </a:r>
            <a:r>
              <a:rPr sz="300" spc="-5" dirty="0">
                <a:latin typeface="Microsoft Sans Serif"/>
                <a:cs typeface="Microsoft Sans Serif"/>
              </a:rPr>
              <a:t> gráficos que </a:t>
            </a:r>
            <a:r>
              <a:rPr sz="300" dirty="0">
                <a:latin typeface="Microsoft Sans Serif"/>
                <a:cs typeface="Microsoft Sans Serif"/>
              </a:rPr>
              <a:t>tu </a:t>
            </a:r>
            <a:r>
              <a:rPr sz="300" spc="-10" dirty="0">
                <a:latin typeface="Microsoft Sans Serif"/>
                <a:cs typeface="Microsoft Sans Serif"/>
              </a:rPr>
              <a:t>hagas,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hay muchas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utilidades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 </a:t>
            </a:r>
            <a:r>
              <a:rPr sz="300" dirty="0">
                <a:latin typeface="Microsoft Sans Serif"/>
                <a:cs typeface="Microsoft Sans Serif"/>
              </a:rPr>
              <a:t>plugin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dirty="0">
                <a:latin typeface="Microsoft Sans Serif"/>
                <a:cs typeface="Microsoft Sans Serif"/>
              </a:rPr>
              <a:t>te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permite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sacarle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mayor</a:t>
            </a:r>
            <a:r>
              <a:rPr sz="300" dirty="0">
                <a:latin typeface="Microsoft Sans Serif"/>
                <a:cs typeface="Microsoft Sans Serif"/>
              </a:rPr>
              <a:t> partido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este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programa </a:t>
            </a:r>
            <a:r>
              <a:rPr sz="300" dirty="0">
                <a:latin typeface="Microsoft Sans Serif"/>
                <a:cs typeface="Microsoft Sans Serif"/>
              </a:rPr>
              <a:t> de </a:t>
            </a:r>
            <a:r>
              <a:rPr sz="300" spc="-5" dirty="0">
                <a:latin typeface="Microsoft Sans Serif"/>
                <a:cs typeface="Microsoft Sans Serif"/>
              </a:rPr>
              <a:t>diseño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gráfico.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870779" y="4441799"/>
            <a:ext cx="999490" cy="619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" spc="-5" dirty="0">
                <a:latin typeface="Microsoft Sans Serif"/>
                <a:cs typeface="Microsoft Sans Serif"/>
              </a:rPr>
              <a:t>SISTEMAS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-5" dirty="0">
                <a:latin typeface="Microsoft Sans Serif"/>
                <a:cs typeface="Microsoft Sans Serif"/>
              </a:rPr>
              <a:t>OPERATIVOS: </a:t>
            </a:r>
            <a:r>
              <a:rPr sz="400" spc="5" dirty="0">
                <a:latin typeface="Microsoft Sans Serif"/>
                <a:cs typeface="Microsoft Sans Serif"/>
              </a:rPr>
              <a:t>Un</a:t>
            </a:r>
            <a:r>
              <a:rPr sz="400" spc="1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sistema</a:t>
            </a:r>
            <a:endParaRPr sz="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400" spc="15" dirty="0">
                <a:latin typeface="Microsoft Sans Serif"/>
                <a:cs typeface="Microsoft Sans Serif"/>
              </a:rPr>
              <a:t>operativo</a:t>
            </a:r>
            <a:r>
              <a:rPr sz="400" spc="-5" dirty="0">
                <a:latin typeface="Microsoft Sans Serif"/>
                <a:cs typeface="Microsoft Sans Serif"/>
              </a:rPr>
              <a:t> </a:t>
            </a:r>
            <a:r>
              <a:rPr sz="400" dirty="0">
                <a:latin typeface="Microsoft Sans Serif"/>
                <a:cs typeface="Microsoft Sans Serif"/>
              </a:rPr>
              <a:t>(SO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o,</a:t>
            </a:r>
            <a:r>
              <a:rPr sz="400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frecuentemente,</a:t>
            </a:r>
            <a:r>
              <a:rPr sz="400" spc="-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OS</a:t>
            </a:r>
            <a:endParaRPr sz="400">
              <a:latin typeface="Microsoft Sans Serif"/>
              <a:cs typeface="Microsoft Sans Serif"/>
            </a:endParaRPr>
          </a:p>
          <a:p>
            <a:pPr marL="12700" marR="5080">
              <a:lnSpc>
                <a:spcPct val="108400"/>
              </a:lnSpc>
            </a:pPr>
            <a:r>
              <a:rPr sz="400" spc="65" dirty="0">
                <a:latin typeface="Microsoft Sans Serif"/>
                <a:cs typeface="Microsoft Sans Serif"/>
              </a:rPr>
              <a:t>—del </a:t>
            </a:r>
            <a:r>
              <a:rPr sz="400" spc="15" dirty="0">
                <a:latin typeface="Microsoft Sans Serif"/>
                <a:cs typeface="Microsoft Sans Serif"/>
              </a:rPr>
              <a:t>inglés </a:t>
            </a:r>
            <a:r>
              <a:rPr sz="400" spc="20" dirty="0">
                <a:latin typeface="Microsoft Sans Serif"/>
                <a:cs typeface="Microsoft Sans Serif"/>
              </a:rPr>
              <a:t>operating </a:t>
            </a:r>
            <a:r>
              <a:rPr sz="400" spc="25" dirty="0">
                <a:latin typeface="Microsoft Sans Serif"/>
                <a:cs typeface="Microsoft Sans Serif"/>
              </a:rPr>
              <a:t>system—) </a:t>
            </a:r>
            <a:r>
              <a:rPr sz="400" dirty="0">
                <a:latin typeface="Microsoft Sans Serif"/>
                <a:cs typeface="Microsoft Sans Serif"/>
              </a:rPr>
              <a:t>es </a:t>
            </a:r>
            <a:r>
              <a:rPr sz="400" spc="15" dirty="0">
                <a:latin typeface="Microsoft Sans Serif"/>
                <a:cs typeface="Microsoft Sans Serif"/>
              </a:rPr>
              <a:t>un </a:t>
            </a:r>
            <a:r>
              <a:rPr sz="400" spc="20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programa </a:t>
            </a:r>
            <a:r>
              <a:rPr sz="400" spc="30" dirty="0">
                <a:latin typeface="Microsoft Sans Serif"/>
                <a:cs typeface="Microsoft Sans Serif"/>
              </a:rPr>
              <a:t>o </a:t>
            </a:r>
            <a:r>
              <a:rPr sz="400" spc="20" dirty="0">
                <a:latin typeface="Microsoft Sans Serif"/>
                <a:cs typeface="Microsoft Sans Serif"/>
              </a:rPr>
              <a:t>conjunto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10" dirty="0">
                <a:latin typeface="Microsoft Sans Serif"/>
                <a:cs typeface="Microsoft Sans Serif"/>
              </a:rPr>
              <a:t>programas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35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un </a:t>
            </a:r>
            <a:r>
              <a:rPr sz="400" spc="5" dirty="0">
                <a:latin typeface="Microsoft Sans Serif"/>
                <a:cs typeface="Microsoft Sans Serif"/>
              </a:rPr>
              <a:t>sistema </a:t>
            </a:r>
            <a:r>
              <a:rPr sz="400" spc="15" dirty="0">
                <a:latin typeface="Microsoft Sans Serif"/>
                <a:cs typeface="Microsoft Sans Serif"/>
              </a:rPr>
              <a:t>informático </a:t>
            </a:r>
            <a:r>
              <a:rPr sz="400" spc="25" dirty="0">
                <a:latin typeface="Microsoft Sans Serif"/>
                <a:cs typeface="Microsoft Sans Serif"/>
              </a:rPr>
              <a:t>que </a:t>
            </a:r>
            <a:r>
              <a:rPr sz="400" spc="15" dirty="0">
                <a:latin typeface="Microsoft Sans Serif"/>
                <a:cs typeface="Microsoft Sans Serif"/>
              </a:rPr>
              <a:t>gestiona </a:t>
            </a:r>
            <a:r>
              <a:rPr sz="400" spc="5" dirty="0">
                <a:latin typeface="Microsoft Sans Serif"/>
                <a:cs typeface="Microsoft Sans Serif"/>
              </a:rPr>
              <a:t>los </a:t>
            </a:r>
            <a:r>
              <a:rPr sz="400" spc="-95" dirty="0">
                <a:latin typeface="Microsoft Sans Serif"/>
                <a:cs typeface="Microsoft Sans Serif"/>
              </a:rPr>
              <a:t> </a:t>
            </a:r>
            <a:r>
              <a:rPr sz="400" dirty="0">
                <a:latin typeface="Microsoft Sans Serif"/>
                <a:cs typeface="Microsoft Sans Serif"/>
              </a:rPr>
              <a:t>recursos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10" dirty="0">
                <a:latin typeface="Microsoft Sans Serif"/>
                <a:cs typeface="Microsoft Sans Serif"/>
              </a:rPr>
              <a:t>hardware </a:t>
            </a:r>
            <a:r>
              <a:rPr sz="400" spc="5" dirty="0">
                <a:latin typeface="Microsoft Sans Serif"/>
                <a:cs typeface="Microsoft Sans Serif"/>
              </a:rPr>
              <a:t>y </a:t>
            </a:r>
            <a:r>
              <a:rPr sz="400" spc="15" dirty="0">
                <a:latin typeface="Microsoft Sans Serif"/>
                <a:cs typeface="Microsoft Sans Serif"/>
              </a:rPr>
              <a:t>provee </a:t>
            </a:r>
            <a:r>
              <a:rPr sz="400" spc="5" dirty="0">
                <a:latin typeface="Microsoft Sans Serif"/>
                <a:cs typeface="Microsoft Sans Serif"/>
              </a:rPr>
              <a:t>servicios </a:t>
            </a:r>
            <a:r>
              <a:rPr sz="400" spc="-95" dirty="0">
                <a:latin typeface="Microsoft Sans Serif"/>
                <a:cs typeface="Microsoft Sans Serif"/>
              </a:rPr>
              <a:t> </a:t>
            </a:r>
            <a:r>
              <a:rPr sz="400" dirty="0">
                <a:latin typeface="Microsoft Sans Serif"/>
                <a:cs typeface="Microsoft Sans Serif"/>
              </a:rPr>
              <a:t>a </a:t>
            </a:r>
            <a:r>
              <a:rPr sz="400" spc="5" dirty="0">
                <a:latin typeface="Microsoft Sans Serif"/>
                <a:cs typeface="Microsoft Sans Serif"/>
              </a:rPr>
              <a:t>los </a:t>
            </a:r>
            <a:r>
              <a:rPr sz="400" spc="10" dirty="0">
                <a:latin typeface="Microsoft Sans Serif"/>
                <a:cs typeface="Microsoft Sans Serif"/>
              </a:rPr>
              <a:t>programas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15" dirty="0">
                <a:latin typeface="Microsoft Sans Serif"/>
                <a:cs typeface="Microsoft Sans Serif"/>
              </a:rPr>
              <a:t>aplicación </a:t>
            </a:r>
            <a:r>
              <a:rPr sz="400" spc="30" dirty="0">
                <a:latin typeface="Microsoft Sans Serif"/>
                <a:cs typeface="Microsoft Sans Serif"/>
              </a:rPr>
              <a:t>de </a:t>
            </a:r>
            <a:r>
              <a:rPr sz="400" spc="35" dirty="0">
                <a:latin typeface="Microsoft Sans Serif"/>
                <a:cs typeface="Microsoft Sans Serif"/>
              </a:rPr>
              <a:t> </a:t>
            </a:r>
            <a:r>
              <a:rPr sz="400" spc="10" dirty="0">
                <a:latin typeface="Microsoft Sans Serif"/>
                <a:cs typeface="Microsoft Sans Serif"/>
              </a:rPr>
              <a:t>software, </a:t>
            </a:r>
            <a:r>
              <a:rPr sz="400" spc="15" dirty="0">
                <a:latin typeface="Microsoft Sans Serif"/>
                <a:cs typeface="Microsoft Sans Serif"/>
              </a:rPr>
              <a:t>ejecutándose en </a:t>
            </a:r>
            <a:r>
              <a:rPr sz="400" spc="30" dirty="0">
                <a:latin typeface="Microsoft Sans Serif"/>
                <a:cs typeface="Microsoft Sans Serif"/>
              </a:rPr>
              <a:t>modo </a:t>
            </a:r>
            <a:r>
              <a:rPr sz="400" spc="35" dirty="0">
                <a:latin typeface="Microsoft Sans Serif"/>
                <a:cs typeface="Microsoft Sans Serif"/>
              </a:rPr>
              <a:t> </a:t>
            </a:r>
            <a:r>
              <a:rPr sz="400" spc="20" dirty="0">
                <a:latin typeface="Microsoft Sans Serif"/>
                <a:cs typeface="Microsoft Sans Serif"/>
              </a:rPr>
              <a:t>privilegiado</a:t>
            </a:r>
            <a:r>
              <a:rPr sz="400" spc="-5" dirty="0">
                <a:latin typeface="Microsoft Sans Serif"/>
                <a:cs typeface="Microsoft Sans Serif"/>
              </a:rPr>
              <a:t> </a:t>
            </a:r>
            <a:r>
              <a:rPr sz="400" spc="15" dirty="0">
                <a:latin typeface="Microsoft Sans Serif"/>
                <a:cs typeface="Microsoft Sans Serif"/>
              </a:rPr>
              <a:t>respecto</a:t>
            </a:r>
            <a:r>
              <a:rPr sz="400" dirty="0">
                <a:latin typeface="Microsoft Sans Serif"/>
                <a:cs typeface="Microsoft Sans Serif"/>
              </a:rPr>
              <a:t> </a:t>
            </a:r>
            <a:r>
              <a:rPr sz="400" spc="30" dirty="0">
                <a:latin typeface="Microsoft Sans Serif"/>
                <a:cs typeface="Microsoft Sans Serif"/>
              </a:rPr>
              <a:t>de</a:t>
            </a:r>
            <a:r>
              <a:rPr sz="400" spc="1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los</a:t>
            </a:r>
            <a:r>
              <a:rPr sz="40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</a:rPr>
              <a:t>restantes</a:t>
            </a:r>
            <a:endParaRPr sz="4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83253" y="2889876"/>
            <a:ext cx="873760" cy="76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5" dirty="0">
                <a:latin typeface="Microsoft Sans Serif"/>
                <a:cs typeface="Microsoft Sans Serif"/>
              </a:rPr>
              <a:t>OS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X: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macOS,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anteriormente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denominado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OS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X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inicialmente </a:t>
            </a:r>
            <a:r>
              <a:rPr sz="300" spc="-5" dirty="0">
                <a:latin typeface="Microsoft Sans Serif"/>
                <a:cs typeface="Microsoft Sans Serif"/>
              </a:rPr>
              <a:t>Mac </a:t>
            </a:r>
            <a:r>
              <a:rPr sz="300" spc="-15" dirty="0">
                <a:latin typeface="Microsoft Sans Serif"/>
                <a:cs typeface="Microsoft Sans Serif"/>
              </a:rPr>
              <a:t>OS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X,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entorno operativo </a:t>
            </a:r>
            <a:r>
              <a:rPr sz="300" dirty="0">
                <a:latin typeface="Microsoft Sans Serif"/>
                <a:cs typeface="Microsoft Sans Serif"/>
              </a:rPr>
              <a:t> basado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15" dirty="0">
                <a:latin typeface="Microsoft Sans Serif"/>
                <a:cs typeface="Microsoft Sans Serif"/>
              </a:rPr>
              <a:t>Unix,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desarrollado, </a:t>
            </a:r>
            <a:r>
              <a:rPr sz="300" spc="-10" dirty="0">
                <a:latin typeface="Microsoft Sans Serif"/>
                <a:cs typeface="Microsoft Sans Serif"/>
              </a:rPr>
              <a:t>comercializado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 vendido</a:t>
            </a:r>
            <a:r>
              <a:rPr sz="300" spc="6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dirty="0">
                <a:latin typeface="Microsoft Sans Serif"/>
                <a:cs typeface="Microsoft Sans Serif"/>
              </a:rPr>
              <a:t>Apple </a:t>
            </a:r>
            <a:r>
              <a:rPr sz="300" spc="-15" dirty="0">
                <a:latin typeface="Microsoft Sans Serif"/>
                <a:cs typeface="Microsoft Sans Serif"/>
              </a:rPr>
              <a:t>Inc.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Está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incluido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su </a:t>
            </a:r>
            <a:r>
              <a:rPr sz="300" spc="-5" dirty="0">
                <a:latin typeface="Microsoft Sans Serif"/>
                <a:cs typeface="Microsoft Sans Serif"/>
              </a:rPr>
              <a:t>gama </a:t>
            </a:r>
            <a:r>
              <a:rPr sz="300" dirty="0">
                <a:latin typeface="Microsoft Sans Serif"/>
                <a:cs typeface="Microsoft Sans Serif"/>
              </a:rPr>
              <a:t> de </a:t>
            </a:r>
            <a:r>
              <a:rPr sz="300" spc="-5" dirty="0">
                <a:latin typeface="Microsoft Sans Serif"/>
                <a:cs typeface="Microsoft Sans Serif"/>
              </a:rPr>
              <a:t>computadoras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Macintosh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año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2002.7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8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X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sucesor</a:t>
            </a:r>
            <a:r>
              <a:rPr sz="300" dirty="0">
                <a:latin typeface="Microsoft Sans Serif"/>
                <a:cs typeface="Microsoft Sans Serif"/>
              </a:rPr>
              <a:t> del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Mac </a:t>
            </a:r>
            <a:r>
              <a:rPr sz="300" spc="-15" dirty="0">
                <a:latin typeface="Microsoft Sans Serif"/>
                <a:cs typeface="Microsoft Sans Serif"/>
              </a:rPr>
              <a:t>OS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9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(la 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versión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final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Mac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OS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Classic),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sistema </a:t>
            </a:r>
            <a:r>
              <a:rPr sz="300" spc="-5" dirty="0">
                <a:latin typeface="Microsoft Sans Serif"/>
                <a:cs typeface="Microsoft Sans Serif"/>
              </a:rPr>
              <a:t> operativo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Apple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1984.9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Está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basado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BSD,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se construyó</a:t>
            </a:r>
            <a:r>
              <a:rPr sz="300" spc="-5" dirty="0">
                <a:latin typeface="Microsoft Sans Serif"/>
                <a:cs typeface="Microsoft Sans Serif"/>
              </a:rPr>
              <a:t> sobre </a:t>
            </a:r>
            <a:r>
              <a:rPr sz="300" spc="-15" dirty="0">
                <a:latin typeface="Microsoft Sans Serif"/>
                <a:cs typeface="Microsoft Sans Serif"/>
              </a:rPr>
              <a:t>las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tecnologías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desarrolladas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15" dirty="0">
                <a:latin typeface="Microsoft Sans Serif"/>
                <a:cs typeface="Microsoft Sans Serif"/>
              </a:rPr>
              <a:t>NeXT </a:t>
            </a:r>
            <a:r>
              <a:rPr sz="300" spc="-10" dirty="0">
                <a:latin typeface="Microsoft Sans Serif"/>
                <a:cs typeface="Microsoft Sans Serif"/>
              </a:rPr>
              <a:t>entre la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segunda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mitad 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los </a:t>
            </a:r>
            <a:r>
              <a:rPr sz="300" spc="-15" dirty="0">
                <a:latin typeface="Microsoft Sans Serif"/>
                <a:cs typeface="Microsoft Sans Serif"/>
              </a:rPr>
              <a:t>80's</a:t>
            </a:r>
            <a:r>
              <a:rPr sz="300" spc="-10" dirty="0">
                <a:latin typeface="Microsoft Sans Serif"/>
                <a:cs typeface="Microsoft Sans Serif"/>
              </a:rPr>
              <a:t> y finales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5" dirty="0">
                <a:latin typeface="Microsoft Sans Serif"/>
                <a:cs typeface="Microsoft Sans Serif"/>
              </a:rPr>
              <a:t>1996,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cuando </a:t>
            </a:r>
            <a:r>
              <a:rPr sz="300" dirty="0">
                <a:latin typeface="Microsoft Sans Serif"/>
                <a:cs typeface="Microsoft Sans Serif"/>
              </a:rPr>
              <a:t>Apple </a:t>
            </a:r>
            <a:r>
              <a:rPr sz="300" spc="-5" dirty="0">
                <a:latin typeface="Microsoft Sans Serif"/>
                <a:cs typeface="Microsoft Sans Serif"/>
              </a:rPr>
              <a:t>adquirió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esta </a:t>
            </a:r>
            <a:r>
              <a:rPr sz="300" spc="-5" dirty="0">
                <a:latin typeface="Microsoft Sans Serif"/>
                <a:cs typeface="Microsoft Sans Serif"/>
              </a:rPr>
              <a:t>compañía.10 </a:t>
            </a:r>
            <a:r>
              <a:rPr sz="300" spc="-10" dirty="0">
                <a:latin typeface="Microsoft Sans Serif"/>
                <a:cs typeface="Microsoft Sans Serif"/>
              </a:rPr>
              <a:t>11 </a:t>
            </a:r>
            <a:r>
              <a:rPr sz="300" spc="-15" dirty="0">
                <a:latin typeface="Microsoft Sans Serif"/>
                <a:cs typeface="Microsoft Sans Serif"/>
              </a:rPr>
              <a:t>Técnicamente,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no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4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sistema</a:t>
            </a:r>
            <a:r>
              <a:rPr sz="300" spc="-5" dirty="0">
                <a:latin typeface="Microsoft Sans Serif"/>
                <a:cs typeface="Microsoft Sans Serif"/>
              </a:rPr>
              <a:t> operativo, </a:t>
            </a:r>
            <a:r>
              <a:rPr sz="300" spc="-10" dirty="0">
                <a:latin typeface="Microsoft Sans Serif"/>
                <a:cs typeface="Microsoft Sans Serif"/>
              </a:rPr>
              <a:t>sino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 </a:t>
            </a:r>
            <a:r>
              <a:rPr sz="300" spc="-15" dirty="0">
                <a:latin typeface="Microsoft Sans Serif"/>
                <a:cs typeface="Microsoft Sans Serif"/>
              </a:rPr>
              <a:t>incluye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uno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(Darwin, 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cuyo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núcleo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XNU).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versión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Mac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OS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X</a:t>
            </a:r>
            <a:endParaRPr sz="300">
              <a:latin typeface="Microsoft Sans Serif"/>
              <a:cs typeface="Microsoft Sans Serif"/>
            </a:endParaRPr>
          </a:p>
          <a:p>
            <a:pPr marL="12700" marR="34925">
              <a:lnSpc>
                <a:spcPct val="100000"/>
              </a:lnSpc>
              <a:spcBef>
                <a:spcPts val="25"/>
              </a:spcBef>
            </a:pPr>
            <a:r>
              <a:rPr sz="300" spc="-10" dirty="0">
                <a:latin typeface="Microsoft Sans Serif"/>
                <a:cs typeface="Microsoft Sans Serif"/>
              </a:rPr>
              <a:t>10.5 </a:t>
            </a:r>
            <a:r>
              <a:rPr sz="300" spc="-5" dirty="0">
                <a:latin typeface="Microsoft Sans Serif"/>
                <a:cs typeface="Microsoft Sans Serif"/>
              </a:rPr>
              <a:t>Leopard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procesadores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Intel,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sistema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tiene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certificación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UNIX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03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083253" y="3698757"/>
            <a:ext cx="798830" cy="34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dirty="0">
                <a:latin typeface="Microsoft Sans Serif"/>
                <a:cs typeface="Microsoft Sans Serif"/>
              </a:rPr>
              <a:t>Microsoft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Windows: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(conocido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generalmente </a:t>
            </a:r>
            <a:r>
              <a:rPr sz="300" spc="-5" dirty="0">
                <a:latin typeface="Microsoft Sans Serif"/>
                <a:cs typeface="Microsoft Sans Serif"/>
              </a:rPr>
              <a:t> como </a:t>
            </a:r>
            <a:r>
              <a:rPr sz="300" spc="-10" dirty="0">
                <a:latin typeface="Microsoft Sans Serif"/>
                <a:cs typeface="Microsoft Sans Serif"/>
              </a:rPr>
              <a:t>Windows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o </a:t>
            </a:r>
            <a:r>
              <a:rPr sz="300" spc="-10" dirty="0">
                <a:latin typeface="Microsoft Sans Serif"/>
                <a:cs typeface="Microsoft Sans Serif"/>
              </a:rPr>
              <a:t>MS Windows),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el </a:t>
            </a:r>
            <a:r>
              <a:rPr sz="300" spc="-5" dirty="0">
                <a:latin typeface="Microsoft Sans Serif"/>
                <a:cs typeface="Microsoft Sans Serif"/>
              </a:rPr>
              <a:t>nombre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5" dirty="0">
                <a:latin typeface="Microsoft Sans Serif"/>
                <a:cs typeface="Microsoft Sans Serif"/>
              </a:rPr>
              <a:t>una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familia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distribuciones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software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 </a:t>
            </a:r>
            <a:r>
              <a:rPr sz="300" spc="-25" dirty="0">
                <a:latin typeface="Microsoft Sans Serif"/>
                <a:cs typeface="Microsoft Sans Serif"/>
              </a:rPr>
              <a:t>PC,</a:t>
            </a:r>
            <a:r>
              <a:rPr sz="300" spc="-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smartphone, </a:t>
            </a:r>
            <a:r>
              <a:rPr sz="300" spc="-10" dirty="0">
                <a:latin typeface="Microsoft Sans Serif"/>
                <a:cs typeface="Microsoft Sans Serif"/>
              </a:rPr>
              <a:t>servidores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sistemas </a:t>
            </a:r>
            <a:r>
              <a:rPr sz="300" spc="-5" dirty="0">
                <a:latin typeface="Microsoft Sans Serif"/>
                <a:cs typeface="Microsoft Sans Serif"/>
              </a:rPr>
              <a:t> empotrados, desarrollados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vendidos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Microsoft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disponibles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múltiples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arquitecturas,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tales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x86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ARM.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083253" y="4093991"/>
            <a:ext cx="825500" cy="48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GNU/Linux: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los </a:t>
            </a:r>
            <a:r>
              <a:rPr sz="300" spc="-10" dirty="0">
                <a:latin typeface="Microsoft Sans Serif"/>
                <a:cs typeface="Microsoft Sans Serif"/>
              </a:rPr>
              <a:t>términos</a:t>
            </a:r>
            <a:r>
              <a:rPr sz="300" spc="-5" dirty="0">
                <a:latin typeface="Microsoft Sans Serif"/>
                <a:cs typeface="Microsoft Sans Serif"/>
              </a:rPr>
              <a:t> empleados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referirse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-10" dirty="0">
                <a:latin typeface="Microsoft Sans Serif"/>
                <a:cs typeface="Microsoft Sans Serif"/>
              </a:rPr>
              <a:t> la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combinación </a:t>
            </a:r>
            <a:r>
              <a:rPr sz="300" dirty="0">
                <a:latin typeface="Microsoft Sans Serif"/>
                <a:cs typeface="Microsoft Sans Serif"/>
              </a:rPr>
              <a:t>del </a:t>
            </a:r>
            <a:r>
              <a:rPr sz="300" spc="-10" dirty="0">
                <a:latin typeface="Microsoft Sans Serif"/>
                <a:cs typeface="Microsoft Sans Serif"/>
              </a:rPr>
              <a:t>núcleo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o 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kernel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libre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similar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Unix</a:t>
            </a:r>
            <a:r>
              <a:rPr sz="300" spc="6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denominado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Linux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5" dirty="0">
                <a:latin typeface="Microsoft Sans Serif"/>
                <a:cs typeface="Microsoft Sans Serif"/>
              </a:rPr>
              <a:t>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dirty="0">
                <a:latin typeface="Microsoft Sans Serif"/>
                <a:cs typeface="Microsoft Sans Serif"/>
              </a:rPr>
              <a:t>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s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s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5" dirty="0">
                <a:latin typeface="Microsoft Sans Serif"/>
                <a:cs typeface="Microsoft Sans Serif"/>
              </a:rPr>
              <a:t>m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op</a:t>
            </a:r>
            <a:r>
              <a:rPr sz="300" spc="-15" dirty="0">
                <a:latin typeface="Microsoft Sans Serif"/>
                <a:cs typeface="Microsoft Sans Serif"/>
              </a:rPr>
              <a:t>er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20" dirty="0">
                <a:latin typeface="Microsoft Sans Serif"/>
                <a:cs typeface="Microsoft Sans Serif"/>
              </a:rPr>
              <a:t>v</a:t>
            </a:r>
            <a:r>
              <a:rPr sz="300" spc="5" dirty="0">
                <a:latin typeface="Microsoft Sans Serif"/>
                <a:cs typeface="Microsoft Sans Serif"/>
              </a:rPr>
              <a:t>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G</a:t>
            </a:r>
            <a:r>
              <a:rPr sz="300" spc="5" dirty="0">
                <a:latin typeface="Microsoft Sans Serif"/>
                <a:cs typeface="Microsoft Sans Serif"/>
              </a:rPr>
              <a:t>N</a:t>
            </a:r>
            <a:r>
              <a:rPr sz="300" spc="-15" dirty="0">
                <a:latin typeface="Microsoft Sans Serif"/>
                <a:cs typeface="Microsoft Sans Serif"/>
              </a:rPr>
              <a:t>U</a:t>
            </a:r>
            <a:r>
              <a:rPr sz="300" spc="-5" dirty="0">
                <a:latin typeface="Microsoft Sans Serif"/>
                <a:cs typeface="Microsoft Sans Serif"/>
              </a:rPr>
              <a:t>.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0" dirty="0">
                <a:latin typeface="Microsoft Sans Serif"/>
                <a:cs typeface="Microsoft Sans Serif"/>
              </a:rPr>
              <a:t>S</a:t>
            </a:r>
            <a:r>
              <a:rPr sz="300" spc="-5" dirty="0">
                <a:latin typeface="Microsoft Sans Serif"/>
                <a:cs typeface="Microsoft Sans Serif"/>
              </a:rPr>
              <a:t>u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-15" dirty="0">
                <a:latin typeface="Microsoft Sans Serif"/>
                <a:cs typeface="Microsoft Sans Serif"/>
              </a:rPr>
              <a:t>es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15" dirty="0">
                <a:latin typeface="Microsoft Sans Serif"/>
                <a:cs typeface="Microsoft Sans Serif"/>
              </a:rPr>
              <a:t>rr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5" dirty="0">
                <a:latin typeface="Microsoft Sans Serif"/>
                <a:cs typeface="Microsoft Sans Serif"/>
              </a:rPr>
              <a:t>ll</a:t>
            </a:r>
            <a:r>
              <a:rPr sz="300" spc="5" dirty="0">
                <a:latin typeface="Microsoft Sans Serif"/>
                <a:cs typeface="Microsoft Sans Serif"/>
              </a:rPr>
              <a:t>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20" dirty="0">
                <a:latin typeface="Microsoft Sans Serif"/>
                <a:cs typeface="Microsoft Sans Serif"/>
              </a:rPr>
              <a:t>s  </a:t>
            </a:r>
            <a:r>
              <a:rPr sz="300" spc="-10" dirty="0">
                <a:latin typeface="Microsoft Sans Serif"/>
                <a:cs typeface="Microsoft Sans Serif"/>
              </a:rPr>
              <a:t>uno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ejemplos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más</a:t>
            </a:r>
            <a:r>
              <a:rPr sz="300" spc="-10" dirty="0">
                <a:latin typeface="Microsoft Sans Serif"/>
                <a:cs typeface="Microsoft Sans Serif"/>
              </a:rPr>
              <a:t> prominentes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software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libre;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todo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su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código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fuente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puede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ser 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utilizado,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modificado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-5" dirty="0">
                <a:latin typeface="Microsoft Sans Serif"/>
                <a:cs typeface="Microsoft Sans Serif"/>
              </a:rPr>
              <a:t> redistribuido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libremente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10" dirty="0">
                <a:latin typeface="Microsoft Sans Serif"/>
                <a:cs typeface="Microsoft Sans Serif"/>
              </a:rPr>
              <a:t>cualquiera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bajo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términos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30" dirty="0">
                <a:latin typeface="Microsoft Sans Serif"/>
                <a:cs typeface="Microsoft Sans Serif"/>
              </a:rPr>
              <a:t>GPL </a:t>
            </a:r>
            <a:r>
              <a:rPr sz="300" spc="-2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(Licencia</a:t>
            </a:r>
            <a:r>
              <a:rPr sz="300" spc="4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Pública</a:t>
            </a:r>
            <a:r>
              <a:rPr sz="300" spc="5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General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GNU,) y </a:t>
            </a:r>
            <a:r>
              <a:rPr sz="300" spc="-5" dirty="0">
                <a:latin typeface="Microsoft Sans Serif"/>
                <a:cs typeface="Microsoft Sans Serif"/>
              </a:rPr>
              <a:t>otra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serie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5" dirty="0">
                <a:latin typeface="Microsoft Sans Serif"/>
                <a:cs typeface="Microsoft Sans Serif"/>
              </a:rPr>
              <a:t>licencias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libres.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083253" y="4629980"/>
            <a:ext cx="843280" cy="300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5" dirty="0">
                <a:latin typeface="Microsoft Sans Serif"/>
                <a:cs typeface="Microsoft Sans Serif"/>
              </a:rPr>
              <a:t>Un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0" dirty="0">
                <a:latin typeface="Microsoft Sans Serif"/>
                <a:cs typeface="Microsoft Sans Serif"/>
              </a:rPr>
              <a:t>x</a:t>
            </a:r>
            <a:r>
              <a:rPr sz="300" dirty="0">
                <a:latin typeface="Microsoft Sans Serif"/>
                <a:cs typeface="Microsoft Sans Serif"/>
              </a:rPr>
              <a:t> :</a:t>
            </a:r>
            <a:r>
              <a:rPr sz="300" spc="-35" dirty="0">
                <a:latin typeface="Microsoft Sans Serif"/>
                <a:cs typeface="Microsoft Sans Serif"/>
              </a:rPr>
              <a:t>(</a:t>
            </a:r>
            <a:r>
              <a:rPr sz="300" spc="-15" dirty="0">
                <a:latin typeface="Microsoft Sans Serif"/>
                <a:cs typeface="Microsoft Sans Serif"/>
              </a:rPr>
              <a:t>re</a:t>
            </a:r>
            <a:r>
              <a:rPr sz="300" spc="10" dirty="0">
                <a:latin typeface="Microsoft Sans Serif"/>
                <a:cs typeface="Microsoft Sans Serif"/>
              </a:rPr>
              <a:t>g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s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r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5" dirty="0">
                <a:latin typeface="Microsoft Sans Serif"/>
                <a:cs typeface="Microsoft Sans Serif"/>
              </a:rPr>
              <a:t>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dirty="0">
                <a:latin typeface="Microsoft Sans Serif"/>
                <a:cs typeface="Microsoft Sans Serif"/>
              </a:rPr>
              <a:t>f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5" dirty="0">
                <a:latin typeface="Microsoft Sans Serif"/>
                <a:cs typeface="Microsoft Sans Serif"/>
              </a:rPr>
              <a:t>lm</a:t>
            </a:r>
            <a:r>
              <a:rPr sz="300" spc="-15" dirty="0">
                <a:latin typeface="Microsoft Sans Serif"/>
                <a:cs typeface="Microsoft Sans Serif"/>
              </a:rPr>
              <a:t>en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5" dirty="0">
                <a:latin typeface="Microsoft Sans Serif"/>
                <a:cs typeface="Microsoft Sans Serif"/>
              </a:rPr>
              <a:t>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5" dirty="0">
                <a:latin typeface="Microsoft Sans Serif"/>
                <a:cs typeface="Microsoft Sans Serif"/>
              </a:rPr>
              <a:t>m</a:t>
            </a:r>
            <a:r>
              <a:rPr sz="300" spc="5" dirty="0">
                <a:latin typeface="Microsoft Sans Serif"/>
                <a:cs typeface="Microsoft Sans Serif"/>
              </a:rPr>
              <a:t>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U</a:t>
            </a:r>
            <a:r>
              <a:rPr sz="300" spc="5" dirty="0">
                <a:latin typeface="Microsoft Sans Serif"/>
                <a:cs typeface="Microsoft Sans Serif"/>
              </a:rPr>
              <a:t>N</a:t>
            </a:r>
            <a:r>
              <a:rPr sz="300" spc="-20" dirty="0">
                <a:latin typeface="Microsoft Sans Serif"/>
                <a:cs typeface="Microsoft Sans Serif"/>
              </a:rPr>
              <a:t>IX</a:t>
            </a:r>
            <a:r>
              <a:rPr sz="300" spc="10" dirty="0">
                <a:latin typeface="Microsoft Sans Serif"/>
                <a:cs typeface="Microsoft Sans Serif"/>
              </a:rPr>
              <a:t>®</a:t>
            </a:r>
            <a:r>
              <a:rPr sz="300" spc="-25" dirty="0">
                <a:latin typeface="Microsoft Sans Serif"/>
                <a:cs typeface="Microsoft Sans Serif"/>
              </a:rPr>
              <a:t> )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20" dirty="0">
                <a:latin typeface="Microsoft Sans Serif"/>
                <a:cs typeface="Microsoft Sans Serif"/>
              </a:rPr>
              <a:t>s  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sistema</a:t>
            </a:r>
            <a:r>
              <a:rPr sz="300" spc="-5" dirty="0">
                <a:latin typeface="Microsoft Sans Serif"/>
                <a:cs typeface="Microsoft Sans Serif"/>
              </a:rPr>
              <a:t> operativo </a:t>
            </a:r>
            <a:r>
              <a:rPr sz="300" dirty="0">
                <a:latin typeface="Microsoft Sans Serif"/>
                <a:cs typeface="Microsoft Sans Serif"/>
              </a:rPr>
              <a:t>portable, </a:t>
            </a:r>
            <a:r>
              <a:rPr sz="300" spc="-10" dirty="0">
                <a:latin typeface="Microsoft Sans Serif"/>
                <a:cs typeface="Microsoft Sans Serif"/>
              </a:rPr>
              <a:t>multitarea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multiusuario;</a:t>
            </a:r>
            <a:r>
              <a:rPr sz="300" spc="-5" dirty="0">
                <a:latin typeface="Microsoft Sans Serif"/>
                <a:cs typeface="Microsoft Sans Serif"/>
              </a:rPr>
              <a:t> desarrollado,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5" dirty="0">
                <a:latin typeface="Microsoft Sans Serif"/>
                <a:cs typeface="Microsoft Sans Serif"/>
              </a:rPr>
              <a:t>principio,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15" dirty="0">
                <a:latin typeface="Microsoft Sans Serif"/>
                <a:cs typeface="Microsoft Sans Serif"/>
              </a:rPr>
              <a:t>1969,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dirty="0">
                <a:latin typeface="Microsoft Sans Serif"/>
                <a:cs typeface="Microsoft Sans Serif"/>
              </a:rPr>
              <a:t>grupo de </a:t>
            </a:r>
            <a:r>
              <a:rPr sz="300" spc="-5" dirty="0">
                <a:latin typeface="Microsoft Sans Serif"/>
                <a:cs typeface="Microsoft Sans Serif"/>
              </a:rPr>
              <a:t>empleados</a:t>
            </a:r>
            <a:r>
              <a:rPr sz="300" dirty="0">
                <a:latin typeface="Microsoft Sans Serif"/>
                <a:cs typeface="Microsoft Sans Serif"/>
              </a:rPr>
              <a:t> de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laboratorios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Bell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25" dirty="0">
                <a:latin typeface="Microsoft Sans Serif"/>
                <a:cs typeface="Microsoft Sans Serif"/>
              </a:rPr>
              <a:t>AT&amp;T,</a:t>
            </a:r>
            <a:r>
              <a:rPr sz="300" spc="-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entre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los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que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figuran</a:t>
            </a:r>
            <a:r>
              <a:rPr sz="300" spc="7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Dennis 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Ritchie,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Ken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Thompson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Douglas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McIlroy.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083253" y="4979254"/>
            <a:ext cx="790575" cy="392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Solaris: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sistema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operativo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5" dirty="0">
                <a:latin typeface="Microsoft Sans Serif"/>
                <a:cs typeface="Microsoft Sans Serif"/>
              </a:rPr>
              <a:t>tipo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Unix </a:t>
            </a:r>
            <a:r>
              <a:rPr sz="300" spc="-5" dirty="0">
                <a:latin typeface="Microsoft Sans Serif"/>
                <a:cs typeface="Microsoft Sans Serif"/>
              </a:rPr>
              <a:t> desarrollado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desde </a:t>
            </a:r>
            <a:r>
              <a:rPr sz="300" spc="-15" dirty="0">
                <a:latin typeface="Microsoft Sans Serif"/>
                <a:cs typeface="Microsoft Sans Serif"/>
              </a:rPr>
              <a:t>1992</a:t>
            </a:r>
            <a:r>
              <a:rPr sz="300" spc="-10" dirty="0">
                <a:latin typeface="Microsoft Sans Serif"/>
                <a:cs typeface="Microsoft Sans Serif"/>
              </a:rPr>
              <a:t> inicialmente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25" dirty="0">
                <a:latin typeface="Microsoft Sans Serif"/>
                <a:cs typeface="Microsoft Sans Serif"/>
              </a:rPr>
              <a:t>Sun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Microsystems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actualmente </a:t>
            </a:r>
            <a:r>
              <a:rPr sz="300" dirty="0">
                <a:latin typeface="Microsoft Sans Serif"/>
                <a:cs typeface="Microsoft Sans Serif"/>
              </a:rPr>
              <a:t>propiedad de 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Oracle </a:t>
            </a:r>
            <a:r>
              <a:rPr sz="300" dirty="0">
                <a:latin typeface="Microsoft Sans Serif"/>
                <a:cs typeface="Microsoft Sans Serif"/>
              </a:rPr>
              <a:t>Corporation </a:t>
            </a:r>
            <a:r>
              <a:rPr sz="300" spc="-15" dirty="0">
                <a:latin typeface="Microsoft Sans Serif"/>
                <a:cs typeface="Microsoft Sans Serif"/>
              </a:rPr>
              <a:t>tras</a:t>
            </a:r>
            <a:r>
              <a:rPr sz="300" spc="-10" dirty="0">
                <a:latin typeface="Microsoft Sans Serif"/>
                <a:cs typeface="Microsoft Sans Serif"/>
              </a:rPr>
              <a:t> la</a:t>
            </a:r>
            <a:r>
              <a:rPr sz="300" spc="-5" dirty="0">
                <a:latin typeface="Microsoft Sans Serif"/>
                <a:cs typeface="Microsoft Sans Serif"/>
              </a:rPr>
              <a:t> adquisición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25" dirty="0">
                <a:latin typeface="Microsoft Sans Serif"/>
                <a:cs typeface="Microsoft Sans Serif"/>
              </a:rPr>
              <a:t>Sun </a:t>
            </a:r>
            <a:r>
              <a:rPr sz="300" spc="-2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por </a:t>
            </a:r>
            <a:r>
              <a:rPr sz="300" spc="-5" dirty="0">
                <a:latin typeface="Microsoft Sans Serif"/>
                <a:cs typeface="Microsoft Sans Serif"/>
              </a:rPr>
              <a:t>parte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esta. </a:t>
            </a:r>
            <a:r>
              <a:rPr sz="300" spc="-15" dirty="0">
                <a:latin typeface="Microsoft Sans Serif"/>
                <a:cs typeface="Microsoft Sans Serif"/>
              </a:rPr>
              <a:t>Sucesor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20" dirty="0">
                <a:latin typeface="Microsoft Sans Serif"/>
                <a:cs typeface="Microsoft Sans Serif"/>
              </a:rPr>
              <a:t>SunOS,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sistema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certificado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oficialmente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versión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-5" dirty="0">
                <a:latin typeface="Microsoft Sans Serif"/>
                <a:cs typeface="Microsoft Sans Serif"/>
              </a:rPr>
              <a:t>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U</a:t>
            </a:r>
            <a:r>
              <a:rPr sz="300" spc="5" dirty="0">
                <a:latin typeface="Microsoft Sans Serif"/>
                <a:cs typeface="Microsoft Sans Serif"/>
              </a:rPr>
              <a:t>N</a:t>
            </a:r>
            <a:r>
              <a:rPr sz="300" spc="-20" dirty="0">
                <a:latin typeface="Microsoft Sans Serif"/>
                <a:cs typeface="Microsoft Sans Serif"/>
              </a:rPr>
              <a:t>IX</a:t>
            </a:r>
            <a:r>
              <a:rPr sz="300" spc="-5" dirty="0">
                <a:latin typeface="Microsoft Sans Serif"/>
                <a:cs typeface="Microsoft Sans Serif"/>
              </a:rPr>
              <a:t>.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30" dirty="0">
                <a:latin typeface="Microsoft Sans Serif"/>
                <a:cs typeface="Microsoft Sans Serif"/>
              </a:rPr>
              <a:t>F</a:t>
            </a:r>
            <a:r>
              <a:rPr sz="300" spc="-15" dirty="0">
                <a:latin typeface="Microsoft Sans Serif"/>
                <a:cs typeface="Microsoft Sans Serif"/>
              </a:rPr>
              <a:t>un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15" dirty="0">
                <a:latin typeface="Microsoft Sans Serif"/>
                <a:cs typeface="Microsoft Sans Serif"/>
              </a:rPr>
              <a:t>na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5" dirty="0">
                <a:latin typeface="Microsoft Sans Serif"/>
                <a:cs typeface="Microsoft Sans Serif"/>
              </a:rPr>
              <a:t>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15" dirty="0">
                <a:latin typeface="Microsoft Sans Serif"/>
                <a:cs typeface="Microsoft Sans Serif"/>
              </a:rPr>
              <a:t>r</a:t>
            </a:r>
            <a:r>
              <a:rPr sz="300" spc="10" dirty="0">
                <a:latin typeface="Microsoft Sans Serif"/>
                <a:cs typeface="Microsoft Sans Serif"/>
              </a:rPr>
              <a:t>q</a:t>
            </a:r>
            <a:r>
              <a:rPr sz="300" spc="-15" dirty="0">
                <a:latin typeface="Microsoft Sans Serif"/>
                <a:cs typeface="Microsoft Sans Serif"/>
              </a:rPr>
              <a:t>u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ur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25" dirty="0">
                <a:latin typeface="Microsoft Sans Serif"/>
                <a:cs typeface="Microsoft Sans Serif"/>
              </a:rPr>
              <a:t>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0" dirty="0">
                <a:latin typeface="Microsoft Sans Serif"/>
                <a:cs typeface="Microsoft Sans Serif"/>
              </a:rPr>
              <a:t>S</a:t>
            </a:r>
            <a:r>
              <a:rPr sz="300" spc="-70" dirty="0">
                <a:latin typeface="Microsoft Sans Serif"/>
                <a:cs typeface="Microsoft Sans Serif"/>
              </a:rPr>
              <a:t>P</a:t>
            </a:r>
            <a:r>
              <a:rPr sz="300" dirty="0">
                <a:latin typeface="Microsoft Sans Serif"/>
                <a:cs typeface="Microsoft Sans Serif"/>
              </a:rPr>
              <a:t>A</a:t>
            </a:r>
            <a:r>
              <a:rPr sz="300" spc="-40" dirty="0">
                <a:latin typeface="Microsoft Sans Serif"/>
                <a:cs typeface="Microsoft Sans Serif"/>
              </a:rPr>
              <a:t>R</a:t>
            </a:r>
            <a:r>
              <a:rPr sz="300" spc="-10" dirty="0">
                <a:latin typeface="Microsoft Sans Serif"/>
                <a:cs typeface="Microsoft Sans Serif"/>
              </a:rPr>
              <a:t>C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 </a:t>
            </a:r>
            <a:r>
              <a:rPr sz="300" spc="-15" dirty="0">
                <a:latin typeface="Microsoft Sans Serif"/>
                <a:cs typeface="Microsoft Sans Serif"/>
              </a:rPr>
              <a:t>x86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servidores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estaciones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trabajo.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083253" y="5420448"/>
            <a:ext cx="821690" cy="438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00" spc="-20" dirty="0">
                <a:latin typeface="Microsoft Sans Serif"/>
                <a:cs typeface="Microsoft Sans Serif"/>
              </a:rPr>
              <a:t>FreeBSD: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sistema</a:t>
            </a:r>
            <a:r>
              <a:rPr sz="300" spc="-5" dirty="0">
                <a:latin typeface="Microsoft Sans Serif"/>
                <a:cs typeface="Microsoft Sans Serif"/>
              </a:rPr>
              <a:t> operativo libre </a:t>
            </a:r>
            <a:r>
              <a:rPr sz="300" spc="-10" dirty="0">
                <a:latin typeface="Microsoft Sans Serif"/>
                <a:cs typeface="Microsoft Sans Serif"/>
              </a:rPr>
              <a:t>para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5" dirty="0">
                <a:latin typeface="Microsoft Sans Serif"/>
                <a:cs typeface="Microsoft Sans Serif"/>
              </a:rPr>
              <a:t>m</a:t>
            </a:r>
            <a:r>
              <a:rPr sz="300" spc="10" dirty="0">
                <a:latin typeface="Microsoft Sans Serif"/>
                <a:cs typeface="Microsoft Sans Serif"/>
              </a:rPr>
              <a:t>p</a:t>
            </a:r>
            <a:r>
              <a:rPr sz="300" spc="-15" dirty="0">
                <a:latin typeface="Microsoft Sans Serif"/>
                <a:cs typeface="Microsoft Sans Serif"/>
              </a:rPr>
              <a:t>u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do</a:t>
            </a:r>
            <a:r>
              <a:rPr sz="300" spc="-15" dirty="0">
                <a:latin typeface="Microsoft Sans Serif"/>
                <a:cs typeface="Microsoft Sans Serif"/>
              </a:rPr>
              <a:t>r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25" dirty="0">
                <a:latin typeface="Microsoft Sans Serif"/>
                <a:cs typeface="Microsoft Sans Serif"/>
              </a:rPr>
              <a:t>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b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15" dirty="0">
                <a:latin typeface="Microsoft Sans Serif"/>
                <a:cs typeface="Microsoft Sans Serif"/>
              </a:rPr>
              <a:t>s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5" dirty="0">
                <a:latin typeface="Microsoft Sans Serif"/>
                <a:cs typeface="Microsoft Sans Serif"/>
              </a:rPr>
              <a:t>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5" dirty="0">
                <a:latin typeface="Microsoft Sans Serif"/>
                <a:cs typeface="Microsoft Sans Serif"/>
              </a:rPr>
              <a:t>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25" dirty="0">
                <a:latin typeface="Microsoft Sans Serif"/>
                <a:cs typeface="Microsoft Sans Serif"/>
              </a:rPr>
              <a:t>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</a:t>
            </a:r>
            <a:r>
              <a:rPr sz="300" spc="-50" dirty="0">
                <a:latin typeface="Microsoft Sans Serif"/>
                <a:cs typeface="Microsoft Sans Serif"/>
              </a:rPr>
              <a:t>P</a:t>
            </a:r>
            <a:r>
              <a:rPr sz="300" spc="-15" dirty="0">
                <a:latin typeface="Microsoft Sans Serif"/>
                <a:cs typeface="Microsoft Sans Serif"/>
              </a:rPr>
              <a:t>U</a:t>
            </a:r>
            <a:r>
              <a:rPr sz="300" spc="10" dirty="0">
                <a:latin typeface="Microsoft Sans Serif"/>
                <a:cs typeface="Microsoft Sans Serif"/>
              </a:rPr>
              <a:t> d</a:t>
            </a:r>
            <a:r>
              <a:rPr sz="300" spc="-5" dirty="0">
                <a:latin typeface="Microsoft Sans Serif"/>
                <a:cs typeface="Microsoft Sans Serif"/>
              </a:rPr>
              <a:t>e  </a:t>
            </a:r>
            <a:r>
              <a:rPr sz="300" spc="-10" dirty="0">
                <a:latin typeface="Microsoft Sans Serif"/>
                <a:cs typeface="Microsoft Sans Serif"/>
              </a:rPr>
              <a:t>arquitectura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Intel,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incluyendo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procesadores</a:t>
            </a:r>
            <a:r>
              <a:rPr sz="300" spc="2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Intel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80386</a:t>
            </a:r>
            <a:r>
              <a:rPr sz="300" spc="-5" dirty="0">
                <a:latin typeface="Microsoft Sans Serif"/>
                <a:cs typeface="Microsoft Sans Serif"/>
              </a:rPr>
              <a:t>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n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dirty="0">
                <a:latin typeface="Microsoft Sans Serif"/>
                <a:cs typeface="Microsoft Sans Serif"/>
              </a:rPr>
              <a:t>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8048</a:t>
            </a:r>
            <a:r>
              <a:rPr sz="300" spc="-5" dirty="0">
                <a:latin typeface="Microsoft Sans Serif"/>
                <a:cs typeface="Microsoft Sans Serif"/>
              </a:rPr>
              <a:t>6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35" dirty="0">
                <a:latin typeface="Microsoft Sans Serif"/>
                <a:cs typeface="Microsoft Sans Serif"/>
              </a:rPr>
              <a:t>(</a:t>
            </a:r>
            <a:r>
              <a:rPr sz="300" spc="-20" dirty="0">
                <a:latin typeface="Microsoft Sans Serif"/>
                <a:cs typeface="Microsoft Sans Serif"/>
              </a:rPr>
              <a:t>v</a:t>
            </a:r>
            <a:r>
              <a:rPr sz="300" spc="-15" dirty="0">
                <a:latin typeface="Microsoft Sans Serif"/>
                <a:cs typeface="Microsoft Sans Serif"/>
              </a:rPr>
              <a:t>ers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15" dirty="0">
                <a:latin typeface="Microsoft Sans Serif"/>
                <a:cs typeface="Microsoft Sans Serif"/>
              </a:rPr>
              <a:t>ne</a:t>
            </a:r>
            <a:r>
              <a:rPr sz="300" spc="-25" dirty="0">
                <a:latin typeface="Microsoft Sans Serif"/>
                <a:cs typeface="Microsoft Sans Serif"/>
              </a:rPr>
              <a:t>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0" dirty="0">
                <a:latin typeface="Microsoft Sans Serif"/>
                <a:cs typeface="Microsoft Sans Serif"/>
              </a:rPr>
              <a:t>S</a:t>
            </a:r>
            <a:r>
              <a:rPr sz="300" spc="-15" dirty="0">
                <a:latin typeface="Microsoft Sans Serif"/>
                <a:cs typeface="Microsoft Sans Serif"/>
              </a:rPr>
              <a:t>X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D</a:t>
            </a:r>
            <a:r>
              <a:rPr sz="300" spc="-20" dirty="0">
                <a:latin typeface="Microsoft Sans Serif"/>
                <a:cs typeface="Microsoft Sans Serif"/>
              </a:rPr>
              <a:t>X</a:t>
            </a:r>
            <a:r>
              <a:rPr sz="300" spc="-35" dirty="0">
                <a:latin typeface="Microsoft Sans Serif"/>
                <a:cs typeface="Microsoft Sans Serif"/>
              </a:rPr>
              <a:t>)</a:t>
            </a:r>
            <a:r>
              <a:rPr sz="300" spc="-5" dirty="0">
                <a:latin typeface="Microsoft Sans Serif"/>
                <a:cs typeface="Microsoft Sans Serif"/>
              </a:rPr>
              <a:t>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 </a:t>
            </a:r>
            <a:r>
              <a:rPr sz="300" spc="-15" dirty="0">
                <a:latin typeface="Microsoft Sans Serif"/>
                <a:cs typeface="Microsoft Sans Serif"/>
              </a:rPr>
              <a:t>Pentium.</a:t>
            </a:r>
            <a:r>
              <a:rPr sz="300" spc="-10" dirty="0">
                <a:latin typeface="Microsoft Sans Serif"/>
                <a:cs typeface="Microsoft Sans Serif"/>
              </a:rPr>
              <a:t> También funciona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procesadores </a:t>
            </a:r>
            <a:r>
              <a:rPr sz="300" spc="-5" dirty="0">
                <a:latin typeface="Microsoft Sans Serif"/>
                <a:cs typeface="Microsoft Sans Serif"/>
              </a:rPr>
              <a:t> compatibles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Intel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5" dirty="0">
                <a:latin typeface="Microsoft Sans Serif"/>
                <a:cs typeface="Microsoft Sans Serif"/>
              </a:rPr>
              <a:t>AMD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Cyrix.</a:t>
            </a:r>
            <a:endParaRPr sz="300">
              <a:latin typeface="Microsoft Sans Serif"/>
              <a:cs typeface="Microsoft Sans Serif"/>
            </a:endParaRPr>
          </a:p>
          <a:p>
            <a:pPr marL="12700" marR="14604">
              <a:lnSpc>
                <a:spcPct val="100000"/>
              </a:lnSpc>
              <a:spcBef>
                <a:spcPts val="10"/>
              </a:spcBef>
            </a:pPr>
            <a:r>
              <a:rPr sz="300" spc="-10" dirty="0">
                <a:latin typeface="Microsoft Sans Serif"/>
                <a:cs typeface="Microsoft Sans Serif"/>
              </a:rPr>
              <a:t>Actualmente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también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posible </a:t>
            </a:r>
            <a:r>
              <a:rPr sz="300" spc="-5" dirty="0">
                <a:latin typeface="Microsoft Sans Serif"/>
                <a:cs typeface="Microsoft Sans Serif"/>
              </a:rPr>
              <a:t>utilizarlo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hasta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once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arquitecturas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distintas1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como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Alpha,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AMD64,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IA-64,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MIPS,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PowerPC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UltraSPARC.</a:t>
            </a:r>
            <a:endParaRPr sz="300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083253" y="5907604"/>
            <a:ext cx="836930" cy="713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9685">
              <a:lnSpc>
                <a:spcPct val="100000"/>
              </a:lnSpc>
              <a:spcBef>
                <a:spcPts val="95"/>
              </a:spcBef>
            </a:pPr>
            <a:r>
              <a:rPr sz="300" spc="-10" dirty="0">
                <a:latin typeface="Microsoft Sans Serif"/>
                <a:cs typeface="Microsoft Sans Serif"/>
              </a:rPr>
              <a:t>OpenBSD</a:t>
            </a:r>
            <a:r>
              <a:rPr sz="300" spc="-5" dirty="0">
                <a:latin typeface="Microsoft Sans Serif"/>
                <a:cs typeface="Microsoft Sans Serif"/>
              </a:rPr>
              <a:t> : </a:t>
            </a:r>
            <a:r>
              <a:rPr sz="300" spc="-20" dirty="0">
                <a:latin typeface="Microsoft Sans Serif"/>
                <a:cs typeface="Microsoft Sans Serif"/>
              </a:rPr>
              <a:t>es</a:t>
            </a:r>
            <a:r>
              <a:rPr sz="300" spc="-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sistema</a:t>
            </a:r>
            <a:r>
              <a:rPr sz="300" spc="5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operativo libre </a:t>
            </a:r>
            <a:r>
              <a:rPr sz="300" spc="5" dirty="0">
                <a:latin typeface="Microsoft Sans Serif"/>
                <a:cs typeface="Microsoft Sans Serif"/>
              </a:rPr>
              <a:t>tipo 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Unix </a:t>
            </a:r>
            <a:r>
              <a:rPr sz="300" spc="-5" dirty="0">
                <a:latin typeface="Microsoft Sans Serif"/>
                <a:cs typeface="Microsoft Sans Serif"/>
              </a:rPr>
              <a:t>multiplataforma, </a:t>
            </a:r>
            <a:r>
              <a:rPr sz="300" dirty="0">
                <a:latin typeface="Microsoft Sans Serif"/>
                <a:cs typeface="Microsoft Sans Serif"/>
              </a:rPr>
              <a:t>basado </a:t>
            </a:r>
            <a:r>
              <a:rPr sz="300" spc="-10" dirty="0">
                <a:latin typeface="Microsoft Sans Serif"/>
                <a:cs typeface="Microsoft Sans Serif"/>
              </a:rPr>
              <a:t>en </a:t>
            </a:r>
            <a:r>
              <a:rPr sz="300" spc="-15" dirty="0">
                <a:latin typeface="Microsoft Sans Serif"/>
                <a:cs typeface="Microsoft Sans Serif"/>
              </a:rPr>
              <a:t>4.4BSD.</a:t>
            </a:r>
            <a:r>
              <a:rPr sz="300" spc="-10" dirty="0">
                <a:latin typeface="Microsoft Sans Serif"/>
                <a:cs typeface="Microsoft Sans Serif"/>
              </a:rPr>
              <a:t> </a:t>
            </a:r>
            <a:r>
              <a:rPr sz="300" spc="-25" dirty="0">
                <a:latin typeface="Microsoft Sans Serif"/>
                <a:cs typeface="Microsoft Sans Serif"/>
              </a:rPr>
              <a:t>Es</a:t>
            </a:r>
            <a:r>
              <a:rPr sz="300" spc="-2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descendiente</a:t>
            </a:r>
            <a:r>
              <a:rPr sz="300" dirty="0">
                <a:latin typeface="Microsoft Sans Serif"/>
                <a:cs typeface="Microsoft Sans Serif"/>
              </a:rPr>
              <a:t> de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NetBSD,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con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un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foco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especial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seguridad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criptografía.</a:t>
            </a:r>
            <a:endParaRPr sz="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Microsoft Sans Serif"/>
              <a:cs typeface="Microsoft Sans Serif"/>
            </a:endParaRPr>
          </a:p>
          <a:p>
            <a:pPr marL="12700" marR="30480">
              <a:lnSpc>
                <a:spcPct val="100000"/>
              </a:lnSpc>
            </a:pPr>
            <a:r>
              <a:rPr sz="300" spc="-10" dirty="0">
                <a:latin typeface="Microsoft Sans Serif"/>
                <a:cs typeface="Microsoft Sans Serif"/>
              </a:rPr>
              <a:t>Este sistema</a:t>
            </a:r>
            <a:r>
              <a:rPr sz="300" spc="-5" dirty="0">
                <a:latin typeface="Microsoft Sans Serif"/>
                <a:cs typeface="Microsoft Sans Serif"/>
              </a:rPr>
              <a:t> operativo </a:t>
            </a:r>
            <a:r>
              <a:rPr sz="300" spc="-10" dirty="0">
                <a:latin typeface="Microsoft Sans Serif"/>
                <a:cs typeface="Microsoft Sans Serif"/>
              </a:rPr>
              <a:t>se concentra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en la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portabilidad, </a:t>
            </a:r>
            <a:r>
              <a:rPr sz="300" spc="-5" dirty="0">
                <a:latin typeface="Microsoft Sans Serif"/>
                <a:cs typeface="Microsoft Sans Serif"/>
              </a:rPr>
              <a:t>cumplimiento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10" dirty="0">
                <a:latin typeface="Microsoft Sans Serif"/>
                <a:cs typeface="Microsoft Sans Serif"/>
              </a:rPr>
              <a:t>normas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regulaciones,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corrección,</a:t>
            </a:r>
            <a:r>
              <a:rPr sz="300" spc="-5" dirty="0">
                <a:latin typeface="Microsoft Sans Serif"/>
                <a:cs typeface="Microsoft Sans Serif"/>
              </a:rPr>
              <a:t> seguridad </a:t>
            </a:r>
            <a:r>
              <a:rPr sz="300" spc="-10" dirty="0">
                <a:latin typeface="Microsoft Sans Serif"/>
                <a:cs typeface="Microsoft Sans Serif"/>
              </a:rPr>
              <a:t>proactiva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 </a:t>
            </a:r>
            <a:r>
              <a:rPr sz="300" spc="-6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criptografía integrada. </a:t>
            </a:r>
            <a:r>
              <a:rPr sz="300" spc="-10" dirty="0">
                <a:latin typeface="Microsoft Sans Serif"/>
                <a:cs typeface="Microsoft Sans Serif"/>
              </a:rPr>
              <a:t>OpenBSD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incluye </a:t>
            </a:r>
            <a:r>
              <a:rPr sz="300" spc="-10" dirty="0">
                <a:latin typeface="Microsoft Sans Serif"/>
                <a:cs typeface="Microsoft Sans Serif"/>
              </a:rPr>
              <a:t> emulación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binarios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para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mayoría</a:t>
            </a:r>
            <a:r>
              <a:rPr sz="300" spc="-5" dirty="0">
                <a:latin typeface="Microsoft Sans Serif"/>
                <a:cs typeface="Microsoft Sans Serif"/>
              </a:rPr>
              <a:t> </a:t>
            </a:r>
            <a:r>
              <a:rPr sz="300" dirty="0">
                <a:latin typeface="Microsoft Sans Serif"/>
                <a:cs typeface="Microsoft Sans Serif"/>
              </a:rPr>
              <a:t>de </a:t>
            </a:r>
            <a:r>
              <a:rPr sz="300" spc="-5" dirty="0">
                <a:latin typeface="Microsoft Sans Serif"/>
                <a:cs typeface="Microsoft Sans Serif"/>
              </a:rPr>
              <a:t>los 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p</a:t>
            </a:r>
            <a:r>
              <a:rPr sz="300" spc="-15" dirty="0">
                <a:latin typeface="Microsoft Sans Serif"/>
                <a:cs typeface="Microsoft Sans Serif"/>
              </a:rPr>
              <a:t>r</a:t>
            </a:r>
            <a:r>
              <a:rPr sz="300" spc="10" dirty="0">
                <a:latin typeface="Microsoft Sans Serif"/>
                <a:cs typeface="Microsoft Sans Serif"/>
              </a:rPr>
              <a:t>og</a:t>
            </a:r>
            <a:r>
              <a:rPr sz="300" spc="-15" dirty="0">
                <a:latin typeface="Microsoft Sans Serif"/>
                <a:cs typeface="Microsoft Sans Serif"/>
              </a:rPr>
              <a:t>r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5" dirty="0">
                <a:latin typeface="Microsoft Sans Serif"/>
                <a:cs typeface="Microsoft Sans Serif"/>
              </a:rPr>
              <a:t>m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25" dirty="0">
                <a:latin typeface="Microsoft Sans Serif"/>
                <a:cs typeface="Microsoft Sans Serif"/>
              </a:rPr>
              <a:t>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-5" dirty="0">
                <a:latin typeface="Microsoft Sans Serif"/>
                <a:cs typeface="Microsoft Sans Serif"/>
              </a:rPr>
              <a:t>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25" dirty="0">
                <a:latin typeface="Microsoft Sans Serif"/>
                <a:cs typeface="Microsoft Sans Serif"/>
              </a:rPr>
              <a:t>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s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s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e</a:t>
            </a:r>
            <a:r>
              <a:rPr sz="300" spc="-5" dirty="0">
                <a:latin typeface="Microsoft Sans Serif"/>
                <a:cs typeface="Microsoft Sans Serif"/>
              </a:rPr>
              <a:t>m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25" dirty="0">
                <a:latin typeface="Microsoft Sans Serif"/>
                <a:cs typeface="Microsoft Sans Serif"/>
              </a:rPr>
              <a:t>s</a:t>
            </a:r>
            <a:r>
              <a:rPr sz="300" spc="20" dirty="0">
                <a:latin typeface="Microsoft Sans Serif"/>
                <a:cs typeface="Microsoft Sans Serif"/>
              </a:rPr>
              <a:t> </a:t>
            </a:r>
            <a:r>
              <a:rPr sz="300" spc="-50" dirty="0">
                <a:latin typeface="Microsoft Sans Serif"/>
                <a:cs typeface="Microsoft Sans Serif"/>
              </a:rPr>
              <a:t>S</a:t>
            </a:r>
            <a:r>
              <a:rPr sz="300" spc="-25" dirty="0">
                <a:latin typeface="Microsoft Sans Serif"/>
                <a:cs typeface="Microsoft Sans Serif"/>
              </a:rPr>
              <a:t>V</a:t>
            </a:r>
            <a:r>
              <a:rPr sz="300" spc="-40" dirty="0">
                <a:latin typeface="Microsoft Sans Serif"/>
                <a:cs typeface="Microsoft Sans Serif"/>
              </a:rPr>
              <a:t>R</a:t>
            </a:r>
            <a:r>
              <a:rPr sz="300" spc="-5" dirty="0">
                <a:latin typeface="Microsoft Sans Serif"/>
                <a:cs typeface="Microsoft Sans Serif"/>
              </a:rPr>
              <a:t>4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-35" dirty="0">
                <a:latin typeface="Microsoft Sans Serif"/>
                <a:cs typeface="Microsoft Sans Serif"/>
              </a:rPr>
              <a:t>(</a:t>
            </a:r>
            <a:r>
              <a:rPr sz="300" spc="-50" dirty="0">
                <a:latin typeface="Microsoft Sans Serif"/>
                <a:cs typeface="Microsoft Sans Serif"/>
              </a:rPr>
              <a:t>S</a:t>
            </a:r>
            <a:r>
              <a:rPr sz="300" spc="10" dirty="0">
                <a:latin typeface="Microsoft Sans Serif"/>
                <a:cs typeface="Microsoft Sans Serif"/>
              </a:rPr>
              <a:t>o</a:t>
            </a:r>
            <a:r>
              <a:rPr sz="300" spc="-5" dirty="0">
                <a:latin typeface="Microsoft Sans Serif"/>
                <a:cs typeface="Microsoft Sans Serif"/>
              </a:rPr>
              <a:t>l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15" dirty="0">
                <a:latin typeface="Microsoft Sans Serif"/>
                <a:cs typeface="Microsoft Sans Serif"/>
              </a:rPr>
              <a:t>r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s</a:t>
            </a:r>
            <a:r>
              <a:rPr sz="300" spc="-35" dirty="0">
                <a:latin typeface="Microsoft Sans Serif"/>
                <a:cs typeface="Microsoft Sans Serif"/>
              </a:rPr>
              <a:t>)</a:t>
            </a:r>
            <a:r>
              <a:rPr sz="300" spc="-5" dirty="0">
                <a:latin typeface="Microsoft Sans Serif"/>
                <a:cs typeface="Microsoft Sans Serif"/>
              </a:rPr>
              <a:t>,  </a:t>
            </a:r>
            <a:r>
              <a:rPr sz="300" spc="-20" dirty="0">
                <a:latin typeface="Microsoft Sans Serif"/>
                <a:cs typeface="Microsoft Sans Serif"/>
              </a:rPr>
              <a:t>FreeBSD,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Linux,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BSD/OS,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SunOS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y</a:t>
            </a:r>
            <a:r>
              <a:rPr sz="300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HP-UX.</a:t>
            </a:r>
            <a:endParaRPr sz="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300" spc="-50" dirty="0">
                <a:latin typeface="Microsoft Sans Serif"/>
                <a:cs typeface="Microsoft Sans Serif"/>
              </a:rPr>
              <a:t>S</a:t>
            </a:r>
            <a:r>
              <a:rPr sz="300" spc="-5" dirty="0">
                <a:latin typeface="Microsoft Sans Serif"/>
                <a:cs typeface="Microsoft Sans Serif"/>
              </a:rPr>
              <a:t>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s</a:t>
            </a:r>
            <a:r>
              <a:rPr sz="300" dirty="0">
                <a:latin typeface="Microsoft Sans Serif"/>
                <a:cs typeface="Microsoft Sans Serif"/>
              </a:rPr>
              <a:t>t</a:t>
            </a:r>
            <a:r>
              <a:rPr sz="300" spc="-15" dirty="0">
                <a:latin typeface="Microsoft Sans Serif"/>
                <a:cs typeface="Microsoft Sans Serif"/>
              </a:rPr>
              <a:t>r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10" dirty="0">
                <a:latin typeface="Microsoft Sans Serif"/>
                <a:cs typeface="Microsoft Sans Serif"/>
              </a:rPr>
              <a:t>b</a:t>
            </a:r>
            <a:r>
              <a:rPr sz="300" spc="-15" dirty="0">
                <a:latin typeface="Microsoft Sans Serif"/>
                <a:cs typeface="Microsoft Sans Serif"/>
              </a:rPr>
              <a:t>u</a:t>
            </a:r>
            <a:r>
              <a:rPr sz="300" spc="-20" dirty="0">
                <a:latin typeface="Microsoft Sans Serif"/>
                <a:cs typeface="Microsoft Sans Serif"/>
              </a:rPr>
              <a:t>y</a:t>
            </a:r>
            <a:r>
              <a:rPr sz="300" spc="-5" dirty="0">
                <a:latin typeface="Microsoft Sans Serif"/>
                <a:cs typeface="Microsoft Sans Serif"/>
              </a:rPr>
              <a:t>e</a:t>
            </a:r>
            <a:r>
              <a:rPr sz="300" spc="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b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-5" dirty="0">
                <a:latin typeface="Microsoft Sans Serif"/>
                <a:cs typeface="Microsoft Sans Serif"/>
              </a:rPr>
              <a:t>j</a:t>
            </a:r>
            <a:r>
              <a:rPr sz="300" spc="5" dirty="0">
                <a:latin typeface="Microsoft Sans Serif"/>
                <a:cs typeface="Microsoft Sans Serif"/>
              </a:rPr>
              <a:t>o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5" dirty="0">
                <a:latin typeface="Microsoft Sans Serif"/>
                <a:cs typeface="Microsoft Sans Serif"/>
              </a:rPr>
              <a:t>li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-15" dirty="0">
                <a:latin typeface="Microsoft Sans Serif"/>
                <a:cs typeface="Microsoft Sans Serif"/>
              </a:rPr>
              <a:t>en</a:t>
            </a:r>
            <a:r>
              <a:rPr sz="300" spc="-20" dirty="0">
                <a:latin typeface="Microsoft Sans Serif"/>
                <a:cs typeface="Microsoft Sans Serif"/>
              </a:rPr>
              <a:t>c</a:t>
            </a:r>
            <a:r>
              <a:rPr sz="300" spc="-5" dirty="0">
                <a:latin typeface="Microsoft Sans Serif"/>
                <a:cs typeface="Microsoft Sans Serif"/>
              </a:rPr>
              <a:t>i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20" dirty="0">
                <a:latin typeface="Microsoft Sans Serif"/>
                <a:cs typeface="Microsoft Sans Serif"/>
              </a:rPr>
              <a:t>B</a:t>
            </a:r>
            <a:r>
              <a:rPr sz="300" spc="-50" dirty="0">
                <a:latin typeface="Microsoft Sans Serif"/>
                <a:cs typeface="Microsoft Sans Serif"/>
              </a:rPr>
              <a:t>S</a:t>
            </a:r>
            <a:r>
              <a:rPr sz="300" spc="5" dirty="0">
                <a:latin typeface="Microsoft Sans Serif"/>
                <a:cs typeface="Microsoft Sans Serif"/>
              </a:rPr>
              <a:t>D</a:t>
            </a:r>
            <a:r>
              <a:rPr sz="300" spc="-5" dirty="0">
                <a:latin typeface="Microsoft Sans Serif"/>
                <a:cs typeface="Microsoft Sans Serif"/>
              </a:rPr>
              <a:t>,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p</a:t>
            </a:r>
            <a:r>
              <a:rPr sz="300" spc="-15" dirty="0">
                <a:latin typeface="Microsoft Sans Serif"/>
                <a:cs typeface="Microsoft Sans Serif"/>
              </a:rPr>
              <a:t>r</a:t>
            </a:r>
            <a:r>
              <a:rPr sz="300" spc="10" dirty="0">
                <a:latin typeface="Microsoft Sans Serif"/>
                <a:cs typeface="Microsoft Sans Serif"/>
              </a:rPr>
              <a:t>ob</a:t>
            </a:r>
            <a:r>
              <a:rPr sz="300" spc="-10" dirty="0">
                <a:latin typeface="Microsoft Sans Serif"/>
                <a:cs typeface="Microsoft Sans Serif"/>
              </a:rPr>
              <a:t>a</a:t>
            </a:r>
            <a:r>
              <a:rPr sz="300" spc="10" dirty="0">
                <a:latin typeface="Microsoft Sans Serif"/>
                <a:cs typeface="Microsoft Sans Serif"/>
              </a:rPr>
              <a:t>d</a:t>
            </a:r>
            <a:r>
              <a:rPr sz="300" spc="-15" dirty="0">
                <a:latin typeface="Microsoft Sans Serif"/>
                <a:cs typeface="Microsoft Sans Serif"/>
              </a:rPr>
              <a:t>a</a:t>
            </a:r>
            <a:r>
              <a:rPr sz="300" spc="15" dirty="0">
                <a:latin typeface="Microsoft Sans Serif"/>
                <a:cs typeface="Microsoft Sans Serif"/>
              </a:rPr>
              <a:t> </a:t>
            </a:r>
            <a:r>
              <a:rPr sz="300" spc="10" dirty="0">
                <a:latin typeface="Microsoft Sans Serif"/>
                <a:cs typeface="Microsoft Sans Serif"/>
              </a:rPr>
              <a:t>po</a:t>
            </a:r>
            <a:r>
              <a:rPr sz="300" spc="-5" dirty="0">
                <a:latin typeface="Microsoft Sans Serif"/>
                <a:cs typeface="Microsoft Sans Serif"/>
              </a:rPr>
              <a:t>r  </a:t>
            </a:r>
            <a:r>
              <a:rPr sz="300" spc="-10" dirty="0">
                <a:latin typeface="Microsoft Sans Serif"/>
                <a:cs typeface="Microsoft Sans Serif"/>
              </a:rPr>
              <a:t>la</a:t>
            </a:r>
            <a:r>
              <a:rPr sz="300" spc="10" dirty="0">
                <a:latin typeface="Microsoft Sans Serif"/>
                <a:cs typeface="Microsoft Sans Serif"/>
              </a:rPr>
              <a:t> </a:t>
            </a:r>
            <a:r>
              <a:rPr sz="300" spc="-15" dirty="0">
                <a:latin typeface="Microsoft Sans Serif"/>
                <a:cs typeface="Microsoft Sans Serif"/>
              </a:rPr>
              <a:t>OSI.</a:t>
            </a:r>
            <a:endParaRPr sz="3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A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2057</Words>
  <Application>Microsoft Office PowerPoint</Application>
  <PresentationFormat>Personalizado</PresentationFormat>
  <Paragraphs>59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Microsoft Sans Serif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2022-07-28T19:18:58Z</dcterms:created>
  <dcterms:modified xsi:type="dcterms:W3CDTF">2022-07-28T19:19:02Z</dcterms:modified>
</cp:coreProperties>
</file>