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2801600" cy="7772400"/>
  <p:notesSz cx="128016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88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0" y="2409444"/>
            <a:ext cx="1088136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0" y="4352544"/>
            <a:ext cx="896112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080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4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0080" y="310896"/>
            <a:ext cx="1152144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080" y="1787652"/>
            <a:ext cx="1152144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7228332"/>
            <a:ext cx="409651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6350" y="457463"/>
            <a:ext cx="9246753" cy="70167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265695" y="3554890"/>
            <a:ext cx="987425" cy="5791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indent="-2540" algn="ctr">
              <a:lnSpc>
                <a:spcPct val="100699"/>
              </a:lnSpc>
              <a:spcBef>
                <a:spcPts val="105"/>
              </a:spcBef>
            </a:pPr>
            <a:r>
              <a:rPr sz="1200" b="1" i="1" spc="-55" dirty="0">
                <a:latin typeface="Arial"/>
                <a:cs typeface="Arial"/>
              </a:rPr>
              <a:t>El </a:t>
            </a:r>
            <a:r>
              <a:rPr sz="1200" b="1" i="1" spc="-50" dirty="0">
                <a:latin typeface="Arial"/>
                <a:cs typeface="Arial"/>
              </a:rPr>
              <a:t> </a:t>
            </a:r>
            <a:r>
              <a:rPr sz="1200" b="1" i="1" spc="5" dirty="0">
                <a:latin typeface="Arial"/>
                <a:cs typeface="Arial"/>
              </a:rPr>
              <a:t>e</a:t>
            </a:r>
            <a:r>
              <a:rPr sz="1200" b="1" i="1" spc="-30" dirty="0">
                <a:latin typeface="Arial"/>
                <a:cs typeface="Arial"/>
              </a:rPr>
              <a:t>m</a:t>
            </a:r>
            <a:r>
              <a:rPr sz="1200" b="1" i="1" spc="-15" dirty="0">
                <a:latin typeface="Arial"/>
                <a:cs typeface="Arial"/>
              </a:rPr>
              <a:t>p</a:t>
            </a:r>
            <a:r>
              <a:rPr sz="1200" b="1" i="1" spc="-20" dirty="0">
                <a:latin typeface="Arial"/>
                <a:cs typeface="Arial"/>
              </a:rPr>
              <a:t>r</a:t>
            </a:r>
            <a:r>
              <a:rPr sz="1200" b="1" i="1" spc="5" dirty="0">
                <a:latin typeface="Arial"/>
                <a:cs typeface="Arial"/>
              </a:rPr>
              <a:t>e</a:t>
            </a:r>
            <a:r>
              <a:rPr sz="1200" b="1" i="1" spc="-60" dirty="0">
                <a:latin typeface="Arial"/>
                <a:cs typeface="Arial"/>
              </a:rPr>
              <a:t>n</a:t>
            </a:r>
            <a:r>
              <a:rPr sz="1200" b="1" i="1" spc="-15" dirty="0">
                <a:latin typeface="Arial"/>
                <a:cs typeface="Arial"/>
              </a:rPr>
              <a:t>d</a:t>
            </a:r>
            <a:r>
              <a:rPr sz="1200" b="1" i="1" spc="5" dirty="0">
                <a:latin typeface="Arial"/>
                <a:cs typeface="Arial"/>
              </a:rPr>
              <a:t>e</a:t>
            </a:r>
            <a:r>
              <a:rPr sz="1200" b="1" i="1" spc="-15" dirty="0">
                <a:latin typeface="Arial"/>
                <a:cs typeface="Arial"/>
              </a:rPr>
              <a:t>d</a:t>
            </a:r>
            <a:r>
              <a:rPr sz="1200" b="1" i="1" spc="-10" dirty="0">
                <a:latin typeface="Arial"/>
                <a:cs typeface="Arial"/>
              </a:rPr>
              <a:t>or  </a:t>
            </a:r>
            <a:r>
              <a:rPr sz="1200" b="1" i="1" spc="-5" dirty="0">
                <a:latin typeface="Arial"/>
                <a:cs typeface="Arial"/>
              </a:rPr>
              <a:t>de</a:t>
            </a:r>
            <a:r>
              <a:rPr sz="1200" b="1" i="1" spc="2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exito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33307" y="790742"/>
            <a:ext cx="1272540" cy="14491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50" spc="-20" dirty="0">
                <a:latin typeface="Microsoft Sans Serif"/>
                <a:cs typeface="Microsoft Sans Serif"/>
              </a:rPr>
              <a:t>Barreras </a:t>
            </a:r>
            <a:r>
              <a:rPr sz="850" spc="35" dirty="0">
                <a:latin typeface="Microsoft Sans Serif"/>
                <a:cs typeface="Microsoft Sans Serif"/>
              </a:rPr>
              <a:t>de</a:t>
            </a:r>
            <a:r>
              <a:rPr sz="850" spc="10" dirty="0">
                <a:latin typeface="Microsoft Sans Serif"/>
                <a:cs typeface="Microsoft Sans Serif"/>
              </a:rPr>
              <a:t> </a:t>
            </a:r>
            <a:r>
              <a:rPr sz="850" dirty="0">
                <a:latin typeface="Microsoft Sans Serif"/>
                <a:cs typeface="Microsoft Sans Serif"/>
              </a:rPr>
              <a:t>la</a:t>
            </a:r>
            <a:r>
              <a:rPr sz="850" spc="-10" dirty="0">
                <a:latin typeface="Microsoft Sans Serif"/>
                <a:cs typeface="Microsoft Sans Serif"/>
              </a:rPr>
              <a:t> </a:t>
            </a:r>
            <a:r>
              <a:rPr sz="850" spc="10" dirty="0">
                <a:latin typeface="Microsoft Sans Serif"/>
                <a:cs typeface="Microsoft Sans Serif"/>
              </a:rPr>
              <a:t>creatividad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27141" y="332007"/>
            <a:ext cx="725170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spc="15" dirty="0">
                <a:latin typeface="Microsoft Sans Serif"/>
                <a:cs typeface="Microsoft Sans Serif"/>
              </a:rPr>
              <a:t>Bloqueos</a:t>
            </a:r>
            <a:r>
              <a:rPr sz="550" spc="20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personales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66837" y="285961"/>
            <a:ext cx="832485" cy="20764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96850" indent="-184785">
              <a:lnSpc>
                <a:spcPct val="100000"/>
              </a:lnSpc>
              <a:spcBef>
                <a:spcPts val="140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spc="35" dirty="0">
                <a:latin typeface="Microsoft Sans Serif"/>
                <a:cs typeface="Microsoft Sans Serif"/>
              </a:rPr>
              <a:t>De</a:t>
            </a:r>
            <a:r>
              <a:rPr sz="550" dirty="0">
                <a:latin typeface="Microsoft Sans Serif"/>
                <a:cs typeface="Microsoft Sans Serif"/>
              </a:rPr>
              <a:t> </a:t>
            </a:r>
            <a:r>
              <a:rPr sz="550" spc="20" dirty="0">
                <a:latin typeface="Microsoft Sans Serif"/>
                <a:cs typeface="Microsoft Sans Serif"/>
              </a:rPr>
              <a:t>índole</a:t>
            </a:r>
            <a:r>
              <a:rPr sz="550" spc="5" dirty="0">
                <a:latin typeface="Microsoft Sans Serif"/>
                <a:cs typeface="Microsoft Sans Serif"/>
              </a:rPr>
              <a:t> </a:t>
            </a:r>
            <a:r>
              <a:rPr sz="550" spc="15" dirty="0">
                <a:latin typeface="Microsoft Sans Serif"/>
                <a:cs typeface="Microsoft Sans Serif"/>
              </a:rPr>
              <a:t>mental</a:t>
            </a:r>
            <a:endParaRPr sz="550">
              <a:latin typeface="Microsoft Sans Serif"/>
              <a:cs typeface="Microsoft Sans Serif"/>
            </a:endParaRPr>
          </a:p>
          <a:p>
            <a:pPr marL="196850" indent="-184785">
              <a:lnSpc>
                <a:spcPct val="100000"/>
              </a:lnSpc>
              <a:spcBef>
                <a:spcPts val="65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spc="35" dirty="0">
                <a:latin typeface="Microsoft Sans Serif"/>
                <a:cs typeface="Microsoft Sans Serif"/>
              </a:rPr>
              <a:t>De</a:t>
            </a:r>
            <a:r>
              <a:rPr sz="550" spc="-10" dirty="0">
                <a:latin typeface="Microsoft Sans Serif"/>
                <a:cs typeface="Microsoft Sans Serif"/>
              </a:rPr>
              <a:t> </a:t>
            </a:r>
            <a:r>
              <a:rPr sz="550" spc="30" dirty="0">
                <a:latin typeface="Microsoft Sans Serif"/>
                <a:cs typeface="Microsoft Sans Serif"/>
              </a:rPr>
              <a:t>tipo</a:t>
            </a:r>
            <a:r>
              <a:rPr sz="550" spc="20" dirty="0">
                <a:latin typeface="Microsoft Sans Serif"/>
                <a:cs typeface="Microsoft Sans Serif"/>
              </a:rPr>
              <a:t> emocional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13478" y="985805"/>
            <a:ext cx="627380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spc="15" dirty="0">
                <a:latin typeface="Microsoft Sans Serif"/>
                <a:cs typeface="Microsoft Sans Serif"/>
              </a:rPr>
              <a:t>Bloqueos </a:t>
            </a:r>
            <a:r>
              <a:rPr sz="550" spc="5" dirty="0">
                <a:latin typeface="Microsoft Sans Serif"/>
                <a:cs typeface="Microsoft Sans Serif"/>
              </a:rPr>
              <a:t>sociales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8527" y="617435"/>
            <a:ext cx="1466215" cy="852169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158115">
              <a:lnSpc>
                <a:spcPct val="109900"/>
              </a:lnSpc>
              <a:spcBef>
                <a:spcPts val="70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spc="20" dirty="0">
                <a:latin typeface="Microsoft Sans Serif"/>
                <a:cs typeface="Microsoft Sans Serif"/>
              </a:rPr>
              <a:t>Cuando</a:t>
            </a:r>
            <a:r>
              <a:rPr sz="550" spc="35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el</a:t>
            </a:r>
            <a:r>
              <a:rPr sz="550" spc="25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circulo</a:t>
            </a:r>
            <a:r>
              <a:rPr sz="550" spc="40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en</a:t>
            </a:r>
            <a:r>
              <a:rPr sz="550" spc="15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el</a:t>
            </a:r>
            <a:r>
              <a:rPr sz="550" spc="20" dirty="0">
                <a:latin typeface="Microsoft Sans Serif"/>
                <a:cs typeface="Microsoft Sans Serif"/>
              </a:rPr>
              <a:t> </a:t>
            </a:r>
            <a:r>
              <a:rPr sz="550" spc="25" dirty="0">
                <a:latin typeface="Microsoft Sans Serif"/>
                <a:cs typeface="Microsoft Sans Serif"/>
              </a:rPr>
              <a:t>que</a:t>
            </a:r>
            <a:r>
              <a:rPr sz="550" spc="15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se </a:t>
            </a:r>
            <a:r>
              <a:rPr sz="550" spc="10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desenvuelve</a:t>
            </a:r>
            <a:r>
              <a:rPr sz="550" spc="15" dirty="0">
                <a:latin typeface="Microsoft Sans Serif"/>
                <a:cs typeface="Microsoft Sans Serif"/>
              </a:rPr>
              <a:t> </a:t>
            </a:r>
            <a:r>
              <a:rPr sz="550" dirty="0">
                <a:latin typeface="Microsoft Sans Serif"/>
                <a:cs typeface="Microsoft Sans Serif"/>
              </a:rPr>
              <a:t>la</a:t>
            </a:r>
            <a:r>
              <a:rPr sz="550" spc="40" dirty="0">
                <a:latin typeface="Microsoft Sans Serif"/>
                <a:cs typeface="Microsoft Sans Serif"/>
              </a:rPr>
              <a:t> </a:t>
            </a:r>
            <a:r>
              <a:rPr sz="550" spc="15" dirty="0">
                <a:latin typeface="Microsoft Sans Serif"/>
                <a:cs typeface="Microsoft Sans Serif"/>
              </a:rPr>
              <a:t>persona</a:t>
            </a:r>
            <a:r>
              <a:rPr sz="550" spc="45" dirty="0">
                <a:latin typeface="Microsoft Sans Serif"/>
                <a:cs typeface="Microsoft Sans Serif"/>
              </a:rPr>
              <a:t> </a:t>
            </a:r>
            <a:r>
              <a:rPr sz="550" spc="25" dirty="0">
                <a:latin typeface="Microsoft Sans Serif"/>
                <a:cs typeface="Microsoft Sans Serif"/>
              </a:rPr>
              <a:t>no</a:t>
            </a:r>
            <a:r>
              <a:rPr sz="550" spc="40" dirty="0">
                <a:latin typeface="Microsoft Sans Serif"/>
                <a:cs typeface="Microsoft Sans Serif"/>
              </a:rPr>
              <a:t> </a:t>
            </a:r>
            <a:r>
              <a:rPr sz="550" spc="20" dirty="0">
                <a:latin typeface="Microsoft Sans Serif"/>
                <a:cs typeface="Microsoft Sans Serif"/>
              </a:rPr>
              <a:t>permite </a:t>
            </a:r>
            <a:r>
              <a:rPr sz="550" dirty="0">
                <a:latin typeface="Microsoft Sans Serif"/>
                <a:cs typeface="Microsoft Sans Serif"/>
              </a:rPr>
              <a:t>la </a:t>
            </a:r>
            <a:r>
              <a:rPr sz="550" spc="5" dirty="0">
                <a:latin typeface="Microsoft Sans Serif"/>
                <a:cs typeface="Microsoft Sans Serif"/>
              </a:rPr>
              <a:t> </a:t>
            </a:r>
            <a:r>
              <a:rPr sz="550" spc="20" dirty="0">
                <a:latin typeface="Microsoft Sans Serif"/>
                <a:cs typeface="Microsoft Sans Serif"/>
              </a:rPr>
              <a:t>espontaneidad,</a:t>
            </a:r>
            <a:r>
              <a:rPr sz="550" spc="40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ni</a:t>
            </a:r>
            <a:r>
              <a:rPr sz="550" spc="15" dirty="0">
                <a:latin typeface="Microsoft Sans Serif"/>
                <a:cs typeface="Microsoft Sans Serif"/>
              </a:rPr>
              <a:t> </a:t>
            </a:r>
            <a:r>
              <a:rPr sz="550" spc="25" dirty="0">
                <a:latin typeface="Microsoft Sans Serif"/>
                <a:cs typeface="Microsoft Sans Serif"/>
              </a:rPr>
              <a:t>que</a:t>
            </a:r>
            <a:r>
              <a:rPr sz="550" spc="10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se</a:t>
            </a:r>
            <a:r>
              <a:rPr sz="550" spc="15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expresen </a:t>
            </a:r>
            <a:r>
              <a:rPr sz="550" spc="-5" dirty="0">
                <a:latin typeface="Microsoft Sans Serif"/>
                <a:cs typeface="Microsoft Sans Serif"/>
              </a:rPr>
              <a:t>las </a:t>
            </a:r>
            <a:r>
              <a:rPr sz="550" spc="-130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ideas</a:t>
            </a:r>
            <a:endParaRPr sz="550">
              <a:latin typeface="Microsoft Sans Serif"/>
              <a:cs typeface="Microsoft Sans Serif"/>
            </a:endParaRPr>
          </a:p>
          <a:p>
            <a:pPr marL="12700" marR="5080">
              <a:lnSpc>
                <a:spcPct val="109900"/>
              </a:lnSpc>
              <a:buChar char="•"/>
              <a:tabLst>
                <a:tab pos="196215" algn="l"/>
                <a:tab pos="197485" algn="l"/>
              </a:tabLst>
            </a:pPr>
            <a:r>
              <a:rPr sz="550" spc="20" dirty="0">
                <a:latin typeface="Microsoft Sans Serif"/>
                <a:cs typeface="Microsoft Sans Serif"/>
              </a:rPr>
              <a:t>Cuando</a:t>
            </a:r>
            <a:r>
              <a:rPr sz="550" spc="40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existen</a:t>
            </a:r>
            <a:r>
              <a:rPr sz="550" spc="15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maestros</a:t>
            </a:r>
            <a:r>
              <a:rPr sz="550" spc="50" dirty="0">
                <a:latin typeface="Microsoft Sans Serif"/>
                <a:cs typeface="Microsoft Sans Serif"/>
              </a:rPr>
              <a:t> </a:t>
            </a:r>
            <a:r>
              <a:rPr sz="550" spc="25" dirty="0">
                <a:latin typeface="Microsoft Sans Serif"/>
                <a:cs typeface="Microsoft Sans Serif"/>
              </a:rPr>
              <a:t>que</a:t>
            </a:r>
            <a:r>
              <a:rPr sz="550" spc="15" dirty="0">
                <a:latin typeface="Microsoft Sans Serif"/>
                <a:cs typeface="Microsoft Sans Serif"/>
              </a:rPr>
              <a:t> </a:t>
            </a:r>
            <a:r>
              <a:rPr sz="550" spc="25" dirty="0">
                <a:latin typeface="Microsoft Sans Serif"/>
                <a:cs typeface="Microsoft Sans Serif"/>
              </a:rPr>
              <a:t>no</a:t>
            </a:r>
            <a:r>
              <a:rPr sz="550" spc="40" dirty="0">
                <a:latin typeface="Microsoft Sans Serif"/>
                <a:cs typeface="Microsoft Sans Serif"/>
              </a:rPr>
              <a:t> </a:t>
            </a:r>
            <a:r>
              <a:rPr sz="550" spc="25" dirty="0">
                <a:latin typeface="Microsoft Sans Serif"/>
                <a:cs typeface="Microsoft Sans Serif"/>
              </a:rPr>
              <a:t>dan </a:t>
            </a:r>
            <a:r>
              <a:rPr sz="550" spc="-130" dirty="0">
                <a:latin typeface="Microsoft Sans Serif"/>
                <a:cs typeface="Microsoft Sans Serif"/>
              </a:rPr>
              <a:t> </a:t>
            </a:r>
            <a:r>
              <a:rPr sz="550" dirty="0">
                <a:latin typeface="Microsoft Sans Serif"/>
                <a:cs typeface="Microsoft Sans Serif"/>
              </a:rPr>
              <a:t>la</a:t>
            </a:r>
            <a:r>
              <a:rPr sz="550" spc="40" dirty="0">
                <a:latin typeface="Microsoft Sans Serif"/>
                <a:cs typeface="Microsoft Sans Serif"/>
              </a:rPr>
              <a:t> </a:t>
            </a:r>
            <a:r>
              <a:rPr sz="550" spc="25" dirty="0">
                <a:latin typeface="Microsoft Sans Serif"/>
                <a:cs typeface="Microsoft Sans Serif"/>
              </a:rPr>
              <a:t>oportunidad</a:t>
            </a:r>
            <a:endParaRPr sz="550">
              <a:latin typeface="Microsoft Sans Serif"/>
              <a:cs typeface="Microsoft Sans Serif"/>
            </a:endParaRPr>
          </a:p>
          <a:p>
            <a:pPr marL="12700" marR="5080">
              <a:lnSpc>
                <a:spcPct val="109900"/>
              </a:lnSpc>
              <a:buChar char="•"/>
              <a:tabLst>
                <a:tab pos="196215" algn="l"/>
                <a:tab pos="197485" algn="l"/>
              </a:tabLst>
            </a:pPr>
            <a:r>
              <a:rPr sz="550" spc="20" dirty="0">
                <a:latin typeface="Microsoft Sans Serif"/>
                <a:cs typeface="Microsoft Sans Serif"/>
              </a:rPr>
              <a:t>Cuando</a:t>
            </a:r>
            <a:r>
              <a:rPr sz="550" spc="40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existen</a:t>
            </a:r>
            <a:r>
              <a:rPr sz="550" spc="15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maestros</a:t>
            </a:r>
            <a:r>
              <a:rPr sz="550" spc="50" dirty="0">
                <a:latin typeface="Microsoft Sans Serif"/>
                <a:cs typeface="Microsoft Sans Serif"/>
              </a:rPr>
              <a:t> </a:t>
            </a:r>
            <a:r>
              <a:rPr sz="550" spc="25" dirty="0">
                <a:latin typeface="Microsoft Sans Serif"/>
                <a:cs typeface="Microsoft Sans Serif"/>
              </a:rPr>
              <a:t>que</a:t>
            </a:r>
            <a:r>
              <a:rPr sz="550" spc="15" dirty="0">
                <a:latin typeface="Microsoft Sans Serif"/>
                <a:cs typeface="Microsoft Sans Serif"/>
              </a:rPr>
              <a:t> </a:t>
            </a:r>
            <a:r>
              <a:rPr sz="550" spc="25" dirty="0">
                <a:latin typeface="Microsoft Sans Serif"/>
                <a:cs typeface="Microsoft Sans Serif"/>
              </a:rPr>
              <a:t>no</a:t>
            </a:r>
            <a:r>
              <a:rPr sz="550" spc="40" dirty="0">
                <a:latin typeface="Microsoft Sans Serif"/>
                <a:cs typeface="Microsoft Sans Serif"/>
              </a:rPr>
              <a:t> </a:t>
            </a:r>
            <a:r>
              <a:rPr sz="550" spc="25" dirty="0">
                <a:latin typeface="Microsoft Sans Serif"/>
                <a:cs typeface="Microsoft Sans Serif"/>
              </a:rPr>
              <a:t>dan </a:t>
            </a:r>
            <a:r>
              <a:rPr sz="550" spc="-130" dirty="0">
                <a:latin typeface="Microsoft Sans Serif"/>
                <a:cs typeface="Microsoft Sans Serif"/>
              </a:rPr>
              <a:t> </a:t>
            </a:r>
            <a:r>
              <a:rPr sz="550" dirty="0">
                <a:latin typeface="Microsoft Sans Serif"/>
                <a:cs typeface="Microsoft Sans Serif"/>
              </a:rPr>
              <a:t>la</a:t>
            </a:r>
            <a:r>
              <a:rPr sz="550" spc="5" dirty="0">
                <a:latin typeface="Microsoft Sans Serif"/>
                <a:cs typeface="Microsoft Sans Serif"/>
              </a:rPr>
              <a:t> </a:t>
            </a:r>
            <a:r>
              <a:rPr sz="550" spc="25" dirty="0">
                <a:latin typeface="Microsoft Sans Serif"/>
                <a:cs typeface="Microsoft Sans Serif"/>
              </a:rPr>
              <a:t>oportunidad </a:t>
            </a:r>
            <a:r>
              <a:rPr sz="550" spc="-5" dirty="0">
                <a:latin typeface="Microsoft Sans Serif"/>
                <a:cs typeface="Microsoft Sans Serif"/>
              </a:rPr>
              <a:t>a</a:t>
            </a:r>
            <a:r>
              <a:rPr sz="550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los alumnos </a:t>
            </a:r>
            <a:r>
              <a:rPr sz="550" spc="35" dirty="0">
                <a:latin typeface="Microsoft Sans Serif"/>
                <a:cs typeface="Microsoft Sans Serif"/>
              </a:rPr>
              <a:t>de </a:t>
            </a:r>
            <a:r>
              <a:rPr sz="550" spc="10" dirty="0">
                <a:latin typeface="Microsoft Sans Serif"/>
                <a:cs typeface="Microsoft Sans Serif"/>
              </a:rPr>
              <a:t>efectuar </a:t>
            </a:r>
            <a:r>
              <a:rPr sz="550" spc="15" dirty="0">
                <a:latin typeface="Microsoft Sans Serif"/>
                <a:cs typeface="Microsoft Sans Serif"/>
              </a:rPr>
              <a:t> cambios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34007" y="2234806"/>
            <a:ext cx="1522730" cy="268728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2200"/>
              </a:lnSpc>
              <a:spcBef>
                <a:spcPts val="85"/>
              </a:spcBef>
            </a:pPr>
            <a:r>
              <a:rPr sz="850" spc="-10" dirty="0">
                <a:latin typeface="Microsoft Sans Serif"/>
                <a:cs typeface="Microsoft Sans Serif"/>
              </a:rPr>
              <a:t>Características </a:t>
            </a:r>
            <a:r>
              <a:rPr sz="850" spc="35" dirty="0">
                <a:latin typeface="Microsoft Sans Serif"/>
                <a:cs typeface="Microsoft Sans Serif"/>
              </a:rPr>
              <a:t>de </a:t>
            </a:r>
            <a:r>
              <a:rPr sz="850" spc="-20" dirty="0">
                <a:latin typeface="Microsoft Sans Serif"/>
                <a:cs typeface="Microsoft Sans Serif"/>
              </a:rPr>
              <a:t>las </a:t>
            </a:r>
            <a:r>
              <a:rPr sz="850" spc="-5" dirty="0">
                <a:latin typeface="Microsoft Sans Serif"/>
                <a:cs typeface="Microsoft Sans Serif"/>
              </a:rPr>
              <a:t>personas </a:t>
            </a:r>
            <a:r>
              <a:rPr sz="850" spc="-215" dirty="0">
                <a:latin typeface="Microsoft Sans Serif"/>
                <a:cs typeface="Microsoft Sans Serif"/>
              </a:rPr>
              <a:t> </a:t>
            </a:r>
            <a:r>
              <a:rPr sz="850" spc="-10" dirty="0">
                <a:latin typeface="Microsoft Sans Serif"/>
                <a:cs typeface="Microsoft Sans Serif"/>
              </a:rPr>
              <a:t>creativas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96859" y="1685649"/>
            <a:ext cx="1454150" cy="142295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262255">
              <a:lnSpc>
                <a:spcPct val="109900"/>
              </a:lnSpc>
              <a:spcBef>
                <a:spcPts val="70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spc="10" dirty="0">
                <a:latin typeface="Microsoft Sans Serif"/>
                <a:cs typeface="Microsoft Sans Serif"/>
              </a:rPr>
              <a:t>Sensibilidad</a:t>
            </a:r>
            <a:r>
              <a:rPr sz="550" spc="20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especial </a:t>
            </a:r>
            <a:r>
              <a:rPr sz="550" spc="15" dirty="0">
                <a:latin typeface="Microsoft Sans Serif"/>
                <a:cs typeface="Microsoft Sans Serif"/>
              </a:rPr>
              <a:t>para</a:t>
            </a:r>
            <a:r>
              <a:rPr sz="550" spc="30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los </a:t>
            </a:r>
            <a:r>
              <a:rPr sz="550" spc="-135" dirty="0">
                <a:latin typeface="Microsoft Sans Serif"/>
                <a:cs typeface="Microsoft Sans Serif"/>
              </a:rPr>
              <a:t> </a:t>
            </a:r>
            <a:r>
              <a:rPr sz="550" spc="20" dirty="0">
                <a:latin typeface="Microsoft Sans Serif"/>
                <a:cs typeface="Microsoft Sans Serif"/>
              </a:rPr>
              <a:t>problemas</a:t>
            </a:r>
            <a:r>
              <a:rPr sz="550" spc="50" dirty="0">
                <a:latin typeface="Microsoft Sans Serif"/>
                <a:cs typeface="Microsoft Sans Serif"/>
              </a:rPr>
              <a:t> </a:t>
            </a:r>
            <a:r>
              <a:rPr sz="550" spc="25" dirty="0">
                <a:latin typeface="Microsoft Sans Serif"/>
                <a:cs typeface="Microsoft Sans Serif"/>
              </a:rPr>
              <a:t>propios</a:t>
            </a:r>
            <a:r>
              <a:rPr sz="550" spc="55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y</a:t>
            </a:r>
            <a:r>
              <a:rPr sz="550" spc="15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ajenos</a:t>
            </a:r>
            <a:endParaRPr sz="550">
              <a:latin typeface="Microsoft Sans Serif"/>
              <a:cs typeface="Microsoft Sans Serif"/>
            </a:endParaRPr>
          </a:p>
          <a:p>
            <a:pPr marL="12700" marR="181610">
              <a:lnSpc>
                <a:spcPct val="109900"/>
              </a:lnSpc>
              <a:buChar char="•"/>
              <a:tabLst>
                <a:tab pos="196215" algn="l"/>
                <a:tab pos="197485" algn="l"/>
              </a:tabLst>
            </a:pPr>
            <a:r>
              <a:rPr sz="550" dirty="0">
                <a:latin typeface="Microsoft Sans Serif"/>
                <a:cs typeface="Microsoft Sans Serif"/>
              </a:rPr>
              <a:t>Fluidez</a:t>
            </a:r>
            <a:r>
              <a:rPr sz="550" spc="50" dirty="0">
                <a:latin typeface="Microsoft Sans Serif"/>
                <a:cs typeface="Microsoft Sans Serif"/>
              </a:rPr>
              <a:t> </a:t>
            </a:r>
            <a:r>
              <a:rPr sz="550" spc="35" dirty="0">
                <a:latin typeface="Microsoft Sans Serif"/>
                <a:cs typeface="Microsoft Sans Serif"/>
              </a:rPr>
              <a:t>de</a:t>
            </a:r>
            <a:r>
              <a:rPr sz="550" spc="15" dirty="0">
                <a:latin typeface="Microsoft Sans Serif"/>
                <a:cs typeface="Microsoft Sans Serif"/>
              </a:rPr>
              <a:t> pensamiento</a:t>
            </a:r>
            <a:r>
              <a:rPr sz="550" spc="40" dirty="0">
                <a:latin typeface="Microsoft Sans Serif"/>
                <a:cs typeface="Microsoft Sans Serif"/>
              </a:rPr>
              <a:t> o </a:t>
            </a:r>
            <a:r>
              <a:rPr sz="550" spc="10" dirty="0">
                <a:latin typeface="Microsoft Sans Serif"/>
                <a:cs typeface="Microsoft Sans Serif"/>
              </a:rPr>
              <a:t>ideas </a:t>
            </a:r>
            <a:r>
              <a:rPr sz="550" spc="-130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fértiles,</a:t>
            </a:r>
            <a:r>
              <a:rPr sz="550" spc="10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integrarlas</a:t>
            </a:r>
            <a:r>
              <a:rPr sz="550" spc="10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y aplicarlas</a:t>
            </a:r>
            <a:r>
              <a:rPr sz="550" spc="10" dirty="0">
                <a:latin typeface="Microsoft Sans Serif"/>
                <a:cs typeface="Microsoft Sans Serif"/>
              </a:rPr>
              <a:t> en </a:t>
            </a:r>
            <a:r>
              <a:rPr sz="550" spc="15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situaciones</a:t>
            </a:r>
            <a:endParaRPr sz="550">
              <a:latin typeface="Microsoft Sans Serif"/>
              <a:cs typeface="Microsoft Sans Serif"/>
            </a:endParaRPr>
          </a:p>
          <a:p>
            <a:pPr marL="196850" indent="-184785">
              <a:lnSpc>
                <a:spcPct val="100000"/>
              </a:lnSpc>
              <a:spcBef>
                <a:spcPts val="65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spc="5" dirty="0">
                <a:latin typeface="Microsoft Sans Serif"/>
                <a:cs typeface="Microsoft Sans Serif"/>
              </a:rPr>
              <a:t>Son</a:t>
            </a:r>
            <a:r>
              <a:rPr sz="550" spc="-15" dirty="0">
                <a:latin typeface="Microsoft Sans Serif"/>
                <a:cs typeface="Microsoft Sans Serif"/>
              </a:rPr>
              <a:t> </a:t>
            </a:r>
            <a:r>
              <a:rPr sz="550" spc="15" dirty="0">
                <a:latin typeface="Microsoft Sans Serif"/>
                <a:cs typeface="Microsoft Sans Serif"/>
              </a:rPr>
              <a:t>observadoras</a:t>
            </a:r>
            <a:endParaRPr sz="550">
              <a:latin typeface="Microsoft Sans Serif"/>
              <a:cs typeface="Microsoft Sans Serif"/>
            </a:endParaRPr>
          </a:p>
          <a:p>
            <a:pPr marL="12700" marR="5080">
              <a:lnSpc>
                <a:spcPct val="109900"/>
              </a:lnSpc>
              <a:buChar char="•"/>
              <a:tabLst>
                <a:tab pos="196215" algn="l"/>
                <a:tab pos="197485" algn="l"/>
              </a:tabLst>
            </a:pPr>
            <a:r>
              <a:rPr sz="550" spc="-10" dirty="0">
                <a:latin typeface="Microsoft Sans Serif"/>
                <a:cs typeface="Microsoft Sans Serif"/>
              </a:rPr>
              <a:t>Ven </a:t>
            </a:r>
            <a:r>
              <a:rPr sz="550" spc="-5" dirty="0">
                <a:latin typeface="Microsoft Sans Serif"/>
                <a:cs typeface="Microsoft Sans Serif"/>
              </a:rPr>
              <a:t>las</a:t>
            </a:r>
            <a:r>
              <a:rPr sz="550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cosas </a:t>
            </a:r>
            <a:r>
              <a:rPr sz="550" spc="35" dirty="0">
                <a:latin typeface="Microsoft Sans Serif"/>
                <a:cs typeface="Microsoft Sans Serif"/>
              </a:rPr>
              <a:t>de </a:t>
            </a:r>
            <a:r>
              <a:rPr sz="550" spc="20" dirty="0">
                <a:latin typeface="Microsoft Sans Serif"/>
                <a:cs typeface="Microsoft Sans Serif"/>
              </a:rPr>
              <a:t>forma </a:t>
            </a:r>
            <a:r>
              <a:rPr sz="550" spc="15" dirty="0">
                <a:latin typeface="Microsoft Sans Serif"/>
                <a:cs typeface="Microsoft Sans Serif"/>
              </a:rPr>
              <a:t>diferente </a:t>
            </a:r>
            <a:r>
              <a:rPr sz="550" spc="25" dirty="0">
                <a:latin typeface="Microsoft Sans Serif"/>
                <a:cs typeface="Microsoft Sans Serif"/>
              </a:rPr>
              <a:t>que </a:t>
            </a:r>
            <a:r>
              <a:rPr sz="550" spc="-135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los</a:t>
            </a:r>
            <a:r>
              <a:rPr sz="550" spc="50" dirty="0">
                <a:latin typeface="Microsoft Sans Serif"/>
                <a:cs typeface="Microsoft Sans Serif"/>
              </a:rPr>
              <a:t> </a:t>
            </a:r>
            <a:r>
              <a:rPr sz="550" spc="15" dirty="0">
                <a:latin typeface="Microsoft Sans Serif"/>
                <a:cs typeface="Microsoft Sans Serif"/>
              </a:rPr>
              <a:t>demás</a:t>
            </a:r>
            <a:endParaRPr sz="550">
              <a:latin typeface="Microsoft Sans Serif"/>
              <a:cs typeface="Microsoft Sans Serif"/>
            </a:endParaRPr>
          </a:p>
          <a:p>
            <a:pPr marL="196850" indent="-184785">
              <a:lnSpc>
                <a:spcPct val="100000"/>
              </a:lnSpc>
              <a:spcBef>
                <a:spcPts val="65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spc="5" dirty="0">
                <a:latin typeface="Microsoft Sans Serif"/>
                <a:cs typeface="Microsoft Sans Serif"/>
              </a:rPr>
              <a:t>Son</a:t>
            </a:r>
            <a:r>
              <a:rPr sz="550" spc="-20" dirty="0">
                <a:latin typeface="Microsoft Sans Serif"/>
                <a:cs typeface="Microsoft Sans Serif"/>
              </a:rPr>
              <a:t> </a:t>
            </a:r>
            <a:r>
              <a:rPr sz="550" spc="15" dirty="0">
                <a:latin typeface="Microsoft Sans Serif"/>
                <a:cs typeface="Microsoft Sans Serif"/>
              </a:rPr>
              <a:t>independientes</a:t>
            </a:r>
            <a:endParaRPr sz="550">
              <a:latin typeface="Microsoft Sans Serif"/>
              <a:cs typeface="Microsoft Sans Serif"/>
            </a:endParaRPr>
          </a:p>
          <a:p>
            <a:pPr marL="12700" marR="79375">
              <a:lnSpc>
                <a:spcPct val="109900"/>
              </a:lnSpc>
              <a:buChar char="•"/>
              <a:tabLst>
                <a:tab pos="196215" algn="l"/>
                <a:tab pos="197485" algn="l"/>
              </a:tabLst>
            </a:pPr>
            <a:r>
              <a:rPr sz="550" spc="5" dirty="0">
                <a:latin typeface="Microsoft Sans Serif"/>
                <a:cs typeface="Microsoft Sans Serif"/>
              </a:rPr>
              <a:t>Están</a:t>
            </a:r>
            <a:r>
              <a:rPr sz="550" spc="20" dirty="0">
                <a:latin typeface="Microsoft Sans Serif"/>
                <a:cs typeface="Microsoft Sans Serif"/>
              </a:rPr>
              <a:t> </a:t>
            </a:r>
            <a:r>
              <a:rPr sz="550" spc="15" dirty="0">
                <a:latin typeface="Microsoft Sans Serif"/>
                <a:cs typeface="Microsoft Sans Serif"/>
              </a:rPr>
              <a:t>motivadas</a:t>
            </a:r>
            <a:r>
              <a:rPr sz="550" spc="55" dirty="0">
                <a:latin typeface="Microsoft Sans Serif"/>
                <a:cs typeface="Microsoft Sans Serif"/>
              </a:rPr>
              <a:t> </a:t>
            </a:r>
            <a:r>
              <a:rPr sz="550" spc="40" dirty="0">
                <a:latin typeface="Microsoft Sans Serif"/>
                <a:cs typeface="Microsoft Sans Serif"/>
              </a:rPr>
              <a:t>por</a:t>
            </a:r>
            <a:r>
              <a:rPr sz="550" spc="20" dirty="0">
                <a:latin typeface="Microsoft Sans Serif"/>
                <a:cs typeface="Microsoft Sans Serif"/>
              </a:rPr>
              <a:t> </a:t>
            </a:r>
            <a:r>
              <a:rPr sz="550" spc="-10" dirty="0">
                <a:latin typeface="Microsoft Sans Serif"/>
                <a:cs typeface="Microsoft Sans Serif"/>
              </a:rPr>
              <a:t>sus</a:t>
            </a:r>
            <a:r>
              <a:rPr sz="550" spc="55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talentos</a:t>
            </a:r>
            <a:r>
              <a:rPr sz="550" spc="55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y </a:t>
            </a:r>
            <a:r>
              <a:rPr sz="550" spc="-130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valores</a:t>
            </a:r>
            <a:endParaRPr sz="550">
              <a:latin typeface="Microsoft Sans Serif"/>
              <a:cs typeface="Microsoft Sans Serif"/>
            </a:endParaRPr>
          </a:p>
          <a:p>
            <a:pPr marL="12700" marR="203200">
              <a:lnSpc>
                <a:spcPct val="109900"/>
              </a:lnSpc>
              <a:buChar char="•"/>
              <a:tabLst>
                <a:tab pos="196215" algn="l"/>
                <a:tab pos="197485" algn="l"/>
              </a:tabLst>
            </a:pPr>
            <a:r>
              <a:rPr sz="550" spc="5" dirty="0">
                <a:latin typeface="Microsoft Sans Serif"/>
                <a:cs typeface="Microsoft Sans Serif"/>
              </a:rPr>
              <a:t>Capaces</a:t>
            </a:r>
            <a:r>
              <a:rPr sz="550" spc="55" dirty="0">
                <a:latin typeface="Microsoft Sans Serif"/>
                <a:cs typeface="Microsoft Sans Serif"/>
              </a:rPr>
              <a:t> </a:t>
            </a:r>
            <a:r>
              <a:rPr sz="550" spc="35" dirty="0">
                <a:latin typeface="Microsoft Sans Serif"/>
                <a:cs typeface="Microsoft Sans Serif"/>
              </a:rPr>
              <a:t>de</a:t>
            </a:r>
            <a:r>
              <a:rPr sz="550" spc="20" dirty="0">
                <a:latin typeface="Microsoft Sans Serif"/>
                <a:cs typeface="Microsoft Sans Serif"/>
              </a:rPr>
              <a:t> </a:t>
            </a:r>
            <a:r>
              <a:rPr sz="550" dirty="0">
                <a:latin typeface="Microsoft Sans Serif"/>
                <a:cs typeface="Microsoft Sans Serif"/>
              </a:rPr>
              <a:t>visualizar</a:t>
            </a:r>
            <a:r>
              <a:rPr sz="550" spc="20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al</a:t>
            </a:r>
            <a:r>
              <a:rPr sz="550" spc="25" dirty="0">
                <a:latin typeface="Microsoft Sans Serif"/>
                <a:cs typeface="Microsoft Sans Serif"/>
              </a:rPr>
              <a:t> </a:t>
            </a:r>
            <a:r>
              <a:rPr sz="550" spc="20" dirty="0">
                <a:latin typeface="Microsoft Sans Serif"/>
                <a:cs typeface="Microsoft Sans Serif"/>
              </a:rPr>
              <a:t>mismo </a:t>
            </a:r>
            <a:r>
              <a:rPr sz="550" spc="-135" dirty="0">
                <a:latin typeface="Microsoft Sans Serif"/>
                <a:cs typeface="Microsoft Sans Serif"/>
              </a:rPr>
              <a:t> </a:t>
            </a:r>
            <a:r>
              <a:rPr sz="550" spc="25" dirty="0">
                <a:latin typeface="Microsoft Sans Serif"/>
                <a:cs typeface="Microsoft Sans Serif"/>
              </a:rPr>
              <a:t>tiempo</a:t>
            </a:r>
            <a:r>
              <a:rPr sz="550" spc="40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muchas</a:t>
            </a:r>
            <a:r>
              <a:rPr sz="550" spc="50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ideas</a:t>
            </a:r>
            <a:r>
              <a:rPr sz="550" spc="45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y</a:t>
            </a:r>
            <a:r>
              <a:rPr sz="550" spc="20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compararlas</a:t>
            </a:r>
            <a:endParaRPr sz="550">
              <a:latin typeface="Microsoft Sans Serif"/>
              <a:cs typeface="Microsoft Sans Serif"/>
            </a:endParaRPr>
          </a:p>
          <a:p>
            <a:pPr marL="196850" indent="-184785">
              <a:lnSpc>
                <a:spcPct val="100000"/>
              </a:lnSpc>
              <a:spcBef>
                <a:spcPts val="65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spc="5" dirty="0">
                <a:latin typeface="Microsoft Sans Serif"/>
                <a:cs typeface="Microsoft Sans Serif"/>
              </a:rPr>
              <a:t>Son</a:t>
            </a:r>
            <a:r>
              <a:rPr sz="550" spc="-5" dirty="0">
                <a:latin typeface="Microsoft Sans Serif"/>
                <a:cs typeface="Microsoft Sans Serif"/>
              </a:rPr>
              <a:t> </a:t>
            </a:r>
            <a:r>
              <a:rPr sz="550" spc="15" dirty="0">
                <a:latin typeface="Microsoft Sans Serif"/>
                <a:cs typeface="Microsoft Sans Serif"/>
              </a:rPr>
              <a:t>muy</a:t>
            </a:r>
            <a:r>
              <a:rPr sz="550" spc="-5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sensibles</a:t>
            </a:r>
            <a:endParaRPr sz="550">
              <a:latin typeface="Microsoft Sans Serif"/>
              <a:cs typeface="Microsoft Sans Serif"/>
            </a:endParaRPr>
          </a:p>
          <a:p>
            <a:pPr marL="196850" indent="-184785">
              <a:lnSpc>
                <a:spcPct val="100000"/>
              </a:lnSpc>
              <a:spcBef>
                <a:spcPts val="65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spc="30" dirty="0">
                <a:latin typeface="Microsoft Sans Serif"/>
                <a:cs typeface="Microsoft Sans Serif"/>
              </a:rPr>
              <a:t>Amplio</a:t>
            </a:r>
            <a:r>
              <a:rPr sz="550" spc="20" dirty="0">
                <a:latin typeface="Microsoft Sans Serif"/>
                <a:cs typeface="Microsoft Sans Serif"/>
              </a:rPr>
              <a:t> sentido</a:t>
            </a:r>
            <a:r>
              <a:rPr sz="550" spc="25" dirty="0">
                <a:latin typeface="Microsoft Sans Serif"/>
                <a:cs typeface="Microsoft Sans Serif"/>
              </a:rPr>
              <a:t> </a:t>
            </a:r>
            <a:r>
              <a:rPr sz="550" spc="35" dirty="0">
                <a:latin typeface="Microsoft Sans Serif"/>
                <a:cs typeface="Microsoft Sans Serif"/>
              </a:rPr>
              <a:t>de</a:t>
            </a:r>
            <a:r>
              <a:rPr sz="550" dirty="0">
                <a:latin typeface="Microsoft Sans Serif"/>
                <a:cs typeface="Microsoft Sans Serif"/>
              </a:rPr>
              <a:t> </a:t>
            </a:r>
            <a:r>
              <a:rPr sz="550" spc="20" dirty="0">
                <a:latin typeface="Microsoft Sans Serif"/>
                <a:cs typeface="Microsoft Sans Serif"/>
              </a:rPr>
              <a:t>libertad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46150" y="3398507"/>
            <a:ext cx="405130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spc="5" dirty="0">
                <a:latin typeface="Microsoft Sans Serif"/>
                <a:cs typeface="Microsoft Sans Serif"/>
              </a:rPr>
              <a:t>C</a:t>
            </a:r>
            <a:r>
              <a:rPr sz="550" spc="-5" dirty="0">
                <a:latin typeface="Microsoft Sans Serif"/>
                <a:cs typeface="Microsoft Sans Serif"/>
              </a:rPr>
              <a:t>r</a:t>
            </a:r>
            <a:r>
              <a:rPr sz="550" spc="5" dirty="0">
                <a:latin typeface="Microsoft Sans Serif"/>
                <a:cs typeface="Microsoft Sans Serif"/>
              </a:rPr>
              <a:t>ea</a:t>
            </a:r>
            <a:r>
              <a:rPr sz="550" spc="25" dirty="0">
                <a:latin typeface="Microsoft Sans Serif"/>
                <a:cs typeface="Microsoft Sans Serif"/>
              </a:rPr>
              <a:t>t</a:t>
            </a:r>
            <a:r>
              <a:rPr sz="550" spc="5" dirty="0">
                <a:latin typeface="Microsoft Sans Serif"/>
                <a:cs typeface="Microsoft Sans Serif"/>
              </a:rPr>
              <a:t>i</a:t>
            </a:r>
            <a:r>
              <a:rPr sz="550" spc="-10" dirty="0">
                <a:latin typeface="Microsoft Sans Serif"/>
                <a:cs typeface="Microsoft Sans Serif"/>
              </a:rPr>
              <a:t>v</a:t>
            </a:r>
            <a:r>
              <a:rPr sz="550" spc="5" dirty="0">
                <a:latin typeface="Microsoft Sans Serif"/>
                <a:cs typeface="Microsoft Sans Serif"/>
              </a:rPr>
              <a:t>i</a:t>
            </a:r>
            <a:r>
              <a:rPr sz="550" spc="50" dirty="0">
                <a:latin typeface="Microsoft Sans Serif"/>
                <a:cs typeface="Microsoft Sans Serif"/>
              </a:rPr>
              <a:t>d</a:t>
            </a:r>
            <a:r>
              <a:rPr sz="550" spc="5" dirty="0">
                <a:latin typeface="Microsoft Sans Serif"/>
                <a:cs typeface="Microsoft Sans Serif"/>
              </a:rPr>
              <a:t>a</a:t>
            </a:r>
            <a:r>
              <a:rPr sz="550" spc="50" dirty="0">
                <a:latin typeface="Microsoft Sans Serif"/>
                <a:cs typeface="Microsoft Sans Serif"/>
              </a:rPr>
              <a:t>d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29039" y="3398508"/>
            <a:ext cx="337820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spc="15" dirty="0">
                <a:latin typeface="Microsoft Sans Serif"/>
                <a:cs typeface="Microsoft Sans Serif"/>
              </a:rPr>
              <a:t>¿Que</a:t>
            </a:r>
            <a:r>
              <a:rPr sz="550" spc="-35" dirty="0">
                <a:latin typeface="Microsoft Sans Serif"/>
                <a:cs typeface="Microsoft Sans Serif"/>
              </a:rPr>
              <a:t> </a:t>
            </a:r>
            <a:r>
              <a:rPr sz="550" spc="-10" dirty="0">
                <a:latin typeface="Microsoft Sans Serif"/>
                <a:cs typeface="Microsoft Sans Serif"/>
              </a:rPr>
              <a:t>es?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947111" y="3306415"/>
            <a:ext cx="1439545" cy="280718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70"/>
              </a:spcBef>
            </a:pPr>
            <a:r>
              <a:rPr sz="550" spc="-20" dirty="0">
                <a:latin typeface="Microsoft Sans Serif"/>
                <a:cs typeface="Microsoft Sans Serif"/>
              </a:rPr>
              <a:t>Es</a:t>
            </a:r>
            <a:r>
              <a:rPr sz="550" spc="-15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un </a:t>
            </a:r>
            <a:r>
              <a:rPr sz="550" spc="20" dirty="0">
                <a:latin typeface="Microsoft Sans Serif"/>
                <a:cs typeface="Microsoft Sans Serif"/>
              </a:rPr>
              <a:t>proceso </a:t>
            </a:r>
            <a:r>
              <a:rPr sz="550" spc="15" dirty="0">
                <a:latin typeface="Microsoft Sans Serif"/>
                <a:cs typeface="Microsoft Sans Serif"/>
              </a:rPr>
              <a:t>mental </a:t>
            </a:r>
            <a:r>
              <a:rPr sz="550" spc="25" dirty="0">
                <a:latin typeface="Microsoft Sans Serif"/>
                <a:cs typeface="Microsoft Sans Serif"/>
              </a:rPr>
              <a:t>que </a:t>
            </a:r>
            <a:r>
              <a:rPr sz="550" spc="10" dirty="0">
                <a:latin typeface="Microsoft Sans Serif"/>
                <a:cs typeface="Microsoft Sans Serif"/>
              </a:rPr>
              <a:t>consiste en </a:t>
            </a:r>
            <a:r>
              <a:rPr sz="550" dirty="0">
                <a:latin typeface="Microsoft Sans Serif"/>
                <a:cs typeface="Microsoft Sans Serif"/>
              </a:rPr>
              <a:t>la </a:t>
            </a:r>
            <a:r>
              <a:rPr sz="550" spc="5" dirty="0">
                <a:latin typeface="Microsoft Sans Serif"/>
                <a:cs typeface="Microsoft Sans Serif"/>
              </a:rPr>
              <a:t> </a:t>
            </a:r>
            <a:r>
              <a:rPr sz="550" spc="20" dirty="0">
                <a:latin typeface="Microsoft Sans Serif"/>
                <a:cs typeface="Microsoft Sans Serif"/>
              </a:rPr>
              <a:t>capacidad</a:t>
            </a:r>
            <a:r>
              <a:rPr sz="550" spc="30" dirty="0">
                <a:latin typeface="Microsoft Sans Serif"/>
                <a:cs typeface="Microsoft Sans Serif"/>
              </a:rPr>
              <a:t> </a:t>
            </a:r>
            <a:r>
              <a:rPr sz="550" spc="35" dirty="0">
                <a:latin typeface="Microsoft Sans Serif"/>
                <a:cs typeface="Microsoft Sans Serif"/>
              </a:rPr>
              <a:t>de</a:t>
            </a:r>
            <a:r>
              <a:rPr sz="550" spc="20" dirty="0">
                <a:latin typeface="Microsoft Sans Serif"/>
                <a:cs typeface="Microsoft Sans Serif"/>
              </a:rPr>
              <a:t> </a:t>
            </a:r>
            <a:r>
              <a:rPr sz="550" spc="25" dirty="0">
                <a:latin typeface="Microsoft Sans Serif"/>
                <a:cs typeface="Microsoft Sans Serif"/>
              </a:rPr>
              <a:t>dar</a:t>
            </a:r>
            <a:r>
              <a:rPr sz="550" spc="20" dirty="0">
                <a:latin typeface="Microsoft Sans Serif"/>
                <a:cs typeface="Microsoft Sans Serif"/>
              </a:rPr>
              <a:t> </a:t>
            </a:r>
            <a:r>
              <a:rPr sz="550" dirty="0">
                <a:latin typeface="Microsoft Sans Serif"/>
                <a:cs typeface="Microsoft Sans Serif"/>
              </a:rPr>
              <a:t>existencia</a:t>
            </a:r>
            <a:r>
              <a:rPr sz="550" spc="45" dirty="0">
                <a:latin typeface="Microsoft Sans Serif"/>
                <a:cs typeface="Microsoft Sans Serif"/>
              </a:rPr>
              <a:t> </a:t>
            </a:r>
            <a:r>
              <a:rPr sz="550" spc="-5" dirty="0">
                <a:latin typeface="Microsoft Sans Serif"/>
                <a:cs typeface="Microsoft Sans Serif"/>
              </a:rPr>
              <a:t>a</a:t>
            </a:r>
            <a:r>
              <a:rPr sz="550" spc="45" dirty="0">
                <a:latin typeface="Microsoft Sans Serif"/>
                <a:cs typeface="Microsoft Sans Serif"/>
              </a:rPr>
              <a:t> </a:t>
            </a:r>
            <a:r>
              <a:rPr sz="550" spc="25" dirty="0">
                <a:latin typeface="Microsoft Sans Serif"/>
                <a:cs typeface="Microsoft Sans Serif"/>
              </a:rPr>
              <a:t>algo</a:t>
            </a:r>
            <a:r>
              <a:rPr sz="550" spc="40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nuevo, </a:t>
            </a:r>
            <a:r>
              <a:rPr sz="550" spc="-130" dirty="0">
                <a:latin typeface="Microsoft Sans Serif"/>
                <a:cs typeface="Microsoft Sans Serif"/>
              </a:rPr>
              <a:t> </a:t>
            </a:r>
            <a:r>
              <a:rPr sz="550" spc="15" dirty="0">
                <a:latin typeface="Microsoft Sans Serif"/>
                <a:cs typeface="Microsoft Sans Serif"/>
              </a:rPr>
              <a:t>diferente,</a:t>
            </a:r>
            <a:r>
              <a:rPr sz="550" spc="45" dirty="0">
                <a:latin typeface="Microsoft Sans Serif"/>
                <a:cs typeface="Microsoft Sans Serif"/>
              </a:rPr>
              <a:t> </a:t>
            </a:r>
            <a:r>
              <a:rPr sz="550" spc="10" dirty="0">
                <a:latin typeface="Microsoft Sans Serif"/>
                <a:cs typeface="Microsoft Sans Serif"/>
              </a:rPr>
              <a:t>único</a:t>
            </a:r>
            <a:r>
              <a:rPr sz="550" spc="45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y</a:t>
            </a:r>
            <a:r>
              <a:rPr sz="550" spc="15" dirty="0">
                <a:latin typeface="Microsoft Sans Serif"/>
                <a:cs typeface="Microsoft Sans Serif"/>
              </a:rPr>
              <a:t> original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03827" y="4372901"/>
            <a:ext cx="1030605" cy="14491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50" spc="5" dirty="0">
                <a:latin typeface="Microsoft Sans Serif"/>
                <a:cs typeface="Microsoft Sans Serif"/>
              </a:rPr>
              <a:t>Tipos</a:t>
            </a:r>
            <a:r>
              <a:rPr sz="850" spc="-25" dirty="0">
                <a:latin typeface="Microsoft Sans Serif"/>
                <a:cs typeface="Microsoft Sans Serif"/>
              </a:rPr>
              <a:t> </a:t>
            </a:r>
            <a:r>
              <a:rPr sz="850" spc="35" dirty="0">
                <a:latin typeface="Microsoft Sans Serif"/>
                <a:cs typeface="Microsoft Sans Serif"/>
              </a:rPr>
              <a:t>de</a:t>
            </a:r>
            <a:r>
              <a:rPr sz="850" spc="-5" dirty="0">
                <a:latin typeface="Microsoft Sans Serif"/>
                <a:cs typeface="Microsoft Sans Serif"/>
              </a:rPr>
              <a:t> </a:t>
            </a:r>
            <a:r>
              <a:rPr sz="850" spc="10" dirty="0">
                <a:latin typeface="Microsoft Sans Serif"/>
                <a:cs typeface="Microsoft Sans Serif"/>
              </a:rPr>
              <a:t>creatividad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12778" y="3822074"/>
            <a:ext cx="548005" cy="492443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spc="5" dirty="0">
                <a:latin typeface="Microsoft Sans Serif"/>
                <a:cs typeface="Microsoft Sans Serif"/>
              </a:rPr>
              <a:t>Científica</a:t>
            </a:r>
            <a:endParaRPr sz="550">
              <a:latin typeface="Microsoft Sans Serif"/>
              <a:cs typeface="Microsoft Sans Serif"/>
            </a:endParaRPr>
          </a:p>
          <a:p>
            <a:pPr marL="196850" indent="-184785">
              <a:lnSpc>
                <a:spcPct val="100000"/>
              </a:lnSpc>
              <a:spcBef>
                <a:spcPts val="65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spc="5" dirty="0">
                <a:latin typeface="Microsoft Sans Serif"/>
                <a:cs typeface="Microsoft Sans Serif"/>
              </a:rPr>
              <a:t>Genética</a:t>
            </a:r>
            <a:endParaRPr sz="550">
              <a:latin typeface="Microsoft Sans Serif"/>
              <a:cs typeface="Microsoft Sans Serif"/>
            </a:endParaRPr>
          </a:p>
          <a:p>
            <a:pPr marL="196850" indent="-184785">
              <a:lnSpc>
                <a:spcPct val="100000"/>
              </a:lnSpc>
              <a:spcBef>
                <a:spcPts val="65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spc="10" dirty="0">
                <a:latin typeface="Microsoft Sans Serif"/>
                <a:cs typeface="Microsoft Sans Serif"/>
              </a:rPr>
              <a:t>Psicología</a:t>
            </a:r>
            <a:endParaRPr sz="550">
              <a:latin typeface="Microsoft Sans Serif"/>
              <a:cs typeface="Microsoft Sans Serif"/>
            </a:endParaRPr>
          </a:p>
          <a:p>
            <a:pPr marL="196850" indent="-184785">
              <a:lnSpc>
                <a:spcPct val="100000"/>
              </a:lnSpc>
              <a:spcBef>
                <a:spcPts val="65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spc="20" dirty="0">
                <a:latin typeface="Microsoft Sans Serif"/>
                <a:cs typeface="Microsoft Sans Serif"/>
              </a:rPr>
              <a:t>Biología</a:t>
            </a:r>
            <a:endParaRPr sz="550">
              <a:latin typeface="Microsoft Sans Serif"/>
              <a:cs typeface="Microsoft Sans Serif"/>
            </a:endParaRPr>
          </a:p>
          <a:p>
            <a:pPr marL="196850" indent="-184785">
              <a:lnSpc>
                <a:spcPct val="100000"/>
              </a:lnSpc>
              <a:spcBef>
                <a:spcPts val="65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spc="15" dirty="0">
                <a:latin typeface="Microsoft Sans Serif"/>
                <a:cs typeface="Microsoft Sans Serif"/>
              </a:rPr>
              <a:t>Química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87603" y="4429825"/>
            <a:ext cx="508000" cy="687368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spc="10" dirty="0">
                <a:latin typeface="Microsoft Sans Serif"/>
                <a:cs typeface="Microsoft Sans Serif"/>
              </a:rPr>
              <a:t>Artística</a:t>
            </a:r>
            <a:endParaRPr sz="550">
              <a:latin typeface="Microsoft Sans Serif"/>
              <a:cs typeface="Microsoft Sans Serif"/>
            </a:endParaRPr>
          </a:p>
          <a:p>
            <a:pPr marL="196850" indent="-184785">
              <a:lnSpc>
                <a:spcPct val="100000"/>
              </a:lnSpc>
              <a:spcBef>
                <a:spcPts val="65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spc="5" dirty="0">
                <a:latin typeface="Microsoft Sans Serif"/>
                <a:cs typeface="Microsoft Sans Serif"/>
              </a:rPr>
              <a:t>Artes</a:t>
            </a:r>
            <a:endParaRPr sz="550">
              <a:latin typeface="Microsoft Sans Serif"/>
              <a:cs typeface="Microsoft Sans Serif"/>
            </a:endParaRPr>
          </a:p>
          <a:p>
            <a:pPr marL="196850" indent="-184785">
              <a:lnSpc>
                <a:spcPct val="100000"/>
              </a:lnSpc>
              <a:spcBef>
                <a:spcPts val="65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spc="50" dirty="0">
                <a:latin typeface="Microsoft Sans Serif"/>
                <a:cs typeface="Microsoft Sans Serif"/>
              </a:rPr>
              <a:t>N</a:t>
            </a:r>
            <a:r>
              <a:rPr sz="550" spc="5" dirty="0">
                <a:latin typeface="Microsoft Sans Serif"/>
                <a:cs typeface="Microsoft Sans Serif"/>
              </a:rPr>
              <a:t>a</a:t>
            </a:r>
            <a:r>
              <a:rPr sz="550" spc="-5" dirty="0">
                <a:latin typeface="Microsoft Sans Serif"/>
                <a:cs typeface="Microsoft Sans Serif"/>
              </a:rPr>
              <a:t>rr</a:t>
            </a:r>
            <a:r>
              <a:rPr sz="550" spc="5" dirty="0">
                <a:latin typeface="Microsoft Sans Serif"/>
                <a:cs typeface="Microsoft Sans Serif"/>
              </a:rPr>
              <a:t>a</a:t>
            </a:r>
            <a:r>
              <a:rPr sz="550" spc="25" dirty="0">
                <a:latin typeface="Microsoft Sans Serif"/>
                <a:cs typeface="Microsoft Sans Serif"/>
              </a:rPr>
              <a:t>t</a:t>
            </a:r>
            <a:r>
              <a:rPr sz="550" spc="5" dirty="0">
                <a:latin typeface="Microsoft Sans Serif"/>
                <a:cs typeface="Microsoft Sans Serif"/>
              </a:rPr>
              <a:t>i</a:t>
            </a:r>
            <a:r>
              <a:rPr sz="550" spc="-10" dirty="0">
                <a:latin typeface="Microsoft Sans Serif"/>
                <a:cs typeface="Microsoft Sans Serif"/>
              </a:rPr>
              <a:t>v</a:t>
            </a:r>
            <a:r>
              <a:rPr sz="550" spc="-5" dirty="0">
                <a:latin typeface="Microsoft Sans Serif"/>
                <a:cs typeface="Microsoft Sans Serif"/>
              </a:rPr>
              <a:t>a</a:t>
            </a:r>
            <a:endParaRPr sz="550">
              <a:latin typeface="Microsoft Sans Serif"/>
              <a:cs typeface="Microsoft Sans Serif"/>
            </a:endParaRPr>
          </a:p>
          <a:p>
            <a:pPr marL="196850" indent="-184785">
              <a:lnSpc>
                <a:spcPct val="100000"/>
              </a:lnSpc>
              <a:spcBef>
                <a:spcPts val="65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dirty="0">
                <a:latin typeface="Microsoft Sans Serif"/>
                <a:cs typeface="Microsoft Sans Serif"/>
              </a:rPr>
              <a:t>Poesía</a:t>
            </a:r>
            <a:endParaRPr sz="550">
              <a:latin typeface="Microsoft Sans Serif"/>
              <a:cs typeface="Microsoft Sans Serif"/>
            </a:endParaRPr>
          </a:p>
          <a:p>
            <a:pPr marL="196850" indent="-184785">
              <a:lnSpc>
                <a:spcPct val="100000"/>
              </a:lnSpc>
              <a:spcBef>
                <a:spcPts val="65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dirty="0">
                <a:latin typeface="Microsoft Sans Serif"/>
                <a:cs typeface="Microsoft Sans Serif"/>
              </a:rPr>
              <a:t>Teatro</a:t>
            </a:r>
            <a:endParaRPr sz="550">
              <a:latin typeface="Microsoft Sans Serif"/>
              <a:cs typeface="Microsoft Sans Serif"/>
            </a:endParaRPr>
          </a:p>
          <a:p>
            <a:pPr marL="196850" indent="-184785">
              <a:lnSpc>
                <a:spcPct val="100000"/>
              </a:lnSpc>
              <a:spcBef>
                <a:spcPts val="65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spc="-5" dirty="0">
                <a:latin typeface="Microsoft Sans Serif"/>
                <a:cs typeface="Microsoft Sans Serif"/>
              </a:rPr>
              <a:t>Pintura</a:t>
            </a:r>
            <a:endParaRPr sz="550">
              <a:latin typeface="Microsoft Sans Serif"/>
              <a:cs typeface="Microsoft Sans Serif"/>
            </a:endParaRPr>
          </a:p>
          <a:p>
            <a:pPr marL="196850" indent="-184785">
              <a:lnSpc>
                <a:spcPct val="100000"/>
              </a:lnSpc>
              <a:spcBef>
                <a:spcPts val="65"/>
              </a:spcBef>
              <a:buChar char="•"/>
              <a:tabLst>
                <a:tab pos="196215" algn="l"/>
                <a:tab pos="197485" algn="l"/>
              </a:tabLst>
            </a:pPr>
            <a:r>
              <a:rPr sz="550" dirty="0">
                <a:latin typeface="Microsoft Sans Serif"/>
                <a:cs typeface="Microsoft Sans Serif"/>
              </a:rPr>
              <a:t>Escultura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69172" y="6216185"/>
            <a:ext cx="389890" cy="280718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70"/>
              </a:spcBef>
            </a:pPr>
            <a:r>
              <a:rPr sz="550" spc="35" dirty="0">
                <a:latin typeface="Microsoft Sans Serif"/>
                <a:cs typeface="Microsoft Sans Serif"/>
              </a:rPr>
              <a:t>Como </a:t>
            </a:r>
            <a:r>
              <a:rPr sz="550" spc="40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e</a:t>
            </a:r>
            <a:r>
              <a:rPr sz="550" spc="35" dirty="0">
                <a:latin typeface="Microsoft Sans Serif"/>
                <a:cs typeface="Microsoft Sans Serif"/>
              </a:rPr>
              <a:t>m</a:t>
            </a:r>
            <a:r>
              <a:rPr sz="550" spc="50" dirty="0">
                <a:latin typeface="Microsoft Sans Serif"/>
                <a:cs typeface="Microsoft Sans Serif"/>
              </a:rPr>
              <a:t>p</a:t>
            </a:r>
            <a:r>
              <a:rPr sz="550" spc="-5" dirty="0">
                <a:latin typeface="Microsoft Sans Serif"/>
                <a:cs typeface="Microsoft Sans Serif"/>
              </a:rPr>
              <a:t>r</a:t>
            </a:r>
            <a:r>
              <a:rPr sz="550" spc="5" dirty="0">
                <a:latin typeface="Microsoft Sans Serif"/>
                <a:cs typeface="Microsoft Sans Serif"/>
              </a:rPr>
              <a:t>en</a:t>
            </a:r>
            <a:r>
              <a:rPr sz="550" spc="50" dirty="0">
                <a:latin typeface="Microsoft Sans Serif"/>
                <a:cs typeface="Microsoft Sans Serif"/>
              </a:rPr>
              <a:t>d</a:t>
            </a:r>
            <a:r>
              <a:rPr sz="550" spc="5" dirty="0">
                <a:latin typeface="Microsoft Sans Serif"/>
                <a:cs typeface="Microsoft Sans Serif"/>
              </a:rPr>
              <a:t>e</a:t>
            </a:r>
            <a:r>
              <a:rPr sz="550" spc="10" dirty="0">
                <a:latin typeface="Microsoft Sans Serif"/>
                <a:cs typeface="Microsoft Sans Serif"/>
              </a:rPr>
              <a:t>r  </a:t>
            </a:r>
            <a:r>
              <a:rPr sz="550" spc="20" dirty="0">
                <a:latin typeface="Microsoft Sans Serif"/>
                <a:cs typeface="Microsoft Sans Serif"/>
              </a:rPr>
              <a:t>con</a:t>
            </a:r>
            <a:r>
              <a:rPr sz="550" spc="-5" dirty="0">
                <a:latin typeface="Microsoft Sans Serif"/>
                <a:cs typeface="Microsoft Sans Serif"/>
              </a:rPr>
              <a:t> </a:t>
            </a:r>
            <a:r>
              <a:rPr sz="550" spc="15" dirty="0">
                <a:latin typeface="Microsoft Sans Serif"/>
                <a:cs typeface="Microsoft Sans Serif"/>
              </a:rPr>
              <a:t>éxito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75733" y="5313854"/>
            <a:ext cx="1369695" cy="374141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70"/>
              </a:spcBef>
            </a:pPr>
            <a:r>
              <a:rPr sz="550" b="1" spc="35" dirty="0">
                <a:latin typeface="Arial"/>
                <a:cs typeface="Arial"/>
              </a:rPr>
              <a:t>1.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Responder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a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preguntas</a:t>
            </a:r>
            <a:r>
              <a:rPr sz="550" b="1" spc="3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para </a:t>
            </a:r>
            <a:r>
              <a:rPr sz="550" b="1" spc="1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identiﬁcar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-15" dirty="0">
                <a:latin typeface="Arial"/>
                <a:cs typeface="Arial"/>
              </a:rPr>
              <a:t>los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gustos</a:t>
            </a:r>
            <a:r>
              <a:rPr sz="550" b="1" spc="3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y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preferencias,</a:t>
            </a:r>
            <a:r>
              <a:rPr sz="550" b="1" spc="3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se </a:t>
            </a:r>
            <a:r>
              <a:rPr sz="550" b="1" spc="-140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tendrá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éxito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-20" dirty="0">
                <a:latin typeface="Arial"/>
                <a:cs typeface="Arial"/>
              </a:rPr>
              <a:t>si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se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trabaja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en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lo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que</a:t>
            </a:r>
            <a:r>
              <a:rPr sz="550" b="1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a </a:t>
            </a:r>
            <a:r>
              <a:rPr sz="550" b="1" spc="15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uno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le </a:t>
            </a:r>
            <a:r>
              <a:rPr sz="550" b="1" spc="15" dirty="0">
                <a:latin typeface="Arial"/>
                <a:cs typeface="Arial"/>
              </a:rPr>
              <a:t>agrada</a:t>
            </a:r>
            <a:endParaRPr sz="5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727535" y="5829513"/>
            <a:ext cx="1334770" cy="187937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70"/>
              </a:spcBef>
            </a:pPr>
            <a:r>
              <a:rPr sz="550" b="1" spc="35" dirty="0">
                <a:latin typeface="Arial"/>
                <a:cs typeface="Arial"/>
              </a:rPr>
              <a:t>2.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Identiﬁcar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claramente lo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que</a:t>
            </a:r>
            <a:r>
              <a:rPr sz="550" b="1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quiere </a:t>
            </a:r>
            <a:r>
              <a:rPr sz="550" b="1" spc="-135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hacer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y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-20" dirty="0">
                <a:latin typeface="Arial"/>
                <a:cs typeface="Arial"/>
              </a:rPr>
              <a:t>las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metas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que</a:t>
            </a:r>
            <a:r>
              <a:rPr sz="550" b="1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quiere</a:t>
            </a:r>
            <a:r>
              <a:rPr sz="550" b="1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alcanzar</a:t>
            </a:r>
            <a:endParaRPr sz="5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675733" y="6354324"/>
            <a:ext cx="1360805" cy="187937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70"/>
              </a:spcBef>
            </a:pPr>
            <a:r>
              <a:rPr sz="550" b="1" spc="35" dirty="0">
                <a:latin typeface="Arial"/>
                <a:cs typeface="Arial"/>
              </a:rPr>
              <a:t>3. </a:t>
            </a:r>
            <a:r>
              <a:rPr sz="550" b="1" spc="-10" dirty="0">
                <a:latin typeface="Arial"/>
                <a:cs typeface="Arial"/>
              </a:rPr>
              <a:t>Elimine </a:t>
            </a:r>
            <a:r>
              <a:rPr sz="550" b="1" spc="-15" dirty="0">
                <a:latin typeface="Arial"/>
                <a:cs typeface="Arial"/>
              </a:rPr>
              <a:t>los</a:t>
            </a:r>
            <a:r>
              <a:rPr sz="550" b="1" spc="-1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mitos </a:t>
            </a:r>
            <a:r>
              <a:rPr sz="550" b="1" spc="-5" dirty="0">
                <a:latin typeface="Arial"/>
                <a:cs typeface="Arial"/>
              </a:rPr>
              <a:t>y </a:t>
            </a:r>
            <a:r>
              <a:rPr sz="550" b="1" spc="-20" dirty="0">
                <a:latin typeface="Arial"/>
                <a:cs typeface="Arial"/>
              </a:rPr>
              <a:t>las</a:t>
            </a:r>
            <a:r>
              <a:rPr sz="550" b="1" spc="-15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barreras </a:t>
            </a:r>
            <a:r>
              <a:rPr sz="550" b="1" spc="10" dirty="0">
                <a:latin typeface="Arial"/>
                <a:cs typeface="Arial"/>
              </a:rPr>
              <a:t>para </a:t>
            </a:r>
            <a:r>
              <a:rPr sz="550" b="1" spc="-145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emprender</a:t>
            </a:r>
            <a:endParaRPr sz="5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492405" y="6160987"/>
            <a:ext cx="828675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spc="15" dirty="0">
                <a:latin typeface="Microsoft Sans Serif"/>
                <a:cs typeface="Microsoft Sans Serif"/>
              </a:rPr>
              <a:t>Obstáculos</a:t>
            </a:r>
            <a:r>
              <a:rPr sz="550" spc="40" dirty="0">
                <a:latin typeface="Microsoft Sans Serif"/>
                <a:cs typeface="Microsoft Sans Serif"/>
              </a:rPr>
              <a:t> </a:t>
            </a:r>
            <a:r>
              <a:rPr sz="550" spc="15" dirty="0">
                <a:latin typeface="Microsoft Sans Serif"/>
                <a:cs typeface="Microsoft Sans Serif"/>
              </a:rPr>
              <a:t>económicos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578742" y="6400370"/>
            <a:ext cx="730885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spc="-5" dirty="0">
                <a:latin typeface="Microsoft Sans Serif"/>
                <a:cs typeface="Microsoft Sans Serif"/>
              </a:rPr>
              <a:t>Barreras</a:t>
            </a:r>
            <a:r>
              <a:rPr sz="550" spc="25" dirty="0">
                <a:latin typeface="Microsoft Sans Serif"/>
                <a:cs typeface="Microsoft Sans Serif"/>
              </a:rPr>
              <a:t> </a:t>
            </a:r>
            <a:r>
              <a:rPr sz="550" spc="15" dirty="0">
                <a:latin typeface="Microsoft Sans Serif"/>
                <a:cs typeface="Microsoft Sans Serif"/>
              </a:rPr>
              <a:t>psicológicas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572986" y="6639752"/>
            <a:ext cx="736600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spc="15" dirty="0">
                <a:latin typeface="Microsoft Sans Serif"/>
                <a:cs typeface="Microsoft Sans Serif"/>
              </a:rPr>
              <a:t>Obstáculos</a:t>
            </a:r>
            <a:r>
              <a:rPr sz="550" spc="40" dirty="0">
                <a:latin typeface="Microsoft Sans Serif"/>
                <a:cs typeface="Microsoft Sans Serif"/>
              </a:rPr>
              <a:t> </a:t>
            </a:r>
            <a:r>
              <a:rPr sz="550" dirty="0">
                <a:latin typeface="Microsoft Sans Serif"/>
                <a:cs typeface="Microsoft Sans Serif"/>
              </a:rPr>
              <a:t>culturales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646954" y="6879134"/>
            <a:ext cx="1394460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b="1" spc="35" dirty="0">
                <a:latin typeface="Arial"/>
                <a:cs typeface="Arial"/>
              </a:rPr>
              <a:t>4. </a:t>
            </a:r>
            <a:r>
              <a:rPr sz="550" b="1" spc="5" dirty="0">
                <a:latin typeface="Arial"/>
                <a:cs typeface="Arial"/>
              </a:rPr>
              <a:t>Desarrollar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-15" dirty="0">
                <a:latin typeface="Arial"/>
                <a:cs typeface="Arial"/>
              </a:rPr>
              <a:t>un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buen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plan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25" dirty="0">
                <a:latin typeface="Arial"/>
                <a:cs typeface="Arial"/>
              </a:rPr>
              <a:t>de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negocios</a:t>
            </a:r>
            <a:endParaRPr sz="5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635443" y="7118517"/>
            <a:ext cx="1430020" cy="281039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70"/>
              </a:spcBef>
            </a:pPr>
            <a:r>
              <a:rPr sz="550" b="1" spc="35" dirty="0">
                <a:latin typeface="Arial"/>
                <a:cs typeface="Arial"/>
              </a:rPr>
              <a:t>5. </a:t>
            </a:r>
            <a:r>
              <a:rPr sz="550" b="1" spc="-15" dirty="0">
                <a:latin typeface="Arial"/>
                <a:cs typeface="Arial"/>
              </a:rPr>
              <a:t>Se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20" dirty="0">
                <a:latin typeface="Arial"/>
                <a:cs typeface="Arial"/>
              </a:rPr>
              <a:t>debe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hacer</a:t>
            </a:r>
            <a:r>
              <a:rPr sz="550" b="1" spc="25" dirty="0">
                <a:latin typeface="Arial"/>
                <a:cs typeface="Arial"/>
              </a:rPr>
              <a:t> todo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lo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que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se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requiera </a:t>
            </a:r>
            <a:r>
              <a:rPr sz="550" b="1" spc="-13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para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realizar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exitosamente </a:t>
            </a:r>
            <a:r>
              <a:rPr sz="550" b="1" spc="-5" dirty="0">
                <a:latin typeface="Arial"/>
                <a:cs typeface="Arial"/>
              </a:rPr>
              <a:t>la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idea </a:t>
            </a:r>
            <a:r>
              <a:rPr sz="550" b="1" spc="10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seleccionada</a:t>
            </a:r>
            <a:endParaRPr sz="5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660854" y="645293"/>
            <a:ext cx="424180" cy="18761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70"/>
              </a:spcBef>
            </a:pPr>
            <a:r>
              <a:rPr sz="550" spc="15" dirty="0">
                <a:latin typeface="Microsoft Sans Serif"/>
                <a:cs typeface="Microsoft Sans Serif"/>
              </a:rPr>
              <a:t>¿Que </a:t>
            </a:r>
            <a:r>
              <a:rPr sz="550" spc="-10" dirty="0">
                <a:latin typeface="Microsoft Sans Serif"/>
                <a:cs typeface="Microsoft Sans Serif"/>
              </a:rPr>
              <a:t>es </a:t>
            </a:r>
            <a:r>
              <a:rPr sz="550" spc="-5" dirty="0">
                <a:latin typeface="Microsoft Sans Serif"/>
                <a:cs typeface="Microsoft Sans Serif"/>
              </a:rPr>
              <a:t> </a:t>
            </a:r>
            <a:r>
              <a:rPr sz="550" spc="5" dirty="0">
                <a:latin typeface="Microsoft Sans Serif"/>
                <a:cs typeface="Microsoft Sans Serif"/>
              </a:rPr>
              <a:t>e</a:t>
            </a:r>
            <a:r>
              <a:rPr sz="550" spc="35" dirty="0">
                <a:latin typeface="Microsoft Sans Serif"/>
                <a:cs typeface="Microsoft Sans Serif"/>
              </a:rPr>
              <a:t>m</a:t>
            </a:r>
            <a:r>
              <a:rPr sz="550" spc="50" dirty="0">
                <a:latin typeface="Microsoft Sans Serif"/>
                <a:cs typeface="Microsoft Sans Serif"/>
              </a:rPr>
              <a:t>p</a:t>
            </a:r>
            <a:r>
              <a:rPr sz="550" spc="-5" dirty="0">
                <a:latin typeface="Microsoft Sans Serif"/>
                <a:cs typeface="Microsoft Sans Serif"/>
              </a:rPr>
              <a:t>r</a:t>
            </a:r>
            <a:r>
              <a:rPr sz="550" spc="5" dirty="0">
                <a:latin typeface="Microsoft Sans Serif"/>
                <a:cs typeface="Microsoft Sans Serif"/>
              </a:rPr>
              <a:t>en</a:t>
            </a:r>
            <a:r>
              <a:rPr sz="550" spc="50" dirty="0">
                <a:latin typeface="Microsoft Sans Serif"/>
                <a:cs typeface="Microsoft Sans Serif"/>
              </a:rPr>
              <a:t>d</a:t>
            </a:r>
            <a:r>
              <a:rPr sz="550" spc="5" dirty="0">
                <a:latin typeface="Microsoft Sans Serif"/>
                <a:cs typeface="Microsoft Sans Serif"/>
              </a:rPr>
              <a:t>e</a:t>
            </a:r>
            <a:r>
              <a:rPr sz="550" spc="-5" dirty="0">
                <a:latin typeface="Microsoft Sans Serif"/>
                <a:cs typeface="Microsoft Sans Serif"/>
              </a:rPr>
              <a:t>r</a:t>
            </a:r>
            <a:r>
              <a:rPr sz="550" spc="-25" dirty="0">
                <a:latin typeface="Microsoft Sans Serif"/>
                <a:cs typeface="Microsoft Sans Serif"/>
              </a:rPr>
              <a:t>?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441278" y="507155"/>
            <a:ext cx="1296670" cy="48387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70"/>
              </a:spcBef>
            </a:pPr>
            <a:r>
              <a:rPr sz="550" b="1" spc="-30" dirty="0">
                <a:latin typeface="Arial"/>
                <a:cs typeface="Arial"/>
              </a:rPr>
              <a:t>Es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-15" dirty="0">
                <a:latin typeface="Arial"/>
                <a:cs typeface="Arial"/>
              </a:rPr>
              <a:t>un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conjunto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25" dirty="0">
                <a:latin typeface="Arial"/>
                <a:cs typeface="Arial"/>
              </a:rPr>
              <a:t>de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características</a:t>
            </a:r>
            <a:r>
              <a:rPr sz="550" b="1" spc="3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que </a:t>
            </a:r>
            <a:r>
              <a:rPr sz="550" b="1" spc="-140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hacen</a:t>
            </a:r>
            <a:r>
              <a:rPr sz="550" b="1" dirty="0">
                <a:latin typeface="Arial"/>
                <a:cs typeface="Arial"/>
              </a:rPr>
              <a:t> actuar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a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-15" dirty="0">
                <a:latin typeface="Arial"/>
                <a:cs typeface="Arial"/>
              </a:rPr>
              <a:t>una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persona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25" dirty="0">
                <a:latin typeface="Arial"/>
                <a:cs typeface="Arial"/>
              </a:rPr>
              <a:t>de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15" dirty="0">
                <a:latin typeface="Arial"/>
                <a:cs typeface="Arial"/>
              </a:rPr>
              <a:t>una </a:t>
            </a:r>
            <a:r>
              <a:rPr sz="550" b="1" spc="-1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manera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determinada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y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le </a:t>
            </a:r>
            <a:r>
              <a:rPr sz="550" b="1" spc="10" dirty="0">
                <a:latin typeface="Arial"/>
                <a:cs typeface="Arial"/>
              </a:rPr>
              <a:t>permiten </a:t>
            </a:r>
            <a:r>
              <a:rPr sz="550" b="1" spc="1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mostrar</a:t>
            </a:r>
            <a:r>
              <a:rPr sz="550" b="1" spc="1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ciertas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competencias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para </a:t>
            </a:r>
            <a:r>
              <a:rPr sz="550" b="1" spc="15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visualizar,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deﬁnir</a:t>
            </a:r>
            <a:r>
              <a:rPr sz="550" b="1" spc="1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y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alcanzar</a:t>
            </a:r>
            <a:r>
              <a:rPr sz="550" b="1" spc="10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objetivos</a:t>
            </a:r>
            <a:endParaRPr sz="55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660854" y="2716909"/>
            <a:ext cx="501015" cy="280718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70"/>
              </a:spcBef>
            </a:pPr>
            <a:r>
              <a:rPr sz="550" spc="5" dirty="0">
                <a:latin typeface="Microsoft Sans Serif"/>
                <a:cs typeface="Microsoft Sans Serif"/>
              </a:rPr>
              <a:t>Ca</a:t>
            </a:r>
            <a:r>
              <a:rPr sz="550" spc="-5" dirty="0">
                <a:latin typeface="Microsoft Sans Serif"/>
                <a:cs typeface="Microsoft Sans Serif"/>
              </a:rPr>
              <a:t>r</a:t>
            </a:r>
            <a:r>
              <a:rPr sz="550" spc="5" dirty="0">
                <a:latin typeface="Microsoft Sans Serif"/>
                <a:cs typeface="Microsoft Sans Serif"/>
              </a:rPr>
              <a:t>a</a:t>
            </a:r>
            <a:r>
              <a:rPr sz="550" spc="-10" dirty="0">
                <a:latin typeface="Microsoft Sans Serif"/>
                <a:cs typeface="Microsoft Sans Serif"/>
              </a:rPr>
              <a:t>c</a:t>
            </a:r>
            <a:r>
              <a:rPr sz="550" spc="25" dirty="0">
                <a:latin typeface="Microsoft Sans Serif"/>
                <a:cs typeface="Microsoft Sans Serif"/>
              </a:rPr>
              <a:t>t</a:t>
            </a:r>
            <a:r>
              <a:rPr sz="550" spc="5" dirty="0">
                <a:latin typeface="Microsoft Sans Serif"/>
                <a:cs typeface="Microsoft Sans Serif"/>
              </a:rPr>
              <a:t>e</a:t>
            </a:r>
            <a:r>
              <a:rPr sz="550" spc="-5" dirty="0">
                <a:latin typeface="Microsoft Sans Serif"/>
                <a:cs typeface="Microsoft Sans Serif"/>
              </a:rPr>
              <a:t>r</a:t>
            </a:r>
            <a:r>
              <a:rPr sz="550" spc="5" dirty="0">
                <a:latin typeface="Microsoft Sans Serif"/>
                <a:cs typeface="Microsoft Sans Serif"/>
              </a:rPr>
              <a:t>í</a:t>
            </a:r>
            <a:r>
              <a:rPr sz="550" spc="-5" dirty="0">
                <a:latin typeface="Microsoft Sans Serif"/>
                <a:cs typeface="Microsoft Sans Serif"/>
              </a:rPr>
              <a:t>s</a:t>
            </a:r>
            <a:r>
              <a:rPr sz="550" spc="25" dirty="0">
                <a:latin typeface="Microsoft Sans Serif"/>
                <a:cs typeface="Microsoft Sans Serif"/>
              </a:rPr>
              <a:t>t</a:t>
            </a:r>
            <a:r>
              <a:rPr sz="550" spc="5" dirty="0">
                <a:latin typeface="Microsoft Sans Serif"/>
                <a:cs typeface="Microsoft Sans Serif"/>
              </a:rPr>
              <a:t>i</a:t>
            </a:r>
            <a:r>
              <a:rPr sz="550" spc="-10" dirty="0">
                <a:latin typeface="Microsoft Sans Serif"/>
                <a:cs typeface="Microsoft Sans Serif"/>
              </a:rPr>
              <a:t>c</a:t>
            </a:r>
            <a:r>
              <a:rPr sz="550" spc="5" dirty="0">
                <a:latin typeface="Microsoft Sans Serif"/>
                <a:cs typeface="Microsoft Sans Serif"/>
              </a:rPr>
              <a:t>a</a:t>
            </a:r>
            <a:r>
              <a:rPr sz="550" spc="-20" dirty="0">
                <a:latin typeface="Microsoft Sans Serif"/>
                <a:cs typeface="Microsoft Sans Serif"/>
              </a:rPr>
              <a:t>s  </a:t>
            </a:r>
            <a:r>
              <a:rPr sz="550" spc="25" dirty="0">
                <a:latin typeface="Microsoft Sans Serif"/>
                <a:cs typeface="Microsoft Sans Serif"/>
              </a:rPr>
              <a:t>del </a:t>
            </a:r>
            <a:r>
              <a:rPr sz="550" spc="30" dirty="0">
                <a:latin typeface="Microsoft Sans Serif"/>
                <a:cs typeface="Microsoft Sans Serif"/>
              </a:rPr>
              <a:t> </a:t>
            </a:r>
            <a:r>
              <a:rPr sz="550" spc="25" dirty="0">
                <a:latin typeface="Microsoft Sans Serif"/>
                <a:cs typeface="Microsoft Sans Serif"/>
              </a:rPr>
              <a:t>emprendedor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556394" y="1206999"/>
            <a:ext cx="1244600" cy="187937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70"/>
              </a:spcBef>
            </a:pPr>
            <a:r>
              <a:rPr sz="550" b="1" spc="5" dirty="0">
                <a:latin typeface="Arial"/>
                <a:cs typeface="Arial"/>
              </a:rPr>
              <a:t>Compromiso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15" dirty="0">
                <a:latin typeface="Arial"/>
                <a:cs typeface="Arial"/>
              </a:rPr>
              <a:t>total,</a:t>
            </a:r>
            <a:r>
              <a:rPr sz="550" b="1" spc="3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determinación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y </a:t>
            </a:r>
            <a:r>
              <a:rPr sz="550" b="1" spc="-14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perseverancia</a:t>
            </a:r>
            <a:endParaRPr sz="55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556394" y="1538473"/>
            <a:ext cx="1094740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b="1" spc="5" dirty="0">
                <a:latin typeface="Arial"/>
                <a:cs typeface="Arial"/>
              </a:rPr>
              <a:t>Capacidad </a:t>
            </a:r>
            <a:r>
              <a:rPr sz="550" b="1" spc="10" dirty="0">
                <a:latin typeface="Arial"/>
                <a:cs typeface="Arial"/>
              </a:rPr>
              <a:t>para</a:t>
            </a:r>
            <a:r>
              <a:rPr sz="550" b="1" spc="1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alcanzar</a:t>
            </a:r>
            <a:r>
              <a:rPr sz="550" b="1" spc="1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metas</a:t>
            </a:r>
            <a:endParaRPr sz="55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556394" y="1777856"/>
            <a:ext cx="1417320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b="1" spc="5" dirty="0">
                <a:latin typeface="Arial"/>
                <a:cs typeface="Arial"/>
              </a:rPr>
              <a:t>Orientación</a:t>
            </a:r>
            <a:r>
              <a:rPr sz="550" b="1" spc="-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a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-20" dirty="0">
                <a:latin typeface="Arial"/>
                <a:cs typeface="Arial"/>
              </a:rPr>
              <a:t>las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metas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y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oportunidades</a:t>
            </a:r>
            <a:endParaRPr sz="55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556394" y="2017238"/>
            <a:ext cx="953769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b="1" spc="-5" dirty="0">
                <a:latin typeface="Arial"/>
                <a:cs typeface="Arial"/>
              </a:rPr>
              <a:t>Iniciativa</a:t>
            </a:r>
            <a:r>
              <a:rPr sz="550" b="1" spc="1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y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responsabilidad</a:t>
            </a:r>
            <a:endParaRPr sz="55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556394" y="2256621"/>
            <a:ext cx="1405890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b="1" spc="-10" dirty="0">
                <a:latin typeface="Arial"/>
                <a:cs typeface="Arial"/>
              </a:rPr>
              <a:t>Persistencia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en </a:t>
            </a:r>
            <a:r>
              <a:rPr sz="550" b="1" spc="-5" dirty="0">
                <a:latin typeface="Arial"/>
                <a:cs typeface="Arial"/>
              </a:rPr>
              <a:t>la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-15" dirty="0">
                <a:latin typeface="Arial"/>
                <a:cs typeface="Arial"/>
              </a:rPr>
              <a:t>solución</a:t>
            </a:r>
            <a:r>
              <a:rPr sz="550" b="1" dirty="0">
                <a:latin typeface="Arial"/>
                <a:cs typeface="Arial"/>
              </a:rPr>
              <a:t> </a:t>
            </a:r>
            <a:r>
              <a:rPr sz="550" b="1" spc="25" dirty="0">
                <a:latin typeface="Arial"/>
                <a:cs typeface="Arial"/>
              </a:rPr>
              <a:t>de</a:t>
            </a:r>
            <a:r>
              <a:rPr sz="550" b="1" spc="5" dirty="0">
                <a:latin typeface="Arial"/>
                <a:cs typeface="Arial"/>
              </a:rPr>
              <a:t> problemas</a:t>
            </a:r>
            <a:endParaRPr sz="55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556394" y="2496003"/>
            <a:ext cx="330200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b="1" spc="-40" dirty="0">
                <a:latin typeface="Arial"/>
                <a:cs typeface="Arial"/>
              </a:rPr>
              <a:t>R</a:t>
            </a:r>
            <a:r>
              <a:rPr sz="550" b="1" spc="5" dirty="0">
                <a:latin typeface="Arial"/>
                <a:cs typeface="Arial"/>
              </a:rPr>
              <a:t>e</a:t>
            </a:r>
            <a:r>
              <a:rPr sz="550" b="1" spc="10" dirty="0">
                <a:latin typeface="Arial"/>
                <a:cs typeface="Arial"/>
              </a:rPr>
              <a:t>a</a:t>
            </a:r>
            <a:r>
              <a:rPr sz="550" b="1" spc="-20" dirty="0">
                <a:latin typeface="Arial"/>
                <a:cs typeface="Arial"/>
              </a:rPr>
              <a:t>li</a:t>
            </a:r>
            <a:r>
              <a:rPr sz="550" b="1" spc="-35" dirty="0">
                <a:latin typeface="Arial"/>
                <a:cs typeface="Arial"/>
              </a:rPr>
              <a:t>s</a:t>
            </a:r>
            <a:r>
              <a:rPr sz="550" b="1" spc="5" dirty="0">
                <a:latin typeface="Arial"/>
                <a:cs typeface="Arial"/>
              </a:rPr>
              <a:t>m</a:t>
            </a:r>
            <a:r>
              <a:rPr sz="550" b="1" spc="20" dirty="0">
                <a:latin typeface="Arial"/>
                <a:cs typeface="Arial"/>
              </a:rPr>
              <a:t>o</a:t>
            </a:r>
            <a:endParaRPr sz="55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556394" y="2735385"/>
            <a:ext cx="514984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b="1" dirty="0">
                <a:latin typeface="Arial"/>
                <a:cs typeface="Arial"/>
              </a:rPr>
              <a:t>Autoconﬁanza</a:t>
            </a:r>
            <a:endParaRPr sz="55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556394" y="2974768"/>
            <a:ext cx="842644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b="1" dirty="0">
                <a:latin typeface="Arial"/>
                <a:cs typeface="Arial"/>
              </a:rPr>
              <a:t>Altos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-15" dirty="0">
                <a:latin typeface="Arial"/>
                <a:cs typeface="Arial"/>
              </a:rPr>
              <a:t>niveles</a:t>
            </a:r>
            <a:r>
              <a:rPr sz="550" b="1" spc="25" dirty="0">
                <a:latin typeface="Arial"/>
                <a:cs typeface="Arial"/>
              </a:rPr>
              <a:t> de</a:t>
            </a:r>
            <a:r>
              <a:rPr sz="550" b="1" spc="-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energía</a:t>
            </a:r>
            <a:endParaRPr sz="55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556394" y="3214150"/>
            <a:ext cx="955040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b="1" spc="-25" dirty="0">
                <a:latin typeface="Arial"/>
                <a:cs typeface="Arial"/>
              </a:rPr>
              <a:t>Busca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25" dirty="0">
                <a:latin typeface="Arial"/>
                <a:cs typeface="Arial"/>
              </a:rPr>
              <a:t>de</a:t>
            </a:r>
            <a:r>
              <a:rPr sz="550" b="1" dirty="0">
                <a:latin typeface="Arial"/>
                <a:cs typeface="Arial"/>
              </a:rPr>
              <a:t> retroalimentación</a:t>
            </a:r>
            <a:endParaRPr sz="55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556394" y="3453532"/>
            <a:ext cx="704215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b="1" spc="10" dirty="0">
                <a:latin typeface="Arial"/>
                <a:cs typeface="Arial"/>
              </a:rPr>
              <a:t>Control</a:t>
            </a:r>
            <a:r>
              <a:rPr sz="550" b="1" spc="-1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interno</a:t>
            </a:r>
            <a:r>
              <a:rPr sz="550" b="1" spc="10" dirty="0">
                <a:latin typeface="Arial"/>
                <a:cs typeface="Arial"/>
              </a:rPr>
              <a:t> alto</a:t>
            </a:r>
            <a:endParaRPr sz="55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556394" y="3692915"/>
            <a:ext cx="962660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b="1" spc="-10" dirty="0">
                <a:latin typeface="Arial"/>
                <a:cs typeface="Arial"/>
              </a:rPr>
              <a:t>Toma</a:t>
            </a:r>
            <a:r>
              <a:rPr sz="550" b="1" spc="15" dirty="0">
                <a:latin typeface="Arial"/>
                <a:cs typeface="Arial"/>
              </a:rPr>
              <a:t> </a:t>
            </a:r>
            <a:r>
              <a:rPr sz="550" b="1" spc="25" dirty="0">
                <a:latin typeface="Arial"/>
                <a:cs typeface="Arial"/>
              </a:rPr>
              <a:t>de</a:t>
            </a:r>
            <a:r>
              <a:rPr sz="550" b="1" spc="-5" dirty="0">
                <a:latin typeface="Arial"/>
                <a:cs typeface="Arial"/>
              </a:rPr>
              <a:t> riesgos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-15" dirty="0">
                <a:latin typeface="Arial"/>
                <a:cs typeface="Arial"/>
              </a:rPr>
              <a:t>calculados</a:t>
            </a:r>
            <a:endParaRPr sz="5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556394" y="3932297"/>
            <a:ext cx="1205865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b="1" spc="-10" dirty="0">
                <a:latin typeface="Arial"/>
                <a:cs typeface="Arial"/>
              </a:rPr>
              <a:t>Baja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necesidad</a:t>
            </a:r>
            <a:r>
              <a:rPr sz="550" b="1" spc="15" dirty="0">
                <a:latin typeface="Arial"/>
                <a:cs typeface="Arial"/>
              </a:rPr>
              <a:t> </a:t>
            </a:r>
            <a:r>
              <a:rPr sz="550" b="1" spc="25" dirty="0">
                <a:latin typeface="Arial"/>
                <a:cs typeface="Arial"/>
              </a:rPr>
              <a:t>de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estatus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y</a:t>
            </a:r>
            <a:r>
              <a:rPr sz="550" b="1" spc="35" dirty="0">
                <a:latin typeface="Arial"/>
                <a:cs typeface="Arial"/>
              </a:rPr>
              <a:t> </a:t>
            </a:r>
            <a:r>
              <a:rPr sz="550" b="1" spc="15" dirty="0">
                <a:latin typeface="Arial"/>
                <a:cs typeface="Arial"/>
              </a:rPr>
              <a:t>poder</a:t>
            </a:r>
            <a:endParaRPr sz="55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556394" y="4171679"/>
            <a:ext cx="907415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b="1" spc="10" dirty="0">
                <a:latin typeface="Arial"/>
                <a:cs typeface="Arial"/>
              </a:rPr>
              <a:t>Integridad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y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conﬁabilidad</a:t>
            </a:r>
            <a:endParaRPr sz="5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556394" y="4411062"/>
            <a:ext cx="716280" cy="10259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b="1" spc="-15" dirty="0">
                <a:latin typeface="Arial"/>
                <a:cs typeface="Arial"/>
              </a:rPr>
              <a:t>Tolerancia</a:t>
            </a:r>
            <a:r>
              <a:rPr sz="550" b="1" spc="5" dirty="0">
                <a:latin typeface="Arial"/>
                <a:cs typeface="Arial"/>
              </a:rPr>
              <a:t> al</a:t>
            </a:r>
            <a:r>
              <a:rPr sz="550" b="1" dirty="0">
                <a:latin typeface="Arial"/>
                <a:cs typeface="Arial"/>
              </a:rPr>
              <a:t> cambio</a:t>
            </a:r>
            <a:endParaRPr sz="55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681538" y="5882696"/>
            <a:ext cx="1280795" cy="14491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50" spc="5" dirty="0">
                <a:latin typeface="Microsoft Sans Serif"/>
                <a:cs typeface="Microsoft Sans Serif"/>
              </a:rPr>
              <a:t>Tipos</a:t>
            </a:r>
            <a:r>
              <a:rPr sz="850" spc="-35" dirty="0">
                <a:latin typeface="Microsoft Sans Serif"/>
                <a:cs typeface="Microsoft Sans Serif"/>
              </a:rPr>
              <a:t> </a:t>
            </a:r>
            <a:r>
              <a:rPr sz="850" spc="35" dirty="0">
                <a:latin typeface="Microsoft Sans Serif"/>
                <a:cs typeface="Microsoft Sans Serif"/>
              </a:rPr>
              <a:t>de</a:t>
            </a:r>
            <a:r>
              <a:rPr sz="850" spc="-10" dirty="0">
                <a:latin typeface="Microsoft Sans Serif"/>
                <a:cs typeface="Microsoft Sans Serif"/>
              </a:rPr>
              <a:t> </a:t>
            </a:r>
            <a:r>
              <a:rPr sz="850" spc="20" dirty="0">
                <a:latin typeface="Microsoft Sans Serif"/>
                <a:cs typeface="Microsoft Sans Serif"/>
              </a:rPr>
              <a:t>emprendedores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9334515" y="4742536"/>
            <a:ext cx="1487805" cy="374141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70"/>
              </a:spcBef>
            </a:pPr>
            <a:r>
              <a:rPr sz="550" b="1" spc="-5" dirty="0">
                <a:latin typeface="Arial"/>
                <a:cs typeface="Arial"/>
              </a:rPr>
              <a:t>El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emprendedor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administrativo:</a:t>
            </a:r>
            <a:r>
              <a:rPr sz="550" b="1" spc="35" dirty="0">
                <a:latin typeface="Arial"/>
                <a:cs typeface="Arial"/>
              </a:rPr>
              <a:t> </a:t>
            </a:r>
            <a:r>
              <a:rPr sz="550" b="1" spc="15" dirty="0">
                <a:latin typeface="Arial"/>
                <a:cs typeface="Arial"/>
              </a:rPr>
              <a:t>Hace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15" dirty="0">
                <a:latin typeface="Arial"/>
                <a:cs typeface="Arial"/>
              </a:rPr>
              <a:t>uso </a:t>
            </a:r>
            <a:r>
              <a:rPr sz="550" b="1" spc="-10" dirty="0">
                <a:latin typeface="Arial"/>
                <a:cs typeface="Arial"/>
              </a:rPr>
              <a:t> </a:t>
            </a:r>
            <a:r>
              <a:rPr sz="550" b="1" spc="25" dirty="0">
                <a:latin typeface="Arial"/>
                <a:cs typeface="Arial"/>
              </a:rPr>
              <a:t>de</a:t>
            </a:r>
            <a:r>
              <a:rPr sz="550" b="1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la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investigación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y</a:t>
            </a:r>
            <a:r>
              <a:rPr sz="550" b="1" spc="3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desarrollo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para </a:t>
            </a:r>
            <a:r>
              <a:rPr sz="550" b="1" spc="15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generar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-15" dirty="0">
                <a:latin typeface="Arial"/>
                <a:cs typeface="Arial"/>
              </a:rPr>
              <a:t>nuevas</a:t>
            </a:r>
            <a:r>
              <a:rPr sz="550" b="1" spc="4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y</a:t>
            </a:r>
            <a:r>
              <a:rPr sz="550" b="1" spc="4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mejores</a:t>
            </a:r>
            <a:r>
              <a:rPr sz="550" b="1" spc="40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formas</a:t>
            </a:r>
            <a:r>
              <a:rPr sz="550" b="1" spc="40" dirty="0">
                <a:latin typeface="Arial"/>
                <a:cs typeface="Arial"/>
              </a:rPr>
              <a:t> </a:t>
            </a:r>
            <a:r>
              <a:rPr sz="550" b="1" spc="25" dirty="0">
                <a:latin typeface="Arial"/>
                <a:cs typeface="Arial"/>
              </a:rPr>
              <a:t>de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hacer </a:t>
            </a:r>
            <a:r>
              <a:rPr sz="550" b="1" spc="-135" dirty="0">
                <a:latin typeface="Arial"/>
                <a:cs typeface="Arial"/>
              </a:rPr>
              <a:t> </a:t>
            </a:r>
            <a:r>
              <a:rPr sz="550" b="1" spc="-20" dirty="0">
                <a:latin typeface="Arial"/>
                <a:cs typeface="Arial"/>
              </a:rPr>
              <a:t>las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-20" dirty="0">
                <a:latin typeface="Arial"/>
                <a:cs typeface="Arial"/>
              </a:rPr>
              <a:t>cosas</a:t>
            </a:r>
            <a:endParaRPr sz="5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9334515" y="5258195"/>
            <a:ext cx="1467485" cy="374141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70"/>
              </a:spcBef>
            </a:pPr>
            <a:r>
              <a:rPr sz="550" b="1" spc="-5" dirty="0">
                <a:latin typeface="Arial"/>
                <a:cs typeface="Arial"/>
              </a:rPr>
              <a:t>El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emprendedor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oportunista: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-25" dirty="0">
                <a:latin typeface="Arial"/>
                <a:cs typeface="Arial"/>
              </a:rPr>
              <a:t>Busca </a:t>
            </a:r>
            <a:r>
              <a:rPr sz="550" b="1" spc="-20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constantemente </a:t>
            </a:r>
            <a:r>
              <a:rPr sz="550" b="1" spc="-20" dirty="0">
                <a:latin typeface="Arial"/>
                <a:cs typeface="Arial"/>
              </a:rPr>
              <a:t>las</a:t>
            </a:r>
            <a:r>
              <a:rPr sz="550" b="1" spc="-15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oportunidades </a:t>
            </a:r>
            <a:r>
              <a:rPr sz="550" b="1" spc="-5" dirty="0">
                <a:latin typeface="Arial"/>
                <a:cs typeface="Arial"/>
              </a:rPr>
              <a:t>y se </a:t>
            </a:r>
            <a:r>
              <a:rPr sz="550" b="1" dirty="0">
                <a:latin typeface="Arial"/>
                <a:cs typeface="Arial"/>
              </a:rPr>
              <a:t> mantiene </a:t>
            </a:r>
            <a:r>
              <a:rPr sz="550" b="1" spc="10" dirty="0">
                <a:latin typeface="Arial"/>
                <a:cs typeface="Arial"/>
              </a:rPr>
              <a:t>alerta </a:t>
            </a:r>
            <a:r>
              <a:rPr sz="550" b="1" spc="15" dirty="0">
                <a:latin typeface="Arial"/>
                <a:cs typeface="Arial"/>
              </a:rPr>
              <a:t>ante </a:t>
            </a:r>
            <a:r>
              <a:rPr sz="550" b="1" spc="-20" dirty="0">
                <a:latin typeface="Arial"/>
                <a:cs typeface="Arial"/>
              </a:rPr>
              <a:t>las</a:t>
            </a:r>
            <a:r>
              <a:rPr sz="550" b="1" spc="-1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posibilidades </a:t>
            </a:r>
            <a:r>
              <a:rPr sz="550" b="1" spc="10" dirty="0">
                <a:latin typeface="Arial"/>
                <a:cs typeface="Arial"/>
              </a:rPr>
              <a:t>que </a:t>
            </a:r>
            <a:r>
              <a:rPr sz="550" b="1" spc="-140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le</a:t>
            </a:r>
            <a:r>
              <a:rPr sz="550" b="1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rodean</a:t>
            </a:r>
            <a:endParaRPr sz="55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9334515" y="5773855"/>
            <a:ext cx="1467485" cy="281039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70"/>
              </a:spcBef>
            </a:pPr>
            <a:r>
              <a:rPr sz="550" b="1" spc="-5" dirty="0">
                <a:latin typeface="Arial"/>
                <a:cs typeface="Arial"/>
              </a:rPr>
              <a:t>El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emprendedor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adquisitivo: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-15" dirty="0">
                <a:latin typeface="Arial"/>
                <a:cs typeface="Arial"/>
              </a:rPr>
              <a:t>Se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mantiene 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en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15" dirty="0">
                <a:latin typeface="Arial"/>
                <a:cs typeface="Arial"/>
              </a:rPr>
              <a:t>una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continua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innovación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que</a:t>
            </a:r>
            <a:r>
              <a:rPr sz="550" b="1" spc="5" dirty="0">
                <a:latin typeface="Arial"/>
                <a:cs typeface="Arial"/>
              </a:rPr>
              <a:t> le </a:t>
            </a:r>
            <a:r>
              <a:rPr sz="550" b="1" spc="15" dirty="0">
                <a:latin typeface="Arial"/>
                <a:cs typeface="Arial"/>
              </a:rPr>
              <a:t>permite </a:t>
            </a:r>
            <a:r>
              <a:rPr sz="550" b="1" spc="-135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crecer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y</a:t>
            </a:r>
            <a:r>
              <a:rPr sz="550" b="1" spc="35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mejorar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lo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que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hace</a:t>
            </a:r>
            <a:endParaRPr sz="55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9334515" y="6197421"/>
            <a:ext cx="1487805" cy="48387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70"/>
              </a:spcBef>
            </a:pPr>
            <a:r>
              <a:rPr sz="550" b="1" spc="-5" dirty="0">
                <a:latin typeface="Arial"/>
                <a:cs typeface="Arial"/>
              </a:rPr>
              <a:t>El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emprendedor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incubador: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En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20" dirty="0">
                <a:latin typeface="Arial"/>
                <a:cs typeface="Arial"/>
              </a:rPr>
              <a:t>su</a:t>
            </a:r>
            <a:r>
              <a:rPr sz="550" b="1" dirty="0">
                <a:latin typeface="Arial"/>
                <a:cs typeface="Arial"/>
              </a:rPr>
              <a:t> </a:t>
            </a:r>
            <a:r>
              <a:rPr sz="550" b="1" spc="15" dirty="0">
                <a:latin typeface="Arial"/>
                <a:cs typeface="Arial"/>
              </a:rPr>
              <a:t>afán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20" dirty="0">
                <a:latin typeface="Arial"/>
                <a:cs typeface="Arial"/>
              </a:rPr>
              <a:t>por </a:t>
            </a:r>
            <a:r>
              <a:rPr sz="550" b="1" spc="-140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crecer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y</a:t>
            </a:r>
            <a:r>
              <a:rPr sz="550" b="1" spc="35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buscar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oportunidades</a:t>
            </a:r>
            <a:r>
              <a:rPr sz="550" b="1" spc="3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y</a:t>
            </a:r>
            <a:r>
              <a:rPr sz="550" b="1" spc="35" dirty="0">
                <a:latin typeface="Arial"/>
                <a:cs typeface="Arial"/>
              </a:rPr>
              <a:t> </a:t>
            </a:r>
            <a:r>
              <a:rPr sz="550" b="1" spc="20" dirty="0">
                <a:latin typeface="Arial"/>
                <a:cs typeface="Arial"/>
              </a:rPr>
              <a:t>por 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preferir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la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autonomía,</a:t>
            </a:r>
            <a:r>
              <a:rPr sz="550" b="1" spc="35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crea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unidades </a:t>
            </a:r>
            <a:r>
              <a:rPr sz="550" b="1" spc="-5" dirty="0">
                <a:latin typeface="Arial"/>
                <a:cs typeface="Arial"/>
              </a:rPr>
              <a:t> independientes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que</a:t>
            </a:r>
            <a:r>
              <a:rPr sz="550" b="1" spc="5" dirty="0">
                <a:latin typeface="Arial"/>
                <a:cs typeface="Arial"/>
              </a:rPr>
              <a:t> eventualmente </a:t>
            </a:r>
            <a:r>
              <a:rPr sz="550" b="1" spc="-5" dirty="0">
                <a:latin typeface="Arial"/>
                <a:cs typeface="Arial"/>
              </a:rPr>
              <a:t>se </a:t>
            </a:r>
            <a:r>
              <a:rPr sz="550" b="1" dirty="0">
                <a:latin typeface="Arial"/>
                <a:cs typeface="Arial"/>
              </a:rPr>
              <a:t> convierten en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nuevos</a:t>
            </a:r>
            <a:r>
              <a:rPr sz="550" b="1" spc="35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negocios</a:t>
            </a:r>
            <a:endParaRPr sz="55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9334515" y="6805173"/>
            <a:ext cx="1490345" cy="374141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70"/>
              </a:spcBef>
            </a:pPr>
            <a:r>
              <a:rPr sz="550" b="1" spc="-5" dirty="0">
                <a:latin typeface="Arial"/>
                <a:cs typeface="Arial"/>
              </a:rPr>
              <a:t>El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emprendedor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imitador: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Genera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-35" dirty="0">
                <a:latin typeface="Arial"/>
                <a:cs typeface="Arial"/>
              </a:rPr>
              <a:t>sus </a:t>
            </a:r>
            <a:r>
              <a:rPr sz="550" b="1" spc="-3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procesos</a:t>
            </a:r>
            <a:r>
              <a:rPr sz="550" b="1" spc="35" dirty="0">
                <a:latin typeface="Arial"/>
                <a:cs typeface="Arial"/>
              </a:rPr>
              <a:t> </a:t>
            </a:r>
            <a:r>
              <a:rPr sz="550" b="1" spc="25" dirty="0">
                <a:latin typeface="Arial"/>
                <a:cs typeface="Arial"/>
              </a:rPr>
              <a:t>de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10" dirty="0">
                <a:latin typeface="Arial"/>
                <a:cs typeface="Arial"/>
              </a:rPr>
              <a:t>innovación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a</a:t>
            </a:r>
            <a:r>
              <a:rPr sz="550" b="1" spc="25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partir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25" dirty="0">
                <a:latin typeface="Arial"/>
                <a:cs typeface="Arial"/>
              </a:rPr>
              <a:t>de </a:t>
            </a:r>
            <a:r>
              <a:rPr sz="550" b="1" spc="3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elementos </a:t>
            </a:r>
            <a:r>
              <a:rPr sz="550" b="1" spc="-15" dirty="0">
                <a:latin typeface="Arial"/>
                <a:cs typeface="Arial"/>
              </a:rPr>
              <a:t>básicos</a:t>
            </a:r>
            <a:r>
              <a:rPr sz="550" b="1" spc="-10" dirty="0">
                <a:latin typeface="Arial"/>
                <a:cs typeface="Arial"/>
              </a:rPr>
              <a:t> </a:t>
            </a:r>
            <a:r>
              <a:rPr sz="550" b="1" spc="10" dirty="0">
                <a:latin typeface="Arial"/>
                <a:cs typeface="Arial"/>
              </a:rPr>
              <a:t>ya </a:t>
            </a:r>
            <a:r>
              <a:rPr sz="550" b="1" dirty="0">
                <a:latin typeface="Arial"/>
                <a:cs typeface="Arial"/>
              </a:rPr>
              <a:t>existentes, </a:t>
            </a:r>
            <a:r>
              <a:rPr sz="550" b="1" spc="10" dirty="0">
                <a:latin typeface="Arial"/>
                <a:cs typeface="Arial"/>
              </a:rPr>
              <a:t>mediante </a:t>
            </a:r>
            <a:r>
              <a:rPr sz="550" b="1" spc="-14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la</a:t>
            </a:r>
            <a:r>
              <a:rPr sz="550" b="1" spc="20" dirty="0">
                <a:latin typeface="Arial"/>
                <a:cs typeface="Arial"/>
              </a:rPr>
              <a:t> </a:t>
            </a:r>
            <a:r>
              <a:rPr sz="550" b="1" spc="5" dirty="0">
                <a:latin typeface="Arial"/>
                <a:cs typeface="Arial"/>
              </a:rPr>
              <a:t>mejora</a:t>
            </a:r>
            <a:r>
              <a:rPr sz="550" b="1" spc="25" dirty="0">
                <a:latin typeface="Arial"/>
                <a:cs typeface="Arial"/>
              </a:rPr>
              <a:t> de</a:t>
            </a:r>
            <a:r>
              <a:rPr sz="550" b="1" spc="5" dirty="0">
                <a:latin typeface="Arial"/>
                <a:cs typeface="Arial"/>
              </a:rPr>
              <a:t> </a:t>
            </a:r>
            <a:r>
              <a:rPr sz="550" b="1" spc="-15" dirty="0">
                <a:latin typeface="Arial"/>
                <a:cs typeface="Arial"/>
              </a:rPr>
              <a:t>ellos</a:t>
            </a:r>
            <a:endParaRPr sz="5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447</Words>
  <Application>Microsoft Office PowerPoint</Application>
  <PresentationFormat>Personalizado</PresentationFormat>
  <Paragraphs>67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2022-10-31T19:20:30Z</dcterms:created>
  <dcterms:modified xsi:type="dcterms:W3CDTF">2022-10-31T19:20:33Z</dcterms:modified>
</cp:coreProperties>
</file>