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12801600" cy="7772400"/>
  <p:notesSz cx="128016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8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2939" y="477373"/>
            <a:ext cx="6818917" cy="701750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02273" y="3321518"/>
            <a:ext cx="52070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spc="30" dirty="0">
                <a:latin typeface="Lucida Sans Unicode"/>
                <a:cs typeface="Lucida Sans Unicode"/>
              </a:rPr>
              <a:t>E</a:t>
            </a:r>
            <a:r>
              <a:rPr sz="600" spc="-45" dirty="0">
                <a:latin typeface="Lucida Sans Unicode"/>
                <a:cs typeface="Lucida Sans Unicode"/>
              </a:rPr>
              <a:t>m</a:t>
            </a:r>
            <a:r>
              <a:rPr sz="600" spc="10" dirty="0">
                <a:latin typeface="Lucida Sans Unicode"/>
                <a:cs typeface="Lucida Sans Unicode"/>
              </a:rPr>
              <a:t>p</a:t>
            </a:r>
            <a:r>
              <a:rPr sz="600" spc="-55" dirty="0">
                <a:latin typeface="Lucida Sans Unicode"/>
                <a:cs typeface="Lucida Sans Unicode"/>
              </a:rPr>
              <a:t>r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-20" dirty="0">
                <a:latin typeface="Lucida Sans Unicode"/>
                <a:cs typeface="Lucida Sans Unicode"/>
              </a:rPr>
              <a:t>n</a:t>
            </a:r>
            <a:r>
              <a:rPr sz="600" spc="10" dirty="0">
                <a:latin typeface="Lucida Sans Unicode"/>
                <a:cs typeface="Lucida Sans Unicode"/>
              </a:rPr>
              <a:t>d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10" dirty="0">
                <a:latin typeface="Lucida Sans Unicode"/>
                <a:cs typeface="Lucida Sans Unicode"/>
              </a:rPr>
              <a:t>d</a:t>
            </a:r>
            <a:r>
              <a:rPr sz="600" spc="-15" dirty="0">
                <a:latin typeface="Lucida Sans Unicode"/>
                <a:cs typeface="Lucida Sans Unicode"/>
              </a:rPr>
              <a:t>o</a:t>
            </a:r>
            <a:r>
              <a:rPr sz="600" spc="-40" dirty="0">
                <a:latin typeface="Lucida Sans Unicode"/>
                <a:cs typeface="Lucida Sans Unicode"/>
              </a:rPr>
              <a:t>r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12067" y="2513015"/>
            <a:ext cx="2418080" cy="916940"/>
            <a:chOff x="5112067" y="2513015"/>
            <a:chExt cx="2418080" cy="9169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7128" y="2790650"/>
              <a:ext cx="622406" cy="502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2397" y="3346666"/>
              <a:ext cx="82987" cy="829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12067" y="2513015"/>
              <a:ext cx="988060" cy="572770"/>
            </a:xfrm>
            <a:custGeom>
              <a:avLst/>
              <a:gdLst/>
              <a:ahLst/>
              <a:cxnLst/>
              <a:rect l="l" t="t" r="r" b="b"/>
              <a:pathLst>
                <a:path w="988060" h="572769">
                  <a:moveTo>
                    <a:pt x="987551" y="572613"/>
                  </a:moveTo>
                  <a:lnTo>
                    <a:pt x="0" y="572613"/>
                  </a:lnTo>
                  <a:lnTo>
                    <a:pt x="0" y="0"/>
                  </a:lnTo>
                  <a:lnTo>
                    <a:pt x="987551" y="0"/>
                  </a:lnTo>
                  <a:lnTo>
                    <a:pt x="987551" y="572613"/>
                  </a:lnTo>
                  <a:close/>
                </a:path>
              </a:pathLst>
            </a:custGeom>
            <a:solidFill>
              <a:srgbClr val="373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28664" y="2529612"/>
            <a:ext cx="954405" cy="484748"/>
          </a:xfrm>
          <a:prstGeom prst="rect">
            <a:avLst/>
          </a:prstGeom>
          <a:ln w="33195">
            <a:solidFill>
              <a:srgbClr val="6A6A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600" spc="-25" dirty="0">
                <a:latin typeface="Lucida Sans Unicode"/>
                <a:cs typeface="Lucida Sans Unicode"/>
              </a:rPr>
              <a:t>T</a:t>
            </a:r>
            <a:r>
              <a:rPr sz="600" spc="-15" dirty="0">
                <a:latin typeface="Lucida Sans Unicode"/>
                <a:cs typeface="Lucida Sans Unicode"/>
              </a:rPr>
              <a:t>i</a:t>
            </a:r>
            <a:r>
              <a:rPr sz="600" spc="10" dirty="0">
                <a:latin typeface="Lucida Sans Unicode"/>
                <a:cs typeface="Lucida Sans Unicode"/>
              </a:rPr>
              <a:t>p</a:t>
            </a:r>
            <a:r>
              <a:rPr sz="600" spc="-15" dirty="0">
                <a:latin typeface="Lucida Sans Unicode"/>
                <a:cs typeface="Lucida Sans Unicode"/>
              </a:rPr>
              <a:t>o</a:t>
            </a:r>
            <a:r>
              <a:rPr sz="600" spc="-45" dirty="0">
                <a:latin typeface="Lucida Sans Unicode"/>
                <a:cs typeface="Lucida Sans Unicode"/>
              </a:rPr>
              <a:t>s</a:t>
            </a:r>
            <a:r>
              <a:rPr sz="600" spc="-30" dirty="0">
                <a:latin typeface="Lucida Sans Unicode"/>
                <a:cs typeface="Lucida Sans Unicode"/>
              </a:rPr>
              <a:t> </a:t>
            </a:r>
            <a:r>
              <a:rPr sz="600" spc="10" dirty="0">
                <a:latin typeface="Lucida Sans Unicode"/>
                <a:cs typeface="Lucida Sans Unicode"/>
              </a:rPr>
              <a:t>de</a:t>
            </a:r>
            <a:r>
              <a:rPr sz="600" spc="-15" dirty="0">
                <a:latin typeface="Lucida Sans Unicode"/>
                <a:cs typeface="Lucida Sans Unicode"/>
              </a:rPr>
              <a:t> 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-45" dirty="0">
                <a:latin typeface="Lucida Sans Unicode"/>
                <a:cs typeface="Lucida Sans Unicode"/>
              </a:rPr>
              <a:t>m</a:t>
            </a:r>
            <a:r>
              <a:rPr sz="600" spc="10" dirty="0">
                <a:latin typeface="Lucida Sans Unicode"/>
                <a:cs typeface="Lucida Sans Unicode"/>
              </a:rPr>
              <a:t>p</a:t>
            </a:r>
            <a:r>
              <a:rPr sz="600" spc="-55" dirty="0">
                <a:latin typeface="Lucida Sans Unicode"/>
                <a:cs typeface="Lucida Sans Unicode"/>
              </a:rPr>
              <a:t>r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-20" dirty="0">
                <a:latin typeface="Lucida Sans Unicode"/>
                <a:cs typeface="Lucida Sans Unicode"/>
              </a:rPr>
              <a:t>n</a:t>
            </a:r>
            <a:r>
              <a:rPr sz="600" spc="10" dirty="0">
                <a:latin typeface="Lucida Sans Unicode"/>
                <a:cs typeface="Lucida Sans Unicode"/>
              </a:rPr>
              <a:t>d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10" dirty="0">
                <a:latin typeface="Lucida Sans Unicode"/>
                <a:cs typeface="Lucida Sans Unicode"/>
              </a:rPr>
              <a:t>d</a:t>
            </a:r>
            <a:r>
              <a:rPr sz="600" spc="-15" dirty="0">
                <a:latin typeface="Lucida Sans Unicode"/>
                <a:cs typeface="Lucida Sans Unicode"/>
              </a:rPr>
              <a:t>o</a:t>
            </a:r>
            <a:r>
              <a:rPr sz="600" spc="-40" dirty="0">
                <a:latin typeface="Lucida Sans Unicode"/>
                <a:cs typeface="Lucida Sans Unicode"/>
              </a:rPr>
              <a:t>r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21278" y="887871"/>
            <a:ext cx="784860" cy="2903220"/>
            <a:chOff x="4121278" y="887871"/>
            <a:chExt cx="784860" cy="2903220"/>
          </a:xfrm>
        </p:grpSpPr>
        <p:sp>
          <p:nvSpPr>
            <p:cNvPr id="12" name="object 12"/>
            <p:cNvSpPr/>
            <p:nvPr/>
          </p:nvSpPr>
          <p:spPr>
            <a:xfrm>
              <a:off x="4121278" y="887871"/>
              <a:ext cx="784860" cy="767715"/>
            </a:xfrm>
            <a:custGeom>
              <a:avLst/>
              <a:gdLst/>
              <a:ahLst/>
              <a:cxnLst/>
              <a:rect l="l" t="t" r="r" b="b"/>
              <a:pathLst>
                <a:path w="784860" h="767714">
                  <a:moveTo>
                    <a:pt x="784231" y="767634"/>
                  </a:moveTo>
                  <a:lnTo>
                    <a:pt x="0" y="767634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76763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2191" y="968783"/>
              <a:ext cx="618490" cy="461009"/>
            </a:xfrm>
            <a:custGeom>
              <a:avLst/>
              <a:gdLst/>
              <a:ahLst/>
              <a:cxnLst/>
              <a:rect l="l" t="t" r="r" b="b"/>
              <a:pathLst>
                <a:path w="618489" h="461009">
                  <a:moveTo>
                    <a:pt x="0" y="0"/>
                  </a:moveTo>
                  <a:lnTo>
                    <a:pt x="618256" y="0"/>
                  </a:lnTo>
                  <a:lnTo>
                    <a:pt x="618256" y="460580"/>
                  </a:lnTo>
                  <a:lnTo>
                    <a:pt x="0" y="460580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8415" y="975007"/>
              <a:ext cx="66390" cy="663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21278" y="1697745"/>
              <a:ext cx="784860" cy="718185"/>
            </a:xfrm>
            <a:custGeom>
              <a:avLst/>
              <a:gdLst/>
              <a:ahLst/>
              <a:cxnLst/>
              <a:rect l="l" t="t" r="r" b="b"/>
              <a:pathLst>
                <a:path w="784860" h="718185">
                  <a:moveTo>
                    <a:pt x="784231" y="717841"/>
                  </a:moveTo>
                  <a:lnTo>
                    <a:pt x="0" y="717841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717841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0116" y="1776584"/>
              <a:ext cx="622406" cy="41493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21278" y="2457828"/>
              <a:ext cx="784860" cy="572770"/>
            </a:xfrm>
            <a:custGeom>
              <a:avLst/>
              <a:gdLst/>
              <a:ahLst/>
              <a:cxnLst/>
              <a:rect l="l" t="t" r="r" b="b"/>
              <a:pathLst>
                <a:path w="784860" h="572769">
                  <a:moveTo>
                    <a:pt x="784231" y="572613"/>
                  </a:moveTo>
                  <a:lnTo>
                    <a:pt x="0" y="572613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572613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2191" y="2538741"/>
              <a:ext cx="618490" cy="266065"/>
            </a:xfrm>
            <a:custGeom>
              <a:avLst/>
              <a:gdLst/>
              <a:ahLst/>
              <a:cxnLst/>
              <a:rect l="l" t="t" r="r" b="b"/>
              <a:pathLst>
                <a:path w="618489" h="266064">
                  <a:moveTo>
                    <a:pt x="0" y="0"/>
                  </a:moveTo>
                  <a:lnTo>
                    <a:pt x="618256" y="0"/>
                  </a:lnTo>
                  <a:lnTo>
                    <a:pt x="618256" y="265560"/>
                  </a:lnTo>
                  <a:lnTo>
                    <a:pt x="0" y="265560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1278" y="3072683"/>
              <a:ext cx="784860" cy="718185"/>
            </a:xfrm>
            <a:custGeom>
              <a:avLst/>
              <a:gdLst/>
              <a:ahLst/>
              <a:cxnLst/>
              <a:rect l="l" t="t" r="r" b="b"/>
              <a:pathLst>
                <a:path w="784860" h="718185">
                  <a:moveTo>
                    <a:pt x="784231" y="717841"/>
                  </a:moveTo>
                  <a:lnTo>
                    <a:pt x="0" y="717841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717841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2191" y="3153595"/>
              <a:ext cx="618490" cy="410845"/>
            </a:xfrm>
            <a:custGeom>
              <a:avLst/>
              <a:gdLst/>
              <a:ahLst/>
              <a:cxnLst/>
              <a:rect l="l" t="t" r="r" b="b"/>
              <a:pathLst>
                <a:path w="618489" h="410845">
                  <a:moveTo>
                    <a:pt x="0" y="0"/>
                  </a:moveTo>
                  <a:lnTo>
                    <a:pt x="618256" y="0"/>
                  </a:lnTo>
                  <a:lnTo>
                    <a:pt x="618256" y="410788"/>
                  </a:lnTo>
                  <a:lnTo>
                    <a:pt x="0" y="410788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94491" y="251605"/>
            <a:ext cx="2921635" cy="2610485"/>
            <a:chOff x="5294491" y="251605"/>
            <a:chExt cx="2921635" cy="2610485"/>
          </a:xfrm>
        </p:grpSpPr>
        <p:sp>
          <p:nvSpPr>
            <p:cNvPr id="22" name="object 22"/>
            <p:cNvSpPr/>
            <p:nvPr/>
          </p:nvSpPr>
          <p:spPr>
            <a:xfrm>
              <a:off x="5296714" y="2593928"/>
              <a:ext cx="618490" cy="266065"/>
            </a:xfrm>
            <a:custGeom>
              <a:avLst/>
              <a:gdLst/>
              <a:ahLst/>
              <a:cxnLst/>
              <a:rect l="l" t="t" r="r" b="b"/>
              <a:pathLst>
                <a:path w="618489" h="266064">
                  <a:moveTo>
                    <a:pt x="0" y="0"/>
                  </a:moveTo>
                  <a:lnTo>
                    <a:pt x="618256" y="0"/>
                  </a:lnTo>
                  <a:lnTo>
                    <a:pt x="618256" y="265560"/>
                  </a:lnTo>
                  <a:lnTo>
                    <a:pt x="0" y="265560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2938" y="2600152"/>
              <a:ext cx="66390" cy="663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22853" y="251605"/>
              <a:ext cx="693420" cy="1016635"/>
            </a:xfrm>
            <a:custGeom>
              <a:avLst/>
              <a:gdLst/>
              <a:ahLst/>
              <a:cxnLst/>
              <a:rect l="l" t="t" r="r" b="b"/>
              <a:pathLst>
                <a:path w="693420" h="1016635">
                  <a:moveTo>
                    <a:pt x="692945" y="1016596"/>
                  </a:moveTo>
                  <a:lnTo>
                    <a:pt x="0" y="1016596"/>
                  </a:lnTo>
                  <a:lnTo>
                    <a:pt x="0" y="0"/>
                  </a:lnTo>
                  <a:lnTo>
                    <a:pt x="692945" y="0"/>
                  </a:lnTo>
                  <a:lnTo>
                    <a:pt x="692945" y="1016596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49537" y="1147207"/>
            <a:ext cx="1149985" cy="244811"/>
          </a:xfrm>
          <a:prstGeom prst="rect">
            <a:avLst/>
          </a:prstGeom>
          <a:solidFill>
            <a:srgbClr val="DFDFDF"/>
          </a:solidFill>
          <a:ln w="33195">
            <a:solidFill>
              <a:srgbClr val="D6D6D6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8895" marR="43815">
              <a:lnSpc>
                <a:spcPct val="108900"/>
              </a:lnSpc>
              <a:spcBef>
                <a:spcPts val="340"/>
              </a:spcBef>
            </a:pPr>
            <a:r>
              <a:rPr sz="400" spc="10" dirty="0">
                <a:latin typeface="Lucida Sans Unicode"/>
                <a:cs typeface="Lucida Sans Unicode"/>
              </a:rPr>
              <a:t>Se </a:t>
            </a:r>
            <a:r>
              <a:rPr sz="400" spc="-10" dirty="0">
                <a:latin typeface="Lucida Sans Unicode"/>
                <a:cs typeface="Lucida Sans Unicode"/>
              </a:rPr>
              <a:t>adelanta</a:t>
            </a:r>
            <a:r>
              <a:rPr sz="400" spc="105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a </a:t>
            </a:r>
            <a:r>
              <a:rPr sz="400" spc="-15" dirty="0">
                <a:latin typeface="Lucida Sans Unicode"/>
                <a:cs typeface="Lucida Sans Unicode"/>
              </a:rPr>
              <a:t>las</a:t>
            </a:r>
            <a:r>
              <a:rPr sz="400" spc="95" dirty="0">
                <a:latin typeface="Lucida Sans Unicode"/>
                <a:cs typeface="Lucida Sans Unicode"/>
              </a:rPr>
              <a:t> </a:t>
            </a:r>
            <a:r>
              <a:rPr sz="400" spc="-15" dirty="0">
                <a:latin typeface="Lucida Sans Unicode"/>
                <a:cs typeface="Lucida Sans Unicode"/>
              </a:rPr>
              <a:t>tendencias</a:t>
            </a:r>
            <a:r>
              <a:rPr sz="400" spc="95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del </a:t>
            </a:r>
            <a:r>
              <a:rPr sz="400" spc="-10" dirty="0">
                <a:latin typeface="Lucida Sans Unicode"/>
                <a:cs typeface="Lucida Sans Unicode"/>
              </a:rPr>
              <a:t>momento </a:t>
            </a:r>
            <a:r>
              <a:rPr sz="400" spc="-110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y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dirty="0">
                <a:latin typeface="Lucida Sans Unicode"/>
                <a:cs typeface="Lucida Sans Unicode"/>
              </a:rPr>
              <a:t>pone</a:t>
            </a:r>
            <a:r>
              <a:rPr sz="400" spc="-5" dirty="0">
                <a:latin typeface="Lucida Sans Unicode"/>
                <a:cs typeface="Lucida Sans Unicode"/>
              </a:rPr>
              <a:t> </a:t>
            </a:r>
            <a:r>
              <a:rPr sz="400" spc="-10" dirty="0">
                <a:latin typeface="Lucida Sans Unicode"/>
                <a:cs typeface="Lucida Sans Unicode"/>
              </a:rPr>
              <a:t>su </a:t>
            </a:r>
            <a:r>
              <a:rPr sz="400" spc="-15" dirty="0">
                <a:latin typeface="Lucida Sans Unicode"/>
                <a:cs typeface="Lucida Sans Unicode"/>
              </a:rPr>
              <a:t>esfuerzo</a:t>
            </a:r>
            <a:r>
              <a:rPr sz="400" spc="10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y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negocio</a:t>
            </a:r>
            <a:r>
              <a:rPr sz="400" spc="10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en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spc="-15" dirty="0">
                <a:latin typeface="Lucida Sans Unicode"/>
                <a:cs typeface="Lucida Sans Unicode"/>
              </a:rPr>
              <a:t>sectores</a:t>
            </a:r>
            <a:r>
              <a:rPr sz="400" spc="15" dirty="0">
                <a:latin typeface="Lucida Sans Unicode"/>
                <a:cs typeface="Lucida Sans Unicode"/>
              </a:rPr>
              <a:t> </a:t>
            </a:r>
            <a:r>
              <a:rPr sz="400" spc="5" dirty="0">
                <a:latin typeface="Lucida Sans Unicode"/>
                <a:cs typeface="Lucida Sans Unicode"/>
              </a:rPr>
              <a:t>o </a:t>
            </a:r>
            <a:r>
              <a:rPr sz="400" spc="-114" dirty="0">
                <a:latin typeface="Lucida Sans Unicode"/>
                <a:cs typeface="Lucida Sans Unicode"/>
              </a:rPr>
              <a:t> </a:t>
            </a:r>
            <a:r>
              <a:rPr sz="400" spc="-10" dirty="0">
                <a:latin typeface="Lucida Sans Unicode"/>
                <a:cs typeface="Lucida Sans Unicode"/>
              </a:rPr>
              <a:t>productos</a:t>
            </a:r>
            <a:r>
              <a:rPr sz="400" spc="10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que</a:t>
            </a:r>
            <a:r>
              <a:rPr sz="400" spc="-10" dirty="0">
                <a:latin typeface="Lucida Sans Unicode"/>
                <a:cs typeface="Lucida Sans Unicode"/>
              </a:rPr>
              <a:t> serán la</a:t>
            </a:r>
            <a:r>
              <a:rPr sz="400" spc="5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clave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en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spc="-20" dirty="0">
                <a:latin typeface="Lucida Sans Unicode"/>
                <a:cs typeface="Lucida Sans Unicode"/>
              </a:rPr>
              <a:t>un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spc="-20" dirty="0">
                <a:latin typeface="Lucida Sans Unicode"/>
                <a:cs typeface="Lucida Sans Unicode"/>
              </a:rPr>
              <a:t>futuro.</a:t>
            </a:r>
            <a:endParaRPr sz="4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39578" y="1965380"/>
            <a:ext cx="759460" cy="177741"/>
          </a:xfrm>
          <a:prstGeom prst="rect">
            <a:avLst/>
          </a:prstGeom>
          <a:solidFill>
            <a:srgbClr val="DFDFDF"/>
          </a:solidFill>
          <a:ln w="33195">
            <a:solidFill>
              <a:srgbClr val="D6D6D6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8895" marR="43815">
              <a:lnSpc>
                <a:spcPct val="108900"/>
              </a:lnSpc>
              <a:spcBef>
                <a:spcPts val="340"/>
              </a:spcBef>
            </a:pPr>
            <a:r>
              <a:rPr sz="400" spc="25" dirty="0">
                <a:latin typeface="Lucida Sans Unicode"/>
                <a:cs typeface="Lucida Sans Unicode"/>
              </a:rPr>
              <a:t>B</a:t>
            </a:r>
            <a:r>
              <a:rPr sz="400" spc="-25" dirty="0">
                <a:latin typeface="Lucida Sans Unicode"/>
                <a:cs typeface="Lucida Sans Unicode"/>
              </a:rPr>
              <a:t>u</a:t>
            </a:r>
            <a:r>
              <a:rPr sz="400" spc="-10" dirty="0">
                <a:latin typeface="Lucida Sans Unicode"/>
                <a:cs typeface="Lucida Sans Unicode"/>
              </a:rPr>
              <a:t>s</a:t>
            </a:r>
            <a:r>
              <a:rPr sz="400" spc="-15" dirty="0">
                <a:latin typeface="Lucida Sans Unicode"/>
                <a:cs typeface="Lucida Sans Unicode"/>
              </a:rPr>
              <a:t>c</a:t>
            </a:r>
            <a:r>
              <a:rPr sz="400" spc="-5" dirty="0">
                <a:latin typeface="Lucida Sans Unicode"/>
                <a:cs typeface="Lucida Sans Unicode"/>
              </a:rPr>
              <a:t>a</a:t>
            </a:r>
            <a:r>
              <a:rPr sz="400" spc="10" dirty="0">
                <a:latin typeface="Lucida Sans Unicode"/>
                <a:cs typeface="Lucida Sans Unicode"/>
              </a:rPr>
              <a:t> </a:t>
            </a:r>
            <a:r>
              <a:rPr sz="400" spc="-40" dirty="0">
                <a:latin typeface="Lucida Sans Unicode"/>
                <a:cs typeface="Lucida Sans Unicode"/>
              </a:rPr>
              <a:t>r</a:t>
            </a:r>
            <a:r>
              <a:rPr sz="400" dirty="0">
                <a:latin typeface="Lucida Sans Unicode"/>
                <a:cs typeface="Lucida Sans Unicode"/>
              </a:rPr>
              <a:t>e</a:t>
            </a:r>
            <a:r>
              <a:rPr sz="400" spc="-25" dirty="0">
                <a:latin typeface="Lucida Sans Unicode"/>
                <a:cs typeface="Lucida Sans Unicode"/>
              </a:rPr>
              <a:t>nt</a:t>
            </a:r>
            <a:r>
              <a:rPr sz="400" dirty="0">
                <a:latin typeface="Lucida Sans Unicode"/>
                <a:cs typeface="Lucida Sans Unicode"/>
              </a:rPr>
              <a:t>a</a:t>
            </a:r>
            <a:r>
              <a:rPr sz="400" spc="5" dirty="0">
                <a:latin typeface="Lucida Sans Unicode"/>
                <a:cs typeface="Lucida Sans Unicode"/>
              </a:rPr>
              <a:t>b</a:t>
            </a:r>
            <a:r>
              <a:rPr sz="400" spc="-20" dirty="0">
                <a:latin typeface="Lucida Sans Unicode"/>
                <a:cs typeface="Lucida Sans Unicode"/>
              </a:rPr>
              <a:t>ili</a:t>
            </a:r>
            <a:r>
              <a:rPr sz="400" spc="-35" dirty="0">
                <a:latin typeface="Lucida Sans Unicode"/>
                <a:cs typeface="Lucida Sans Unicode"/>
              </a:rPr>
              <a:t>z</a:t>
            </a:r>
            <a:r>
              <a:rPr sz="400" dirty="0">
                <a:latin typeface="Lucida Sans Unicode"/>
                <a:cs typeface="Lucida Sans Unicode"/>
              </a:rPr>
              <a:t>a</a:t>
            </a:r>
            <a:r>
              <a:rPr sz="400" spc="-25" dirty="0">
                <a:latin typeface="Lucida Sans Unicode"/>
                <a:cs typeface="Lucida Sans Unicode"/>
              </a:rPr>
              <a:t>r</a:t>
            </a:r>
            <a:r>
              <a:rPr sz="400" spc="-10" dirty="0">
                <a:latin typeface="Lucida Sans Unicode"/>
                <a:cs typeface="Lucida Sans Unicode"/>
              </a:rPr>
              <a:t> s</a:t>
            </a:r>
            <a:r>
              <a:rPr sz="400" spc="-15" dirty="0">
                <a:latin typeface="Lucida Sans Unicode"/>
                <a:cs typeface="Lucida Sans Unicode"/>
              </a:rPr>
              <a:t>u</a:t>
            </a:r>
            <a:r>
              <a:rPr sz="400" spc="-5" dirty="0">
                <a:latin typeface="Lucida Sans Unicode"/>
                <a:cs typeface="Lucida Sans Unicode"/>
              </a:rPr>
              <a:t> </a:t>
            </a:r>
            <a:r>
              <a:rPr sz="400" spc="5" dirty="0">
                <a:latin typeface="Lucida Sans Unicode"/>
                <a:cs typeface="Lucida Sans Unicode"/>
              </a:rPr>
              <a:t>d</a:t>
            </a:r>
            <a:r>
              <a:rPr sz="400" spc="-20" dirty="0">
                <a:latin typeface="Lucida Sans Unicode"/>
                <a:cs typeface="Lucida Sans Unicode"/>
              </a:rPr>
              <a:t>i</a:t>
            </a:r>
            <a:r>
              <a:rPr sz="400" spc="-25" dirty="0">
                <a:latin typeface="Lucida Sans Unicode"/>
                <a:cs typeface="Lucida Sans Unicode"/>
              </a:rPr>
              <a:t>n</a:t>
            </a:r>
            <a:r>
              <a:rPr sz="400" dirty="0">
                <a:latin typeface="Lucida Sans Unicode"/>
                <a:cs typeface="Lucida Sans Unicode"/>
              </a:rPr>
              <a:t>e</a:t>
            </a:r>
            <a:r>
              <a:rPr sz="400" spc="-40" dirty="0">
                <a:latin typeface="Lucida Sans Unicode"/>
                <a:cs typeface="Lucida Sans Unicode"/>
              </a:rPr>
              <a:t>r</a:t>
            </a:r>
            <a:r>
              <a:rPr sz="400" dirty="0">
                <a:latin typeface="Lucida Sans Unicode"/>
                <a:cs typeface="Lucida Sans Unicode"/>
              </a:rPr>
              <a:t>o  </a:t>
            </a:r>
            <a:r>
              <a:rPr sz="400" spc="-5" dirty="0">
                <a:latin typeface="Lucida Sans Unicode"/>
                <a:cs typeface="Lucida Sans Unicode"/>
              </a:rPr>
              <a:t>con</a:t>
            </a:r>
            <a:r>
              <a:rPr sz="400" spc="-20" dirty="0">
                <a:latin typeface="Lucida Sans Unicode"/>
                <a:cs typeface="Lucida Sans Unicode"/>
              </a:rPr>
              <a:t> </a:t>
            </a:r>
            <a:r>
              <a:rPr sz="400" spc="-10" dirty="0">
                <a:latin typeface="Lucida Sans Unicode"/>
                <a:cs typeface="Lucida Sans Unicode"/>
              </a:rPr>
              <a:t>proyectos</a:t>
            </a:r>
            <a:r>
              <a:rPr sz="400" spc="5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novedosos.</a:t>
            </a:r>
            <a:endParaRPr sz="400">
              <a:latin typeface="Lucida Sans Unicode"/>
              <a:cs typeface="Lucida Sans Unicod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8415" y="2544965"/>
            <a:ext cx="66390" cy="6639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160325" y="2686044"/>
            <a:ext cx="739140" cy="110927"/>
          </a:xfrm>
          <a:prstGeom prst="rect">
            <a:avLst/>
          </a:prstGeom>
          <a:solidFill>
            <a:srgbClr val="DFDFDF"/>
          </a:solidFill>
          <a:ln w="33195">
            <a:solidFill>
              <a:srgbClr val="D6D6D6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384"/>
              </a:spcBef>
            </a:pPr>
            <a:r>
              <a:rPr sz="400" spc="-5" dirty="0">
                <a:latin typeface="Lucida Sans Unicode"/>
                <a:cs typeface="Lucida Sans Unicode"/>
              </a:rPr>
              <a:t>Quien</a:t>
            </a:r>
            <a:r>
              <a:rPr sz="400" spc="-15" dirty="0">
                <a:latin typeface="Lucida Sans Unicode"/>
                <a:cs typeface="Lucida Sans Unicode"/>
              </a:rPr>
              <a:t> </a:t>
            </a:r>
            <a:r>
              <a:rPr sz="400" spc="-20" dirty="0">
                <a:latin typeface="Lucida Sans Unicode"/>
                <a:cs typeface="Lucida Sans Unicode"/>
              </a:rPr>
              <a:t>arrastra</a:t>
            </a:r>
            <a:r>
              <a:rPr sz="400" spc="5" dirty="0">
                <a:latin typeface="Lucida Sans Unicode"/>
                <a:cs typeface="Lucida Sans Unicode"/>
              </a:rPr>
              <a:t> </a:t>
            </a:r>
            <a:r>
              <a:rPr sz="400" spc="-5" dirty="0">
                <a:latin typeface="Lucida Sans Unicode"/>
                <a:cs typeface="Lucida Sans Unicode"/>
              </a:rPr>
              <a:t>y</a:t>
            </a:r>
            <a:r>
              <a:rPr sz="400" spc="-15" dirty="0">
                <a:latin typeface="Lucida Sans Unicode"/>
                <a:cs typeface="Lucida Sans Unicode"/>
              </a:rPr>
              <a:t> </a:t>
            </a:r>
            <a:r>
              <a:rPr sz="400" spc="-10" dirty="0">
                <a:latin typeface="Lucida Sans Unicode"/>
                <a:cs typeface="Lucida Sans Unicode"/>
              </a:rPr>
              <a:t>convence.</a:t>
            </a:r>
            <a:endParaRPr sz="400">
              <a:latin typeface="Lucida Sans Unicode"/>
              <a:cs typeface="Lucida Sans Unicode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8415" y="3159819"/>
            <a:ext cx="66390" cy="6639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102233" y="3373512"/>
            <a:ext cx="796925" cy="110927"/>
          </a:xfrm>
          <a:prstGeom prst="rect">
            <a:avLst/>
          </a:prstGeom>
          <a:solidFill>
            <a:srgbClr val="DFDFDF"/>
          </a:solidFill>
          <a:ln w="33195">
            <a:solidFill>
              <a:srgbClr val="D6D6D6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384"/>
              </a:spcBef>
            </a:pPr>
            <a:r>
              <a:rPr sz="400" spc="5" dirty="0">
                <a:latin typeface="Lucida Sans Unicode"/>
                <a:cs typeface="Lucida Sans Unicode"/>
              </a:rPr>
              <a:t>Sabe</a:t>
            </a:r>
            <a:r>
              <a:rPr sz="400" spc="-15" dirty="0">
                <a:latin typeface="Lucida Sans Unicode"/>
                <a:cs typeface="Lucida Sans Unicode"/>
              </a:rPr>
              <a:t> </a:t>
            </a:r>
            <a:r>
              <a:rPr sz="400" dirty="0">
                <a:latin typeface="Lucida Sans Unicode"/>
                <a:cs typeface="Lucida Sans Unicode"/>
              </a:rPr>
              <a:t>donde</a:t>
            </a:r>
            <a:r>
              <a:rPr sz="400" spc="-10" dirty="0">
                <a:latin typeface="Lucida Sans Unicode"/>
                <a:cs typeface="Lucida Sans Unicode"/>
              </a:rPr>
              <a:t> está</a:t>
            </a:r>
            <a:r>
              <a:rPr sz="400" spc="5" dirty="0">
                <a:latin typeface="Lucida Sans Unicode"/>
                <a:cs typeface="Lucida Sans Unicode"/>
              </a:rPr>
              <a:t> </a:t>
            </a:r>
            <a:r>
              <a:rPr sz="400" spc="-10" dirty="0">
                <a:latin typeface="Lucida Sans Unicode"/>
                <a:cs typeface="Lucida Sans Unicode"/>
              </a:rPr>
              <a:t>el</a:t>
            </a:r>
            <a:r>
              <a:rPr sz="400" spc="-5" dirty="0">
                <a:latin typeface="Lucida Sans Unicode"/>
                <a:cs typeface="Lucida Sans Unicode"/>
              </a:rPr>
              <a:t> negocio.</a:t>
            </a:r>
            <a:endParaRPr sz="400">
              <a:latin typeface="Lucida Sans Unicode"/>
              <a:cs typeface="Lucida Sans Unicode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121278" y="887871"/>
          <a:ext cx="751205" cy="3837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600" spc="-20" dirty="0">
                          <a:latin typeface="Lucida Sans Unicode"/>
                          <a:cs typeface="Lucida Sans Unicode"/>
                        </a:rPr>
                        <a:t>Visionario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38100">
                      <a:solidFill>
                        <a:srgbClr val="D6D6D6"/>
                      </a:solidFill>
                      <a:prstDash val="solid"/>
                    </a:lnL>
                    <a:lnR w="38100">
                      <a:solidFill>
                        <a:srgbClr val="D6D6D6"/>
                      </a:solidFill>
                      <a:prstDash val="solid"/>
                    </a:lnR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600" spc="-25" dirty="0">
                          <a:solidFill>
                            <a:srgbClr val="4F4E49"/>
                          </a:solidFill>
                          <a:latin typeface="Lucida Sans Unicode"/>
                          <a:cs typeface="Lucida Sans Unicode"/>
                        </a:rPr>
                        <a:t>Inversionista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38100">
                      <a:solidFill>
                        <a:srgbClr val="D6D6D6"/>
                      </a:solidFill>
                      <a:prstDash val="solid"/>
                    </a:lnL>
                    <a:lnR w="38100">
                      <a:solidFill>
                        <a:srgbClr val="D6D6D6"/>
                      </a:solidFill>
                      <a:prstDash val="solid"/>
                    </a:lnR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spc="-20" dirty="0">
                          <a:solidFill>
                            <a:srgbClr val="4F4E49"/>
                          </a:solidFill>
                          <a:latin typeface="Lucida Sans Unicode"/>
                          <a:cs typeface="Lucida Sans Unicode"/>
                        </a:rPr>
                        <a:t>Persuasivo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38100">
                      <a:solidFill>
                        <a:srgbClr val="D6D6D6"/>
                      </a:solidFill>
                      <a:prstDash val="solid"/>
                    </a:lnL>
                    <a:lnR w="38100">
                      <a:solidFill>
                        <a:srgbClr val="D6D6D6"/>
                      </a:solidFill>
                      <a:prstDash val="solid"/>
                    </a:lnR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6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600" spc="-20" dirty="0">
                          <a:solidFill>
                            <a:srgbClr val="4F4E49"/>
                          </a:solidFill>
                          <a:latin typeface="Lucida Sans Unicode"/>
                          <a:cs typeface="Lucida Sans Unicode"/>
                        </a:rPr>
                        <a:t>Intuitivo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38100">
                      <a:solidFill>
                        <a:srgbClr val="D6D6D6"/>
                      </a:solidFill>
                      <a:prstDash val="solid"/>
                    </a:lnL>
                    <a:lnR w="38100">
                      <a:solidFill>
                        <a:srgbClr val="D6D6D6"/>
                      </a:solidFill>
                      <a:prstDash val="solid"/>
                    </a:lnR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2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600" spc="-15" dirty="0">
                          <a:solidFill>
                            <a:srgbClr val="939799"/>
                          </a:solidFill>
                          <a:latin typeface="Lucida Sans Unicode"/>
                          <a:cs typeface="Lucida Sans Unicode"/>
                        </a:rPr>
                        <a:t>Especialista</a:t>
                      </a:r>
                      <a:endParaRPr sz="6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38100">
                      <a:solidFill>
                        <a:srgbClr val="D6D6D6"/>
                      </a:solidFill>
                      <a:prstDash val="solid"/>
                    </a:lnL>
                    <a:lnR w="38100">
                      <a:solidFill>
                        <a:srgbClr val="D6D6D6"/>
                      </a:solidFill>
                      <a:prstDash val="solid"/>
                    </a:lnR>
                    <a:lnT w="38100">
                      <a:solidFill>
                        <a:srgbClr val="D6D6D6"/>
                      </a:solidFill>
                      <a:prstDash val="solid"/>
                    </a:lnT>
                    <a:lnB w="38100">
                      <a:solidFill>
                        <a:srgbClr val="D6D6D6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9162" y="3911604"/>
            <a:ext cx="593360" cy="62240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031694" y="4237329"/>
            <a:ext cx="896619" cy="110927"/>
          </a:xfrm>
          <a:prstGeom prst="rect">
            <a:avLst/>
          </a:prstGeom>
          <a:solidFill>
            <a:srgbClr val="DFDFDF"/>
          </a:solidFill>
          <a:ln w="33195">
            <a:solidFill>
              <a:srgbClr val="D6D6D6"/>
            </a:solidFill>
          </a:ln>
        </p:spPr>
        <p:txBody>
          <a:bodyPr vert="horz" wrap="square" lIns="0" tIns="48894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384"/>
              </a:spcBef>
            </a:pPr>
            <a:r>
              <a:rPr sz="400" spc="10" dirty="0">
                <a:latin typeface="Lucida Sans Unicode"/>
                <a:cs typeface="Lucida Sans Unicode"/>
              </a:rPr>
              <a:t>S</a:t>
            </a:r>
            <a:r>
              <a:rPr sz="400" spc="-25" dirty="0">
                <a:latin typeface="Lucida Sans Unicode"/>
                <a:cs typeface="Lucida Sans Unicode"/>
              </a:rPr>
              <a:t>u</a:t>
            </a:r>
            <a:r>
              <a:rPr sz="400" dirty="0">
                <a:latin typeface="Lucida Sans Unicode"/>
                <a:cs typeface="Lucida Sans Unicode"/>
              </a:rPr>
              <a:t>e</a:t>
            </a:r>
            <a:r>
              <a:rPr sz="400" spc="-20" dirty="0">
                <a:latin typeface="Lucida Sans Unicode"/>
                <a:cs typeface="Lucida Sans Unicode"/>
              </a:rPr>
              <a:t>l</a:t>
            </a:r>
            <a:r>
              <a:rPr sz="400" spc="10" dirty="0">
                <a:latin typeface="Lucida Sans Unicode"/>
                <a:cs typeface="Lucida Sans Unicode"/>
              </a:rPr>
              <a:t>e</a:t>
            </a:r>
            <a:r>
              <a:rPr sz="400" spc="-5" dirty="0">
                <a:latin typeface="Lucida Sans Unicode"/>
                <a:cs typeface="Lucida Sans Unicode"/>
              </a:rPr>
              <a:t> </a:t>
            </a:r>
            <a:r>
              <a:rPr sz="400" spc="-25" dirty="0">
                <a:latin typeface="Lucida Sans Unicode"/>
                <a:cs typeface="Lucida Sans Unicode"/>
              </a:rPr>
              <a:t>t</a:t>
            </a:r>
            <a:r>
              <a:rPr sz="400" dirty="0">
                <a:latin typeface="Lucida Sans Unicode"/>
                <a:cs typeface="Lucida Sans Unicode"/>
              </a:rPr>
              <a:t>e</a:t>
            </a:r>
            <a:r>
              <a:rPr sz="400" spc="-25" dirty="0">
                <a:latin typeface="Lucida Sans Unicode"/>
                <a:cs typeface="Lucida Sans Unicode"/>
              </a:rPr>
              <a:t>n</a:t>
            </a:r>
            <a:r>
              <a:rPr sz="400" dirty="0">
                <a:latin typeface="Lucida Sans Unicode"/>
                <a:cs typeface="Lucida Sans Unicode"/>
              </a:rPr>
              <a:t>e</a:t>
            </a:r>
            <a:r>
              <a:rPr sz="400" spc="-25" dirty="0">
                <a:latin typeface="Lucida Sans Unicode"/>
                <a:cs typeface="Lucida Sans Unicode"/>
              </a:rPr>
              <a:t>r</a:t>
            </a:r>
            <a:r>
              <a:rPr sz="400" spc="-10" dirty="0">
                <a:latin typeface="Lucida Sans Unicode"/>
                <a:cs typeface="Lucida Sans Unicode"/>
              </a:rPr>
              <a:t> </a:t>
            </a:r>
            <a:r>
              <a:rPr sz="400" spc="-25" dirty="0">
                <a:latin typeface="Lucida Sans Unicode"/>
                <a:cs typeface="Lucida Sans Unicode"/>
              </a:rPr>
              <a:t>u</a:t>
            </a:r>
            <a:r>
              <a:rPr sz="400" spc="-15" dirty="0">
                <a:latin typeface="Lucida Sans Unicode"/>
                <a:cs typeface="Lucida Sans Unicode"/>
              </a:rPr>
              <a:t>n</a:t>
            </a:r>
            <a:r>
              <a:rPr sz="400" spc="-5" dirty="0">
                <a:latin typeface="Lucida Sans Unicode"/>
                <a:cs typeface="Lucida Sans Unicode"/>
              </a:rPr>
              <a:t> </a:t>
            </a:r>
            <a:r>
              <a:rPr sz="400" spc="5" dirty="0">
                <a:latin typeface="Lucida Sans Unicode"/>
                <a:cs typeface="Lucida Sans Unicode"/>
              </a:rPr>
              <a:t>p</a:t>
            </a:r>
            <a:r>
              <a:rPr sz="400" dirty="0">
                <a:latin typeface="Lucida Sans Unicode"/>
                <a:cs typeface="Lucida Sans Unicode"/>
              </a:rPr>
              <a:t>e</a:t>
            </a:r>
            <a:r>
              <a:rPr sz="400" spc="-40" dirty="0">
                <a:latin typeface="Lucida Sans Unicode"/>
                <a:cs typeface="Lucida Sans Unicode"/>
              </a:rPr>
              <a:t>r</a:t>
            </a:r>
            <a:r>
              <a:rPr sz="400" spc="-20" dirty="0">
                <a:latin typeface="Lucida Sans Unicode"/>
                <a:cs typeface="Lucida Sans Unicode"/>
              </a:rPr>
              <a:t>fi</a:t>
            </a:r>
            <a:r>
              <a:rPr sz="400" spc="-15" dirty="0">
                <a:latin typeface="Lucida Sans Unicode"/>
                <a:cs typeface="Lucida Sans Unicode"/>
              </a:rPr>
              <a:t>l</a:t>
            </a:r>
            <a:r>
              <a:rPr sz="400" dirty="0">
                <a:latin typeface="Lucida Sans Unicode"/>
                <a:cs typeface="Lucida Sans Unicode"/>
              </a:rPr>
              <a:t> </a:t>
            </a:r>
            <a:r>
              <a:rPr sz="400" spc="-20" dirty="0">
                <a:latin typeface="Lucida Sans Unicode"/>
                <a:cs typeface="Lucida Sans Unicode"/>
              </a:rPr>
              <a:t>m</a:t>
            </a:r>
            <a:r>
              <a:rPr sz="400" dirty="0">
                <a:latin typeface="Lucida Sans Unicode"/>
                <a:cs typeface="Lucida Sans Unicode"/>
              </a:rPr>
              <a:t>á</a:t>
            </a:r>
            <a:r>
              <a:rPr sz="400" spc="-25" dirty="0">
                <a:latin typeface="Lucida Sans Unicode"/>
                <a:cs typeface="Lucida Sans Unicode"/>
              </a:rPr>
              <a:t>s</a:t>
            </a:r>
            <a:r>
              <a:rPr sz="400" spc="15" dirty="0">
                <a:latin typeface="Lucida Sans Unicode"/>
                <a:cs typeface="Lucida Sans Unicode"/>
              </a:rPr>
              <a:t> </a:t>
            </a:r>
            <a:r>
              <a:rPr sz="400" spc="-25" dirty="0">
                <a:latin typeface="Lucida Sans Unicode"/>
                <a:cs typeface="Lucida Sans Unicode"/>
              </a:rPr>
              <a:t>t</a:t>
            </a:r>
            <a:r>
              <a:rPr sz="400" dirty="0">
                <a:latin typeface="Lucida Sans Unicode"/>
                <a:cs typeface="Lucida Sans Unicode"/>
              </a:rPr>
              <a:t>é</a:t>
            </a:r>
            <a:r>
              <a:rPr sz="400" spc="-15" dirty="0">
                <a:latin typeface="Lucida Sans Unicode"/>
                <a:cs typeface="Lucida Sans Unicode"/>
              </a:rPr>
              <a:t>c</a:t>
            </a:r>
            <a:r>
              <a:rPr sz="400" spc="-25" dirty="0">
                <a:latin typeface="Lucida Sans Unicode"/>
                <a:cs typeface="Lucida Sans Unicode"/>
              </a:rPr>
              <a:t>n</a:t>
            </a:r>
            <a:r>
              <a:rPr sz="400" spc="-20" dirty="0">
                <a:latin typeface="Lucida Sans Unicode"/>
                <a:cs typeface="Lucida Sans Unicode"/>
              </a:rPr>
              <a:t>i</a:t>
            </a:r>
            <a:r>
              <a:rPr sz="400" spc="-15" dirty="0">
                <a:latin typeface="Lucida Sans Unicode"/>
                <a:cs typeface="Lucida Sans Unicode"/>
              </a:rPr>
              <a:t>c</a:t>
            </a:r>
            <a:r>
              <a:rPr sz="400" spc="10" dirty="0">
                <a:latin typeface="Lucida Sans Unicode"/>
                <a:cs typeface="Lucida Sans Unicode"/>
              </a:rPr>
              <a:t>o</a:t>
            </a:r>
            <a:r>
              <a:rPr sz="400" spc="-10" dirty="0">
                <a:latin typeface="Lucida Sans Unicode"/>
                <a:cs typeface="Lucida Sans Unicode"/>
              </a:rPr>
              <a:t>.</a:t>
            </a:r>
            <a:endParaRPr sz="4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39450" y="268203"/>
            <a:ext cx="659765" cy="923330"/>
          </a:xfrm>
          <a:prstGeom prst="rect">
            <a:avLst/>
          </a:prstGeom>
          <a:ln w="33195">
            <a:solidFill>
              <a:srgbClr val="D6D6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915"/>
              </a:spcBef>
            </a:pPr>
            <a:r>
              <a:rPr sz="850" spc="-45" dirty="0">
                <a:latin typeface="Lucida Sans Unicode"/>
                <a:cs typeface="Lucida Sans Unicode"/>
              </a:rPr>
              <a:t>Definicion</a:t>
            </a:r>
            <a:endParaRPr sz="850">
              <a:latin typeface="Lucida Sans Unicode"/>
              <a:cs typeface="Lucida Sans Unicode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8424098" y="121439"/>
          <a:ext cx="1094105" cy="1326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501">
                <a:tc gridSpan="4">
                  <a:txBody>
                    <a:bodyPr/>
                    <a:lstStyle/>
                    <a:p>
                      <a:pPr marL="63500" marR="57150">
                        <a:lnSpc>
                          <a:spcPct val="104400"/>
                        </a:lnSpc>
                        <a:spcBef>
                          <a:spcPts val="409"/>
                        </a:spcBef>
                      </a:pP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600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quie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h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v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rt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id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600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  idea</a:t>
                      </a:r>
                      <a:r>
                        <a:rPr sz="600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en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un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proyecto.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6A6A66"/>
                      </a:solidFill>
                      <a:prstDash val="solid"/>
                    </a:lnL>
                    <a:lnR w="38100">
                      <a:solidFill>
                        <a:srgbClr val="6A6A66"/>
                      </a:solidFill>
                      <a:prstDash val="solid"/>
                    </a:lnR>
                    <a:lnT w="38100">
                      <a:solidFill>
                        <a:srgbClr val="6A6A66"/>
                      </a:solidFill>
                      <a:prstDash val="solid"/>
                    </a:lnT>
                    <a:lnB w="38100">
                      <a:solidFill>
                        <a:srgbClr val="6A6A66"/>
                      </a:solidFill>
                      <a:prstDash val="solid"/>
                    </a:lnB>
                    <a:solidFill>
                      <a:srgbClr val="373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7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6A6A6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6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Genera</a:t>
                      </a:r>
                      <a:r>
                        <a:rPr sz="600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innovacion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6515" marB="0">
                    <a:lnL w="38100">
                      <a:solidFill>
                        <a:srgbClr val="6A6A66"/>
                      </a:solidFill>
                      <a:prstDash val="solid"/>
                    </a:lnL>
                    <a:lnR w="38100">
                      <a:solidFill>
                        <a:srgbClr val="6A6A66"/>
                      </a:solidFill>
                      <a:prstDash val="solid"/>
                    </a:lnR>
                    <a:lnB w="38100">
                      <a:solidFill>
                        <a:srgbClr val="6A6A66"/>
                      </a:solidFill>
                      <a:prstDash val="solid"/>
                    </a:lnB>
                    <a:solidFill>
                      <a:srgbClr val="373733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A6A6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76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rgbClr val="6A6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66">
                <a:tc grid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ien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oc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m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ien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6515" marB="0">
                    <a:lnL w="38100">
                      <a:solidFill>
                        <a:srgbClr val="6A6A66"/>
                      </a:solidFill>
                      <a:prstDash val="solid"/>
                    </a:lnL>
                    <a:lnR w="38100">
                      <a:solidFill>
                        <a:srgbClr val="6A6A66"/>
                      </a:solidFill>
                      <a:prstDash val="solid"/>
                    </a:lnR>
                    <a:lnB w="38100">
                      <a:solidFill>
                        <a:srgbClr val="6A6A66"/>
                      </a:solidFill>
                      <a:prstDash val="solid"/>
                    </a:lnB>
                    <a:solidFill>
                      <a:srgbClr val="373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A6A66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7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rgbClr val="6A6A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01">
                <a:tc gridSpan="3">
                  <a:txBody>
                    <a:bodyPr/>
                    <a:lstStyle/>
                    <a:p>
                      <a:pPr marL="63500" marR="58419">
                        <a:lnSpc>
                          <a:spcPct val="104400"/>
                        </a:lnSpc>
                        <a:spcBef>
                          <a:spcPts val="409"/>
                        </a:spcBef>
                      </a:pP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600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az</a:t>
                      </a:r>
                      <a:r>
                        <a:rPr sz="600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lu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h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ar</a:t>
                      </a:r>
                      <a:r>
                        <a:rPr sz="600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  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u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lquie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sz="600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r>
                        <a:rPr sz="600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v</a:t>
                      </a:r>
                      <a:r>
                        <a:rPr sz="600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enien</a:t>
                      </a:r>
                      <a:r>
                        <a:rPr sz="600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r>
                        <a:rPr sz="60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e</a:t>
                      </a:r>
                      <a:endParaRPr sz="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6A6A66"/>
                      </a:solidFill>
                      <a:prstDash val="solid"/>
                    </a:lnL>
                    <a:lnR w="38100">
                      <a:solidFill>
                        <a:srgbClr val="6A6A66"/>
                      </a:solidFill>
                      <a:prstDash val="solid"/>
                    </a:lnR>
                    <a:lnB w="38100">
                      <a:solidFill>
                        <a:srgbClr val="6A6A66"/>
                      </a:solidFill>
                      <a:prstDash val="solid"/>
                    </a:lnB>
                    <a:solidFill>
                      <a:srgbClr val="373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A6A66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6" name="object 36"/>
          <p:cNvGrpSpPr/>
          <p:nvPr/>
        </p:nvGrpSpPr>
        <p:grpSpPr>
          <a:xfrm>
            <a:off x="7622439" y="351190"/>
            <a:ext cx="1389380" cy="2212975"/>
            <a:chOff x="7622439" y="351190"/>
            <a:chExt cx="1389380" cy="221297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2439" y="351190"/>
              <a:ext cx="497924" cy="62240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227335" y="1791646"/>
              <a:ext cx="784860" cy="772160"/>
            </a:xfrm>
            <a:custGeom>
              <a:avLst/>
              <a:gdLst/>
              <a:ahLst/>
              <a:cxnLst/>
              <a:rect l="l" t="t" r="r" b="b"/>
              <a:pathLst>
                <a:path w="784859" h="772160">
                  <a:moveTo>
                    <a:pt x="784231" y="771783"/>
                  </a:moveTo>
                  <a:lnTo>
                    <a:pt x="0" y="771783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771783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43933" y="1808244"/>
              <a:ext cx="751205" cy="739140"/>
            </a:xfrm>
            <a:custGeom>
              <a:avLst/>
              <a:gdLst/>
              <a:ahLst/>
              <a:cxnLst/>
              <a:rect l="l" t="t" r="r" b="b"/>
              <a:pathLst>
                <a:path w="751204" h="739139">
                  <a:moveTo>
                    <a:pt x="0" y="0"/>
                  </a:moveTo>
                  <a:lnTo>
                    <a:pt x="751036" y="0"/>
                  </a:lnTo>
                  <a:lnTo>
                    <a:pt x="751036" y="738588"/>
                  </a:lnTo>
                  <a:lnTo>
                    <a:pt x="0" y="738588"/>
                  </a:lnTo>
                  <a:lnTo>
                    <a:pt x="0" y="0"/>
                  </a:lnTo>
                  <a:close/>
                </a:path>
              </a:pathLst>
            </a:custGeom>
            <a:ln w="33195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44430" y="4525462"/>
            <a:ext cx="635000" cy="149400"/>
          </a:xfrm>
          <a:prstGeom prst="rect">
            <a:avLst/>
          </a:prstGeom>
          <a:solidFill>
            <a:srgbClr val="373733"/>
          </a:solidFill>
          <a:ln w="33195">
            <a:solidFill>
              <a:srgbClr val="6A6A66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45"/>
              </a:spcBef>
            </a:pPr>
            <a:r>
              <a:rPr sz="600" spc="-25" dirty="0">
                <a:latin typeface="Lucida Sans Unicode"/>
                <a:cs typeface="Lucida Sans Unicode"/>
              </a:rPr>
              <a:t>Caracteristicas</a:t>
            </a:r>
            <a:endParaRPr sz="60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00903" y="2368157"/>
            <a:ext cx="434975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spc="-15" dirty="0">
                <a:latin typeface="Lucida Sans Unicode"/>
                <a:cs typeface="Lucida Sans Unicode"/>
              </a:rPr>
              <a:t>Creatividad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227105" y="1870336"/>
            <a:ext cx="784860" cy="1457960"/>
            <a:chOff x="8227105" y="1870336"/>
            <a:chExt cx="784860" cy="1457960"/>
          </a:xfrm>
        </p:grpSpPr>
        <p:sp>
          <p:nvSpPr>
            <p:cNvPr id="43" name="object 43"/>
            <p:cNvSpPr/>
            <p:nvPr/>
          </p:nvSpPr>
          <p:spPr>
            <a:xfrm>
              <a:off x="8308248" y="1872559"/>
              <a:ext cx="618490" cy="464820"/>
            </a:xfrm>
            <a:custGeom>
              <a:avLst/>
              <a:gdLst/>
              <a:ahLst/>
              <a:cxnLst/>
              <a:rect l="l" t="t" r="r" b="b"/>
              <a:pathLst>
                <a:path w="618490" h="464819">
                  <a:moveTo>
                    <a:pt x="0" y="0"/>
                  </a:moveTo>
                  <a:lnTo>
                    <a:pt x="618256" y="0"/>
                  </a:lnTo>
                  <a:lnTo>
                    <a:pt x="618256" y="464730"/>
                  </a:lnTo>
                  <a:lnTo>
                    <a:pt x="0" y="464730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4472" y="1878783"/>
              <a:ext cx="66390" cy="6639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227335" y="2605671"/>
              <a:ext cx="784860" cy="721995"/>
            </a:xfrm>
            <a:custGeom>
              <a:avLst/>
              <a:gdLst/>
              <a:ahLst/>
              <a:cxnLst/>
              <a:rect l="l" t="t" r="r" b="b"/>
              <a:pathLst>
                <a:path w="784859" h="721995">
                  <a:moveTo>
                    <a:pt x="784231" y="721991"/>
                  </a:moveTo>
                  <a:lnTo>
                    <a:pt x="0" y="721991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721991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43933" y="2622268"/>
              <a:ext cx="751205" cy="688975"/>
            </a:xfrm>
            <a:custGeom>
              <a:avLst/>
              <a:gdLst/>
              <a:ahLst/>
              <a:cxnLst/>
              <a:rect l="l" t="t" r="r" b="b"/>
              <a:pathLst>
                <a:path w="751204" h="688975">
                  <a:moveTo>
                    <a:pt x="0" y="0"/>
                  </a:moveTo>
                  <a:lnTo>
                    <a:pt x="751036" y="0"/>
                  </a:lnTo>
                  <a:lnTo>
                    <a:pt x="751036" y="688796"/>
                  </a:lnTo>
                  <a:lnTo>
                    <a:pt x="0" y="688796"/>
                  </a:lnTo>
                  <a:lnTo>
                    <a:pt x="0" y="0"/>
                  </a:lnTo>
                  <a:close/>
                </a:path>
              </a:pathLst>
            </a:custGeom>
            <a:ln w="33195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396754" y="3132389"/>
            <a:ext cx="444500" cy="1077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spc="-20" dirty="0">
                <a:latin typeface="Lucida Sans Unicode"/>
                <a:cs typeface="Lucida Sans Unicode"/>
              </a:rPr>
              <a:t>Persistencia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227335" y="2684361"/>
            <a:ext cx="813435" cy="1457960"/>
            <a:chOff x="8227335" y="2684361"/>
            <a:chExt cx="813435" cy="1457960"/>
          </a:xfrm>
        </p:grpSpPr>
        <p:sp>
          <p:nvSpPr>
            <p:cNvPr id="49" name="object 49"/>
            <p:cNvSpPr/>
            <p:nvPr/>
          </p:nvSpPr>
          <p:spPr>
            <a:xfrm>
              <a:off x="8308247" y="2686584"/>
              <a:ext cx="618490" cy="415290"/>
            </a:xfrm>
            <a:custGeom>
              <a:avLst/>
              <a:gdLst/>
              <a:ahLst/>
              <a:cxnLst/>
              <a:rect l="l" t="t" r="r" b="b"/>
              <a:pathLst>
                <a:path w="618490" h="415289">
                  <a:moveTo>
                    <a:pt x="0" y="0"/>
                  </a:moveTo>
                  <a:lnTo>
                    <a:pt x="618256" y="0"/>
                  </a:lnTo>
                  <a:lnTo>
                    <a:pt x="618256" y="414937"/>
                  </a:lnTo>
                  <a:lnTo>
                    <a:pt x="0" y="414937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14471" y="2692808"/>
              <a:ext cx="66390" cy="6639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227335" y="3369944"/>
              <a:ext cx="813435" cy="772160"/>
            </a:xfrm>
            <a:custGeom>
              <a:avLst/>
              <a:gdLst/>
              <a:ahLst/>
              <a:cxnLst/>
              <a:rect l="l" t="t" r="r" b="b"/>
              <a:pathLst>
                <a:path w="813434" h="772160">
                  <a:moveTo>
                    <a:pt x="813277" y="771783"/>
                  </a:moveTo>
                  <a:lnTo>
                    <a:pt x="0" y="771783"/>
                  </a:lnTo>
                  <a:lnTo>
                    <a:pt x="0" y="0"/>
                  </a:lnTo>
                  <a:lnTo>
                    <a:pt x="813277" y="0"/>
                  </a:lnTo>
                  <a:lnTo>
                    <a:pt x="813277" y="771783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243932" y="3386542"/>
            <a:ext cx="751205" cy="692497"/>
          </a:xfrm>
          <a:prstGeom prst="rect">
            <a:avLst/>
          </a:prstGeom>
          <a:ln w="33195">
            <a:solidFill>
              <a:srgbClr val="D6D6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600" spc="-90" dirty="0">
                <a:latin typeface="Lucida Sans Unicode"/>
                <a:cs typeface="Lucida Sans Unicode"/>
              </a:rPr>
              <a:t>T</a:t>
            </a:r>
            <a:r>
              <a:rPr sz="600" spc="-55" dirty="0">
                <a:latin typeface="Lucida Sans Unicode"/>
                <a:cs typeface="Lucida Sans Unicode"/>
              </a:rPr>
              <a:t>r</a:t>
            </a:r>
            <a:r>
              <a:rPr sz="600" spc="-10" dirty="0">
                <a:latin typeface="Lucida Sans Unicode"/>
                <a:cs typeface="Lucida Sans Unicode"/>
              </a:rPr>
              <a:t>a</a:t>
            </a:r>
            <a:r>
              <a:rPr sz="600" spc="10" dirty="0">
                <a:latin typeface="Lucida Sans Unicode"/>
                <a:cs typeface="Lucida Sans Unicode"/>
              </a:rPr>
              <a:t>b</a:t>
            </a:r>
            <a:r>
              <a:rPr sz="600" spc="-10" dirty="0">
                <a:latin typeface="Lucida Sans Unicode"/>
                <a:cs typeface="Lucida Sans Unicode"/>
              </a:rPr>
              <a:t>a</a:t>
            </a:r>
            <a:r>
              <a:rPr sz="600" spc="-25" dirty="0">
                <a:latin typeface="Lucida Sans Unicode"/>
                <a:cs typeface="Lucida Sans Unicode"/>
              </a:rPr>
              <a:t>j</a:t>
            </a:r>
            <a:r>
              <a:rPr sz="600" spc="-5" dirty="0">
                <a:latin typeface="Lucida Sans Unicode"/>
                <a:cs typeface="Lucida Sans Unicode"/>
              </a:rPr>
              <a:t>o</a:t>
            </a:r>
            <a:r>
              <a:rPr sz="600" spc="-40" dirty="0">
                <a:latin typeface="Lucida Sans Unicode"/>
                <a:cs typeface="Lucida Sans Unicode"/>
              </a:rPr>
              <a:t> 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-30" dirty="0">
                <a:latin typeface="Lucida Sans Unicode"/>
                <a:cs typeface="Lucida Sans Unicode"/>
              </a:rPr>
              <a:t>n</a:t>
            </a:r>
            <a:r>
              <a:rPr sz="600" spc="-15" dirty="0">
                <a:latin typeface="Lucida Sans Unicode"/>
                <a:cs typeface="Lucida Sans Unicode"/>
              </a:rPr>
              <a:t> </a:t>
            </a:r>
            <a:r>
              <a:rPr sz="600" spc="20" dirty="0">
                <a:latin typeface="Lucida Sans Unicode"/>
                <a:cs typeface="Lucida Sans Unicode"/>
              </a:rPr>
              <a:t>e</a:t>
            </a:r>
            <a:r>
              <a:rPr sz="600" spc="10" dirty="0">
                <a:latin typeface="Lucida Sans Unicode"/>
                <a:cs typeface="Lucida Sans Unicode"/>
              </a:rPr>
              <a:t>q</a:t>
            </a:r>
            <a:r>
              <a:rPr sz="600" spc="-20" dirty="0">
                <a:latin typeface="Lucida Sans Unicode"/>
                <a:cs typeface="Lucida Sans Unicode"/>
              </a:rPr>
              <a:t>u</a:t>
            </a:r>
            <a:r>
              <a:rPr sz="600" spc="-15" dirty="0">
                <a:latin typeface="Lucida Sans Unicode"/>
                <a:cs typeface="Lucida Sans Unicode"/>
              </a:rPr>
              <a:t>i</a:t>
            </a:r>
            <a:r>
              <a:rPr sz="600" spc="10" dirty="0">
                <a:latin typeface="Lucida Sans Unicode"/>
                <a:cs typeface="Lucida Sans Unicode"/>
              </a:rPr>
              <a:t>p</a:t>
            </a:r>
            <a:r>
              <a:rPr sz="600" spc="-5" dirty="0">
                <a:latin typeface="Lucida Sans Unicode"/>
                <a:cs typeface="Lucida Sans Unicode"/>
              </a:rPr>
              <a:t>o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227105" y="3448782"/>
            <a:ext cx="755650" cy="1557020"/>
            <a:chOff x="8227105" y="3448782"/>
            <a:chExt cx="755650" cy="1557020"/>
          </a:xfrm>
        </p:grpSpPr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2771" y="3448782"/>
              <a:ext cx="622406" cy="468879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227335" y="4183927"/>
              <a:ext cx="755650" cy="821690"/>
            </a:xfrm>
            <a:custGeom>
              <a:avLst/>
              <a:gdLst/>
              <a:ahLst/>
              <a:cxnLst/>
              <a:rect l="l" t="t" r="r" b="b"/>
              <a:pathLst>
                <a:path w="755650" h="821689">
                  <a:moveTo>
                    <a:pt x="755186" y="821576"/>
                  </a:moveTo>
                  <a:lnTo>
                    <a:pt x="0" y="821576"/>
                  </a:lnTo>
                  <a:lnTo>
                    <a:pt x="0" y="0"/>
                  </a:lnTo>
                  <a:lnTo>
                    <a:pt x="755186" y="0"/>
                  </a:lnTo>
                  <a:lnTo>
                    <a:pt x="755186" y="821576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43933" y="4200525"/>
              <a:ext cx="721995" cy="788670"/>
            </a:xfrm>
            <a:custGeom>
              <a:avLst/>
              <a:gdLst/>
              <a:ahLst/>
              <a:cxnLst/>
              <a:rect l="l" t="t" r="r" b="b"/>
              <a:pathLst>
                <a:path w="721995" h="788670">
                  <a:moveTo>
                    <a:pt x="0" y="0"/>
                  </a:moveTo>
                  <a:lnTo>
                    <a:pt x="721991" y="0"/>
                  </a:lnTo>
                  <a:lnTo>
                    <a:pt x="721991" y="788381"/>
                  </a:lnTo>
                  <a:lnTo>
                    <a:pt x="0" y="788381"/>
                  </a:lnTo>
                  <a:lnTo>
                    <a:pt x="0" y="0"/>
                  </a:lnTo>
                  <a:close/>
                </a:path>
              </a:pathLst>
            </a:custGeom>
            <a:ln w="33195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583086" y="4860023"/>
            <a:ext cx="40640" cy="7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00" spc="-10" dirty="0">
                <a:latin typeface="Lucida Sans Unicode"/>
                <a:cs typeface="Lucida Sans Unicode"/>
              </a:rPr>
              <a:t>.</a:t>
            </a:r>
            <a:endParaRPr sz="400">
              <a:latin typeface="Lucida Sans Unicode"/>
              <a:cs typeface="Lucida Sans Unicode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227335" y="4250169"/>
            <a:ext cx="784860" cy="1450340"/>
            <a:chOff x="8227335" y="4250169"/>
            <a:chExt cx="784860" cy="1450340"/>
          </a:xfrm>
        </p:grpSpPr>
        <p:sp>
          <p:nvSpPr>
            <p:cNvPr id="59" name="object 59"/>
            <p:cNvSpPr/>
            <p:nvPr/>
          </p:nvSpPr>
          <p:spPr>
            <a:xfrm>
              <a:off x="8295799" y="4252392"/>
              <a:ext cx="618490" cy="589280"/>
            </a:xfrm>
            <a:custGeom>
              <a:avLst/>
              <a:gdLst/>
              <a:ahLst/>
              <a:cxnLst/>
              <a:rect l="l" t="t" r="r" b="b"/>
              <a:pathLst>
                <a:path w="618490" h="589279">
                  <a:moveTo>
                    <a:pt x="0" y="0"/>
                  </a:moveTo>
                  <a:lnTo>
                    <a:pt x="618256" y="0"/>
                  </a:lnTo>
                  <a:lnTo>
                    <a:pt x="618256" y="589211"/>
                  </a:lnTo>
                  <a:lnTo>
                    <a:pt x="0" y="589211"/>
                  </a:lnTo>
                  <a:lnTo>
                    <a:pt x="0" y="0"/>
                  </a:lnTo>
                  <a:close/>
                </a:path>
              </a:pathLst>
            </a:custGeom>
            <a:ln w="414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2023" y="4258616"/>
              <a:ext cx="66390" cy="6639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227335" y="5048657"/>
              <a:ext cx="784860" cy="651510"/>
            </a:xfrm>
            <a:custGeom>
              <a:avLst/>
              <a:gdLst/>
              <a:ahLst/>
              <a:cxnLst/>
              <a:rect l="l" t="t" r="r" b="b"/>
              <a:pathLst>
                <a:path w="784859" h="651510">
                  <a:moveTo>
                    <a:pt x="784231" y="651451"/>
                  </a:moveTo>
                  <a:lnTo>
                    <a:pt x="0" y="651451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651451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8243932" y="5065254"/>
            <a:ext cx="751205" cy="569387"/>
          </a:xfrm>
          <a:prstGeom prst="rect">
            <a:avLst/>
          </a:prstGeom>
          <a:ln w="33195">
            <a:solidFill>
              <a:srgbClr val="D6D6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173355">
              <a:lnSpc>
                <a:spcPct val="100000"/>
              </a:lnSpc>
            </a:pPr>
            <a:r>
              <a:rPr sz="600" spc="-20" dirty="0">
                <a:latin typeface="Lucida Sans Unicode"/>
                <a:cs typeface="Lucida Sans Unicode"/>
              </a:rPr>
              <a:t>Autoestima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227335" y="5127495"/>
            <a:ext cx="784860" cy="1386840"/>
            <a:chOff x="8227335" y="5127495"/>
            <a:chExt cx="784860" cy="1386840"/>
          </a:xfrm>
        </p:grpSpPr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6173" y="5127495"/>
              <a:ext cx="622406" cy="34854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227335" y="5742308"/>
              <a:ext cx="784860" cy="772160"/>
            </a:xfrm>
            <a:custGeom>
              <a:avLst/>
              <a:gdLst/>
              <a:ahLst/>
              <a:cxnLst/>
              <a:rect l="l" t="t" r="r" b="b"/>
              <a:pathLst>
                <a:path w="784859" h="772159">
                  <a:moveTo>
                    <a:pt x="784231" y="771783"/>
                  </a:moveTo>
                  <a:lnTo>
                    <a:pt x="0" y="771783"/>
                  </a:lnTo>
                  <a:lnTo>
                    <a:pt x="0" y="0"/>
                  </a:lnTo>
                  <a:lnTo>
                    <a:pt x="784231" y="0"/>
                  </a:lnTo>
                  <a:lnTo>
                    <a:pt x="784231" y="771783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243932" y="5758906"/>
            <a:ext cx="751205" cy="692497"/>
          </a:xfrm>
          <a:prstGeom prst="rect">
            <a:avLst/>
          </a:prstGeom>
          <a:ln w="33195">
            <a:solidFill>
              <a:srgbClr val="D6D6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38430">
              <a:lnSpc>
                <a:spcPct val="100000"/>
              </a:lnSpc>
              <a:spcBef>
                <a:spcPts val="5"/>
              </a:spcBef>
            </a:pPr>
            <a:r>
              <a:rPr sz="600" spc="-20" dirty="0">
                <a:latin typeface="Lucida Sans Unicode"/>
                <a:cs typeface="Lucida Sans Unicode"/>
              </a:rPr>
              <a:t>Organización</a:t>
            </a:r>
            <a:endParaRPr sz="600">
              <a:latin typeface="Lucida Sans Unicode"/>
              <a:cs typeface="Lucida Sans Unicode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8227335" y="5821147"/>
            <a:ext cx="701675" cy="1661160"/>
            <a:chOff x="8227335" y="5821147"/>
            <a:chExt cx="701675" cy="1661160"/>
          </a:xfrm>
        </p:grpSpPr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06173" y="5821147"/>
              <a:ext cx="622406" cy="46887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227335" y="6556374"/>
              <a:ext cx="676910" cy="925830"/>
            </a:xfrm>
            <a:custGeom>
              <a:avLst/>
              <a:gdLst/>
              <a:ahLst/>
              <a:cxnLst/>
              <a:rect l="l" t="t" r="r" b="b"/>
              <a:pathLst>
                <a:path w="676909" h="925829">
                  <a:moveTo>
                    <a:pt x="676348" y="925310"/>
                  </a:moveTo>
                  <a:lnTo>
                    <a:pt x="0" y="925310"/>
                  </a:lnTo>
                  <a:lnTo>
                    <a:pt x="0" y="0"/>
                  </a:lnTo>
                  <a:lnTo>
                    <a:pt x="676348" y="0"/>
                  </a:lnTo>
                  <a:lnTo>
                    <a:pt x="676348" y="92531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8243932" y="6572971"/>
            <a:ext cx="643255" cy="854080"/>
          </a:xfrm>
          <a:prstGeom prst="rect">
            <a:avLst/>
          </a:prstGeom>
          <a:ln w="33195">
            <a:solidFill>
              <a:srgbClr val="D6D6D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</a:pPr>
            <a:r>
              <a:rPr sz="600" spc="-5" dirty="0">
                <a:latin typeface="Lucida Sans Unicode"/>
                <a:cs typeface="Lucida Sans Unicode"/>
              </a:rPr>
              <a:t>Emprendedor</a:t>
            </a:r>
            <a:endParaRPr sz="600">
              <a:latin typeface="Lucida Sans Unicode"/>
              <a:cs typeface="Lucida Sans Unicode"/>
            </a:endParaRPr>
          </a:p>
        </p:txBody>
      </p:sp>
      <p:pic>
        <p:nvPicPr>
          <p:cNvPr id="71" name="object 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06173" y="6635212"/>
            <a:ext cx="514522" cy="622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Personalizado</PresentationFormat>
  <Paragraphs>74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Lucida Sans Unicode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2022-10-31T19:21:31Z</dcterms:created>
  <dcterms:modified xsi:type="dcterms:W3CDTF">2022-10-31T19:21:34Z</dcterms:modified>
</cp:coreProperties>
</file>