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</p:sldIdLst>
  <p:sldSz cx="10058400" cy="7772400"/>
  <p:notesSz cx="10058400" cy="7772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4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10058399" y="7772399"/>
                </a:moveTo>
                <a:lnTo>
                  <a:pt x="0" y="7772399"/>
                </a:lnTo>
                <a:lnTo>
                  <a:pt x="0" y="0"/>
                </a:lnTo>
                <a:lnTo>
                  <a:pt x="10058399" y="0"/>
                </a:lnTo>
                <a:lnTo>
                  <a:pt x="10058399" y="7772399"/>
                </a:lnTo>
                <a:close/>
              </a:path>
            </a:pathLst>
          </a:custGeom>
          <a:solidFill>
            <a:srgbClr val="F0F5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13450" y="199234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5697" y="0"/>
                </a:moveTo>
                <a:lnTo>
                  <a:pt x="0" y="0"/>
                </a:lnTo>
              </a:path>
            </a:pathLst>
          </a:custGeom>
          <a:ln w="9462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11259" y="1992340"/>
            <a:ext cx="470534" cy="1103630"/>
          </a:xfrm>
          <a:custGeom>
            <a:avLst/>
            <a:gdLst/>
            <a:ahLst/>
            <a:cxnLst/>
            <a:rect l="l" t="t" r="r" b="b"/>
            <a:pathLst>
              <a:path w="470535" h="1103630">
                <a:moveTo>
                  <a:pt x="470315" y="1103284"/>
                </a:moveTo>
                <a:lnTo>
                  <a:pt x="457928" y="1023073"/>
                </a:lnTo>
                <a:lnTo>
                  <a:pt x="445154" y="945888"/>
                </a:lnTo>
                <a:lnTo>
                  <a:pt x="431993" y="871731"/>
                </a:lnTo>
                <a:lnTo>
                  <a:pt x="418445" y="800600"/>
                </a:lnTo>
                <a:lnTo>
                  <a:pt x="404509" y="732496"/>
                </a:lnTo>
                <a:lnTo>
                  <a:pt x="390187" y="667419"/>
                </a:lnTo>
                <a:lnTo>
                  <a:pt x="375478" y="605368"/>
                </a:lnTo>
                <a:lnTo>
                  <a:pt x="360381" y="546345"/>
                </a:lnTo>
                <a:lnTo>
                  <a:pt x="344897" y="490348"/>
                </a:lnTo>
                <a:lnTo>
                  <a:pt x="329027" y="437379"/>
                </a:lnTo>
                <a:lnTo>
                  <a:pt x="312769" y="387436"/>
                </a:lnTo>
                <a:lnTo>
                  <a:pt x="296124" y="340520"/>
                </a:lnTo>
                <a:lnTo>
                  <a:pt x="279092" y="296630"/>
                </a:lnTo>
                <a:lnTo>
                  <a:pt x="261673" y="255768"/>
                </a:lnTo>
                <a:lnTo>
                  <a:pt x="243867" y="217932"/>
                </a:lnTo>
                <a:lnTo>
                  <a:pt x="225673" y="183124"/>
                </a:lnTo>
                <a:lnTo>
                  <a:pt x="188126" y="122587"/>
                </a:lnTo>
                <a:lnTo>
                  <a:pt x="149029" y="74157"/>
                </a:lnTo>
                <a:lnTo>
                  <a:pt x="108385" y="37835"/>
                </a:lnTo>
                <a:lnTo>
                  <a:pt x="66192" y="13620"/>
                </a:lnTo>
                <a:lnTo>
                  <a:pt x="22451" y="1513"/>
                </a:lnTo>
                <a:lnTo>
                  <a:pt x="0" y="0"/>
                </a:lnTo>
              </a:path>
            </a:pathLst>
          </a:custGeom>
          <a:ln w="9462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52594" y="897618"/>
            <a:ext cx="161290" cy="1094740"/>
          </a:xfrm>
          <a:custGeom>
            <a:avLst/>
            <a:gdLst/>
            <a:ahLst/>
            <a:cxnLst/>
            <a:rect l="l" t="t" r="r" b="b"/>
            <a:pathLst>
              <a:path w="161289" h="1094739">
                <a:moveTo>
                  <a:pt x="160856" y="1094721"/>
                </a:moveTo>
                <a:lnTo>
                  <a:pt x="129497" y="1059713"/>
                </a:lnTo>
                <a:lnTo>
                  <a:pt x="117115" y="1002464"/>
                </a:lnTo>
                <a:lnTo>
                  <a:pt x="109935" y="923671"/>
                </a:lnTo>
                <a:lnTo>
                  <a:pt x="107862" y="877692"/>
                </a:lnTo>
                <a:lnTo>
                  <a:pt x="106571" y="828122"/>
                </a:lnTo>
                <a:lnTo>
                  <a:pt x="105887" y="775560"/>
                </a:lnTo>
                <a:lnTo>
                  <a:pt x="105637" y="720605"/>
                </a:lnTo>
                <a:lnTo>
                  <a:pt x="105649" y="663854"/>
                </a:lnTo>
                <a:lnTo>
                  <a:pt x="105748" y="605906"/>
                </a:lnTo>
                <a:lnTo>
                  <a:pt x="105763" y="547360"/>
                </a:lnTo>
                <a:lnTo>
                  <a:pt x="105518" y="488814"/>
                </a:lnTo>
                <a:lnTo>
                  <a:pt x="104842" y="430867"/>
                </a:lnTo>
                <a:lnTo>
                  <a:pt x="103561" y="374116"/>
                </a:lnTo>
                <a:lnTo>
                  <a:pt x="101502" y="319160"/>
                </a:lnTo>
                <a:lnTo>
                  <a:pt x="98491" y="266599"/>
                </a:lnTo>
                <a:lnTo>
                  <a:pt x="94356" y="217029"/>
                </a:lnTo>
                <a:lnTo>
                  <a:pt x="88923" y="171050"/>
                </a:lnTo>
                <a:lnTo>
                  <a:pt x="82019" y="129260"/>
                </a:lnTo>
                <a:lnTo>
                  <a:pt x="63104" y="60640"/>
                </a:lnTo>
                <a:lnTo>
                  <a:pt x="36226" y="15958"/>
                </a:lnTo>
                <a:lnTo>
                  <a:pt x="19368" y="4089"/>
                </a:lnTo>
                <a:lnTo>
                  <a:pt x="0" y="0"/>
                </a:lnTo>
              </a:path>
            </a:pathLst>
          </a:custGeom>
          <a:ln w="9462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4277" y="897618"/>
            <a:ext cx="1403350" cy="38100"/>
          </a:xfrm>
          <a:custGeom>
            <a:avLst/>
            <a:gdLst/>
            <a:ahLst/>
            <a:cxnLst/>
            <a:rect l="l" t="t" r="r" b="b"/>
            <a:pathLst>
              <a:path w="1403350" h="38100">
                <a:moveTo>
                  <a:pt x="1403187" y="0"/>
                </a:moveTo>
                <a:lnTo>
                  <a:pt x="1372680" y="5913"/>
                </a:lnTo>
                <a:lnTo>
                  <a:pt x="1328037" y="18924"/>
                </a:lnTo>
                <a:lnTo>
                  <a:pt x="1280754" y="31934"/>
                </a:lnTo>
                <a:lnTo>
                  <a:pt x="1242330" y="37848"/>
                </a:lnTo>
              </a:path>
              <a:path w="1403350" h="38100">
                <a:moveTo>
                  <a:pt x="0" y="37848"/>
                </a:moveTo>
                <a:lnTo>
                  <a:pt x="1242330" y="37848"/>
                </a:lnTo>
              </a:path>
            </a:pathLst>
          </a:custGeom>
          <a:ln w="9462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14346" y="1297866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5697" y="0"/>
                </a:moveTo>
                <a:lnTo>
                  <a:pt x="0" y="0"/>
                </a:lnTo>
              </a:path>
            </a:pathLst>
          </a:custGeom>
          <a:ln w="9462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790044" y="1297866"/>
            <a:ext cx="1223645" cy="694690"/>
          </a:xfrm>
          <a:custGeom>
            <a:avLst/>
            <a:gdLst/>
            <a:ahLst/>
            <a:cxnLst/>
            <a:rect l="l" t="t" r="r" b="b"/>
            <a:pathLst>
              <a:path w="1223645" h="694689">
                <a:moveTo>
                  <a:pt x="1223406" y="694473"/>
                </a:moveTo>
                <a:lnTo>
                  <a:pt x="1183917" y="652284"/>
                </a:lnTo>
                <a:lnTo>
                  <a:pt x="1172485" y="585961"/>
                </a:lnTo>
                <a:lnTo>
                  <a:pt x="1169812" y="544467"/>
                </a:lnTo>
                <a:lnTo>
                  <a:pt x="1168534" y="498805"/>
                </a:lnTo>
                <a:lnTo>
                  <a:pt x="1168175" y="450018"/>
                </a:lnTo>
                <a:lnTo>
                  <a:pt x="1168260" y="399148"/>
                </a:lnTo>
                <a:lnTo>
                  <a:pt x="1168313" y="347236"/>
                </a:lnTo>
                <a:lnTo>
                  <a:pt x="1167860" y="295324"/>
                </a:lnTo>
                <a:lnTo>
                  <a:pt x="1166425" y="244454"/>
                </a:lnTo>
                <a:lnTo>
                  <a:pt x="1163532" y="195667"/>
                </a:lnTo>
                <a:lnTo>
                  <a:pt x="1158707" y="150006"/>
                </a:lnTo>
                <a:lnTo>
                  <a:pt x="1151473" y="108511"/>
                </a:lnTo>
                <a:lnTo>
                  <a:pt x="1127881" y="42189"/>
                </a:lnTo>
                <a:lnTo>
                  <a:pt x="1088953" y="5034"/>
                </a:lnTo>
                <a:lnTo>
                  <a:pt x="1062550" y="0"/>
                </a:lnTo>
              </a:path>
              <a:path w="1223645" h="694689">
                <a:moveTo>
                  <a:pt x="0" y="0"/>
                </a:moveTo>
                <a:lnTo>
                  <a:pt x="1062550" y="0"/>
                </a:lnTo>
              </a:path>
            </a:pathLst>
          </a:custGeom>
          <a:ln w="9462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278042" y="1293135"/>
            <a:ext cx="1441450" cy="161290"/>
            <a:chOff x="278042" y="1293135"/>
            <a:chExt cx="1441450" cy="161290"/>
          </a:xfrm>
        </p:grpSpPr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48759" y="1293135"/>
              <a:ext cx="170318" cy="160856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278042" y="1449260"/>
              <a:ext cx="1275715" cy="0"/>
            </a:xfrm>
            <a:custGeom>
              <a:avLst/>
              <a:gdLst/>
              <a:ahLst/>
              <a:cxnLst/>
              <a:rect l="l" t="t" r="r" b="b"/>
              <a:pathLst>
                <a:path w="1275715">
                  <a:moveTo>
                    <a:pt x="0" y="0"/>
                  </a:moveTo>
                  <a:lnTo>
                    <a:pt x="1275448" y="0"/>
                  </a:lnTo>
                </a:path>
              </a:pathLst>
            </a:custGeom>
            <a:ln w="9462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/>
          <p:nvPr/>
        </p:nvSpPr>
        <p:spPr>
          <a:xfrm>
            <a:off x="1908320" y="1735868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5697" y="0"/>
                </a:moveTo>
                <a:lnTo>
                  <a:pt x="0" y="0"/>
                </a:lnTo>
              </a:path>
            </a:pathLst>
          </a:custGeom>
          <a:ln w="9462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984017" y="1735868"/>
            <a:ext cx="1029969" cy="256540"/>
          </a:xfrm>
          <a:custGeom>
            <a:avLst/>
            <a:gdLst/>
            <a:ahLst/>
            <a:cxnLst/>
            <a:rect l="l" t="t" r="r" b="b"/>
            <a:pathLst>
              <a:path w="1029969" h="256539">
                <a:moveTo>
                  <a:pt x="1029433" y="256471"/>
                </a:moveTo>
                <a:lnTo>
                  <a:pt x="991408" y="224104"/>
                </a:lnTo>
                <a:lnTo>
                  <a:pt x="969801" y="149520"/>
                </a:lnTo>
                <a:lnTo>
                  <a:pt x="959485" y="106950"/>
                </a:lnTo>
                <a:lnTo>
                  <a:pt x="946472" y="66492"/>
                </a:lnTo>
                <a:lnTo>
                  <a:pt x="928495" y="32366"/>
                </a:lnTo>
                <a:lnTo>
                  <a:pt x="903285" y="8795"/>
                </a:lnTo>
                <a:lnTo>
                  <a:pt x="868576" y="0"/>
                </a:lnTo>
              </a:path>
              <a:path w="1029969" h="256539">
                <a:moveTo>
                  <a:pt x="0" y="0"/>
                </a:moveTo>
                <a:lnTo>
                  <a:pt x="868576" y="0"/>
                </a:lnTo>
              </a:path>
            </a:pathLst>
          </a:custGeom>
          <a:ln w="9462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09864" y="1735868"/>
            <a:ext cx="1398905" cy="76200"/>
          </a:xfrm>
          <a:custGeom>
            <a:avLst/>
            <a:gdLst/>
            <a:ahLst/>
            <a:cxnLst/>
            <a:rect l="l" t="t" r="r" b="b"/>
            <a:pathLst>
              <a:path w="1398905" h="76200">
                <a:moveTo>
                  <a:pt x="1398455" y="0"/>
                </a:moveTo>
                <a:lnTo>
                  <a:pt x="1363652" y="11827"/>
                </a:lnTo>
                <a:lnTo>
                  <a:pt x="1327528" y="37848"/>
                </a:lnTo>
                <a:lnTo>
                  <a:pt x="1286654" y="63869"/>
                </a:lnTo>
                <a:lnTo>
                  <a:pt x="1237599" y="75697"/>
                </a:lnTo>
              </a:path>
              <a:path w="1398905" h="76200">
                <a:moveTo>
                  <a:pt x="0" y="75697"/>
                </a:moveTo>
                <a:lnTo>
                  <a:pt x="1237599" y="75697"/>
                </a:lnTo>
              </a:path>
            </a:pathLst>
          </a:custGeom>
          <a:ln w="9462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object 1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47863" y="1987608"/>
            <a:ext cx="170318" cy="228888"/>
          </a:xfrm>
          <a:prstGeom prst="rect">
            <a:avLst/>
          </a:prstGeom>
        </p:spPr>
      </p:pic>
      <p:grpSp>
        <p:nvGrpSpPr>
          <p:cNvPr id="16" name="object 16"/>
          <p:cNvGrpSpPr/>
          <p:nvPr/>
        </p:nvGrpSpPr>
        <p:grpSpPr>
          <a:xfrm>
            <a:off x="538251" y="2207035"/>
            <a:ext cx="1289685" cy="198755"/>
            <a:chOff x="538251" y="2207035"/>
            <a:chExt cx="1289685" cy="198755"/>
          </a:xfrm>
        </p:grpSpPr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57574" y="2207035"/>
              <a:ext cx="170318" cy="198752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538251" y="2401056"/>
              <a:ext cx="1124585" cy="0"/>
            </a:xfrm>
            <a:custGeom>
              <a:avLst/>
              <a:gdLst/>
              <a:ahLst/>
              <a:cxnLst/>
              <a:rect l="l" t="t" r="r" b="b"/>
              <a:pathLst>
                <a:path w="1124585">
                  <a:moveTo>
                    <a:pt x="0" y="0"/>
                  </a:moveTo>
                  <a:lnTo>
                    <a:pt x="1124054" y="0"/>
                  </a:lnTo>
                </a:path>
              </a:pathLst>
            </a:custGeom>
            <a:ln w="9462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/>
          <p:nvPr/>
        </p:nvSpPr>
        <p:spPr>
          <a:xfrm>
            <a:off x="2852594" y="1992340"/>
            <a:ext cx="161290" cy="960755"/>
          </a:xfrm>
          <a:custGeom>
            <a:avLst/>
            <a:gdLst/>
            <a:ahLst/>
            <a:cxnLst/>
            <a:rect l="l" t="t" r="r" b="b"/>
            <a:pathLst>
              <a:path w="161289" h="960755">
                <a:moveTo>
                  <a:pt x="160856" y="0"/>
                </a:moveTo>
                <a:lnTo>
                  <a:pt x="126822" y="38162"/>
                </a:lnTo>
                <a:lnTo>
                  <a:pt x="114478" y="99862"/>
                </a:lnTo>
                <a:lnTo>
                  <a:pt x="110679" y="139377"/>
                </a:lnTo>
                <a:lnTo>
                  <a:pt x="108137" y="183685"/>
                </a:lnTo>
                <a:lnTo>
                  <a:pt x="106610" y="232049"/>
                </a:lnTo>
                <a:lnTo>
                  <a:pt x="105853" y="283732"/>
                </a:lnTo>
                <a:lnTo>
                  <a:pt x="105624" y="337996"/>
                </a:lnTo>
                <a:lnTo>
                  <a:pt x="105679" y="394103"/>
                </a:lnTo>
                <a:lnTo>
                  <a:pt x="105775" y="451317"/>
                </a:lnTo>
                <a:lnTo>
                  <a:pt x="105669" y="508899"/>
                </a:lnTo>
                <a:lnTo>
                  <a:pt x="105116" y="566113"/>
                </a:lnTo>
                <a:lnTo>
                  <a:pt x="103874" y="622220"/>
                </a:lnTo>
                <a:lnTo>
                  <a:pt x="101699" y="676484"/>
                </a:lnTo>
                <a:lnTo>
                  <a:pt x="98349" y="728167"/>
                </a:lnTo>
                <a:lnTo>
                  <a:pt x="93578" y="776531"/>
                </a:lnTo>
                <a:lnTo>
                  <a:pt x="87145" y="820839"/>
                </a:lnTo>
                <a:lnTo>
                  <a:pt x="78806" y="860354"/>
                </a:lnTo>
                <a:lnTo>
                  <a:pt x="55436" y="922054"/>
                </a:lnTo>
                <a:lnTo>
                  <a:pt x="21520" y="955731"/>
                </a:lnTo>
                <a:lnTo>
                  <a:pt x="0" y="960217"/>
                </a:lnTo>
              </a:path>
            </a:pathLst>
          </a:custGeom>
          <a:ln w="9462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30731" y="2952557"/>
            <a:ext cx="1365885" cy="340995"/>
          </a:xfrm>
          <a:custGeom>
            <a:avLst/>
            <a:gdLst/>
            <a:ahLst/>
            <a:cxnLst/>
            <a:rect l="l" t="t" r="r" b="b"/>
            <a:pathLst>
              <a:path w="1365885" h="340995">
                <a:moveTo>
                  <a:pt x="1365338" y="0"/>
                </a:moveTo>
                <a:lnTo>
                  <a:pt x="1329962" y="29695"/>
                </a:lnTo>
                <a:lnTo>
                  <a:pt x="1312251" y="102398"/>
                </a:lnTo>
                <a:lnTo>
                  <a:pt x="1306017" y="147198"/>
                </a:lnTo>
                <a:lnTo>
                  <a:pt x="1299397" y="193533"/>
                </a:lnTo>
                <a:lnTo>
                  <a:pt x="1290791" y="238332"/>
                </a:lnTo>
                <a:lnTo>
                  <a:pt x="1278597" y="278524"/>
                </a:lnTo>
                <a:lnTo>
                  <a:pt x="1261214" y="311035"/>
                </a:lnTo>
                <a:lnTo>
                  <a:pt x="1237043" y="332795"/>
                </a:lnTo>
                <a:lnTo>
                  <a:pt x="1204482" y="340731"/>
                </a:lnTo>
              </a:path>
              <a:path w="1365885" h="340995">
                <a:moveTo>
                  <a:pt x="0" y="340731"/>
                </a:moveTo>
                <a:lnTo>
                  <a:pt x="1204482" y="340731"/>
                </a:lnTo>
              </a:path>
            </a:pathLst>
          </a:custGeom>
          <a:ln w="9462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284168" y="3095624"/>
            <a:ext cx="697865" cy="1673860"/>
          </a:xfrm>
          <a:custGeom>
            <a:avLst/>
            <a:gdLst/>
            <a:ahLst/>
            <a:cxnLst/>
            <a:rect l="l" t="t" r="r" b="b"/>
            <a:pathLst>
              <a:path w="697864" h="1673860">
                <a:moveTo>
                  <a:pt x="697406" y="0"/>
                </a:moveTo>
                <a:lnTo>
                  <a:pt x="685071" y="82646"/>
                </a:lnTo>
                <a:lnTo>
                  <a:pt x="672474" y="163200"/>
                </a:lnTo>
                <a:lnTo>
                  <a:pt x="659615" y="241662"/>
                </a:lnTo>
                <a:lnTo>
                  <a:pt x="646495" y="318031"/>
                </a:lnTo>
                <a:lnTo>
                  <a:pt x="633114" y="392308"/>
                </a:lnTo>
                <a:lnTo>
                  <a:pt x="619471" y="464493"/>
                </a:lnTo>
                <a:lnTo>
                  <a:pt x="605566" y="534586"/>
                </a:lnTo>
                <a:lnTo>
                  <a:pt x="591400" y="602586"/>
                </a:lnTo>
                <a:lnTo>
                  <a:pt x="576973" y="668494"/>
                </a:lnTo>
                <a:lnTo>
                  <a:pt x="562284" y="732310"/>
                </a:lnTo>
                <a:lnTo>
                  <a:pt x="547333" y="794033"/>
                </a:lnTo>
                <a:lnTo>
                  <a:pt x="532121" y="853664"/>
                </a:lnTo>
                <a:lnTo>
                  <a:pt x="516647" y="911202"/>
                </a:lnTo>
                <a:lnTo>
                  <a:pt x="500912" y="966649"/>
                </a:lnTo>
                <a:lnTo>
                  <a:pt x="484915" y="1020003"/>
                </a:lnTo>
                <a:lnTo>
                  <a:pt x="468657" y="1071264"/>
                </a:lnTo>
                <a:lnTo>
                  <a:pt x="452137" y="1120434"/>
                </a:lnTo>
                <a:lnTo>
                  <a:pt x="435356" y="1167511"/>
                </a:lnTo>
                <a:lnTo>
                  <a:pt x="418313" y="1212496"/>
                </a:lnTo>
                <a:lnTo>
                  <a:pt x="401008" y="1255388"/>
                </a:lnTo>
                <a:lnTo>
                  <a:pt x="383442" y="1296188"/>
                </a:lnTo>
                <a:lnTo>
                  <a:pt x="365615" y="1334896"/>
                </a:lnTo>
                <a:lnTo>
                  <a:pt x="347526" y="1371512"/>
                </a:lnTo>
                <a:lnTo>
                  <a:pt x="329175" y="1406035"/>
                </a:lnTo>
                <a:lnTo>
                  <a:pt x="291690" y="1468804"/>
                </a:lnTo>
                <a:lnTo>
                  <a:pt x="253158" y="1523204"/>
                </a:lnTo>
                <a:lnTo>
                  <a:pt x="213580" y="1569235"/>
                </a:lnTo>
                <a:lnTo>
                  <a:pt x="172956" y="1606897"/>
                </a:lnTo>
                <a:lnTo>
                  <a:pt x="131286" y="1636189"/>
                </a:lnTo>
                <a:lnTo>
                  <a:pt x="88570" y="1657113"/>
                </a:lnTo>
                <a:lnTo>
                  <a:pt x="44808" y="1669666"/>
                </a:lnTo>
                <a:lnTo>
                  <a:pt x="22534" y="1672805"/>
                </a:lnTo>
                <a:lnTo>
                  <a:pt x="0" y="1673851"/>
                </a:lnTo>
              </a:path>
            </a:pathLst>
          </a:custGeom>
          <a:ln w="9462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430482" y="4769476"/>
            <a:ext cx="1503045" cy="576580"/>
          </a:xfrm>
          <a:custGeom>
            <a:avLst/>
            <a:gdLst/>
            <a:ahLst/>
            <a:cxnLst/>
            <a:rect l="l" t="t" r="r" b="b"/>
            <a:pathLst>
              <a:path w="1503045" h="576579">
                <a:moveTo>
                  <a:pt x="1502539" y="0"/>
                </a:moveTo>
                <a:lnTo>
                  <a:pt x="1460463" y="42681"/>
                </a:lnTo>
                <a:lnTo>
                  <a:pt x="1449933" y="108679"/>
                </a:lnTo>
                <a:lnTo>
                  <a:pt x="1447967" y="149384"/>
                </a:lnTo>
                <a:lnTo>
                  <a:pt x="1447332" y="193646"/>
                </a:lnTo>
                <a:lnTo>
                  <a:pt x="1447376" y="240279"/>
                </a:lnTo>
                <a:lnTo>
                  <a:pt x="1447446" y="288098"/>
                </a:lnTo>
                <a:lnTo>
                  <a:pt x="1446890" y="335917"/>
                </a:lnTo>
                <a:lnTo>
                  <a:pt x="1445057" y="382550"/>
                </a:lnTo>
                <a:lnTo>
                  <a:pt x="1441295" y="426812"/>
                </a:lnTo>
                <a:lnTo>
                  <a:pt x="1434950" y="467517"/>
                </a:lnTo>
                <a:lnTo>
                  <a:pt x="1411909" y="533515"/>
                </a:lnTo>
                <a:lnTo>
                  <a:pt x="1370716" y="571059"/>
                </a:lnTo>
                <a:lnTo>
                  <a:pt x="1341683" y="576196"/>
                </a:lnTo>
              </a:path>
              <a:path w="1503045" h="576579">
                <a:moveTo>
                  <a:pt x="0" y="576196"/>
                </a:moveTo>
                <a:lnTo>
                  <a:pt x="1341683" y="576196"/>
                </a:lnTo>
              </a:path>
            </a:pathLst>
          </a:custGeom>
          <a:ln w="9462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332720" y="195449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5697" y="0"/>
                </a:lnTo>
              </a:path>
            </a:pathLst>
          </a:custGeom>
          <a:ln w="9462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981574" y="1954491"/>
            <a:ext cx="426084" cy="1141730"/>
          </a:xfrm>
          <a:custGeom>
            <a:avLst/>
            <a:gdLst/>
            <a:ahLst/>
            <a:cxnLst/>
            <a:rect l="l" t="t" r="r" b="b"/>
            <a:pathLst>
              <a:path w="426085" h="1141730">
                <a:moveTo>
                  <a:pt x="0" y="1141133"/>
                </a:moveTo>
                <a:lnTo>
                  <a:pt x="11214" y="1058170"/>
                </a:lnTo>
                <a:lnTo>
                  <a:pt x="22779" y="978337"/>
                </a:lnTo>
                <a:lnTo>
                  <a:pt x="34694" y="901636"/>
                </a:lnTo>
                <a:lnTo>
                  <a:pt x="46960" y="828065"/>
                </a:lnTo>
                <a:lnTo>
                  <a:pt x="59576" y="757624"/>
                </a:lnTo>
                <a:lnTo>
                  <a:pt x="72543" y="690315"/>
                </a:lnTo>
                <a:lnTo>
                  <a:pt x="85860" y="626136"/>
                </a:lnTo>
                <a:lnTo>
                  <a:pt x="99527" y="565088"/>
                </a:lnTo>
                <a:lnTo>
                  <a:pt x="113545" y="507170"/>
                </a:lnTo>
                <a:lnTo>
                  <a:pt x="127914" y="452383"/>
                </a:lnTo>
                <a:lnTo>
                  <a:pt x="142632" y="400727"/>
                </a:lnTo>
                <a:lnTo>
                  <a:pt x="157702" y="352201"/>
                </a:lnTo>
                <a:lnTo>
                  <a:pt x="173122" y="306806"/>
                </a:lnTo>
                <a:lnTo>
                  <a:pt x="188892" y="264542"/>
                </a:lnTo>
                <a:lnTo>
                  <a:pt x="205012" y="225409"/>
                </a:lnTo>
                <a:lnTo>
                  <a:pt x="221484" y="189406"/>
                </a:lnTo>
                <a:lnTo>
                  <a:pt x="255477" y="126792"/>
                </a:lnTo>
                <a:lnTo>
                  <a:pt x="290873" y="76701"/>
                </a:lnTo>
                <a:lnTo>
                  <a:pt x="327670" y="39133"/>
                </a:lnTo>
                <a:lnTo>
                  <a:pt x="365869" y="14088"/>
                </a:lnTo>
                <a:lnTo>
                  <a:pt x="405469" y="1565"/>
                </a:lnTo>
                <a:lnTo>
                  <a:pt x="425796" y="0"/>
                </a:lnTo>
              </a:path>
            </a:pathLst>
          </a:custGeom>
          <a:ln w="9462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408417" y="1954491"/>
            <a:ext cx="1417955" cy="311785"/>
          </a:xfrm>
          <a:custGeom>
            <a:avLst/>
            <a:gdLst/>
            <a:ahLst/>
            <a:cxnLst/>
            <a:rect l="l" t="t" r="r" b="b"/>
            <a:pathLst>
              <a:path w="1417954" h="311785">
                <a:moveTo>
                  <a:pt x="0" y="0"/>
                </a:moveTo>
                <a:lnTo>
                  <a:pt x="35375" y="27126"/>
                </a:lnTo>
                <a:lnTo>
                  <a:pt x="53087" y="93540"/>
                </a:lnTo>
                <a:lnTo>
                  <a:pt x="59321" y="134464"/>
                </a:lnTo>
                <a:lnTo>
                  <a:pt x="65940" y="176792"/>
                </a:lnTo>
                <a:lnTo>
                  <a:pt x="74547" y="217716"/>
                </a:lnTo>
                <a:lnTo>
                  <a:pt x="86741" y="254430"/>
                </a:lnTo>
                <a:lnTo>
                  <a:pt x="104123" y="284130"/>
                </a:lnTo>
                <a:lnTo>
                  <a:pt x="128295" y="304007"/>
                </a:lnTo>
                <a:lnTo>
                  <a:pt x="160856" y="311256"/>
                </a:lnTo>
              </a:path>
              <a:path w="1417954" h="311785">
                <a:moveTo>
                  <a:pt x="160856" y="311256"/>
                </a:moveTo>
                <a:lnTo>
                  <a:pt x="1417380" y="311256"/>
                </a:lnTo>
              </a:path>
            </a:pathLst>
          </a:custGeom>
          <a:ln w="9462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981574" y="3095624"/>
            <a:ext cx="657860" cy="1673860"/>
          </a:xfrm>
          <a:custGeom>
            <a:avLst/>
            <a:gdLst/>
            <a:ahLst/>
            <a:cxnLst/>
            <a:rect l="l" t="t" r="r" b="b"/>
            <a:pathLst>
              <a:path w="657860" h="1673860">
                <a:moveTo>
                  <a:pt x="0" y="0"/>
                </a:moveTo>
                <a:lnTo>
                  <a:pt x="11631" y="82646"/>
                </a:lnTo>
                <a:lnTo>
                  <a:pt x="23509" y="163200"/>
                </a:lnTo>
                <a:lnTo>
                  <a:pt x="35634" y="241662"/>
                </a:lnTo>
                <a:lnTo>
                  <a:pt x="48006" y="318031"/>
                </a:lnTo>
                <a:lnTo>
                  <a:pt x="60624" y="392308"/>
                </a:lnTo>
                <a:lnTo>
                  <a:pt x="73488" y="464493"/>
                </a:lnTo>
                <a:lnTo>
                  <a:pt x="86600" y="534586"/>
                </a:lnTo>
                <a:lnTo>
                  <a:pt x="99957" y="602586"/>
                </a:lnTo>
                <a:lnTo>
                  <a:pt x="113562" y="668494"/>
                </a:lnTo>
                <a:lnTo>
                  <a:pt x="127413" y="732310"/>
                </a:lnTo>
                <a:lnTo>
                  <a:pt x="141511" y="794033"/>
                </a:lnTo>
                <a:lnTo>
                  <a:pt x="155855" y="853664"/>
                </a:lnTo>
                <a:lnTo>
                  <a:pt x="170446" y="911202"/>
                </a:lnTo>
                <a:lnTo>
                  <a:pt x="185283" y="966649"/>
                </a:lnTo>
                <a:lnTo>
                  <a:pt x="200368" y="1020003"/>
                </a:lnTo>
                <a:lnTo>
                  <a:pt x="215698" y="1071264"/>
                </a:lnTo>
                <a:lnTo>
                  <a:pt x="231276" y="1120434"/>
                </a:lnTo>
                <a:lnTo>
                  <a:pt x="247100" y="1167511"/>
                </a:lnTo>
                <a:lnTo>
                  <a:pt x="263170" y="1212496"/>
                </a:lnTo>
                <a:lnTo>
                  <a:pt x="279487" y="1255388"/>
                </a:lnTo>
                <a:lnTo>
                  <a:pt x="296051" y="1296188"/>
                </a:lnTo>
                <a:lnTo>
                  <a:pt x="312861" y="1334896"/>
                </a:lnTo>
                <a:lnTo>
                  <a:pt x="329918" y="1371512"/>
                </a:lnTo>
                <a:lnTo>
                  <a:pt x="347222" y="1406035"/>
                </a:lnTo>
                <a:lnTo>
                  <a:pt x="382569" y="1468804"/>
                </a:lnTo>
                <a:lnTo>
                  <a:pt x="418902" y="1523204"/>
                </a:lnTo>
                <a:lnTo>
                  <a:pt x="456222" y="1569235"/>
                </a:lnTo>
                <a:lnTo>
                  <a:pt x="494528" y="1606897"/>
                </a:lnTo>
                <a:lnTo>
                  <a:pt x="533821" y="1636189"/>
                </a:lnTo>
                <a:lnTo>
                  <a:pt x="574100" y="1657113"/>
                </a:lnTo>
                <a:lnTo>
                  <a:pt x="615366" y="1669666"/>
                </a:lnTo>
                <a:lnTo>
                  <a:pt x="636369" y="1672805"/>
                </a:lnTo>
                <a:lnTo>
                  <a:pt x="657618" y="1673851"/>
                </a:lnTo>
              </a:path>
            </a:pathLst>
          </a:custGeom>
          <a:ln w="9462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7" name="object 2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174850" y="2727737"/>
            <a:ext cx="2626593" cy="4374912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398955" y="1921374"/>
            <a:ext cx="66234" cy="66234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956678" y="1959222"/>
            <a:ext cx="66234" cy="66234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690691" y="864500"/>
            <a:ext cx="66234" cy="66234"/>
          </a:xfrm>
          <a:prstGeom prst="rect">
            <a:avLst/>
          </a:prstGeom>
        </p:spPr>
      </p:pic>
      <p:pic>
        <p:nvPicPr>
          <p:cNvPr id="31" name="object 3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657574" y="1264749"/>
            <a:ext cx="66234" cy="66234"/>
          </a:xfrm>
          <a:prstGeom prst="rect">
            <a:avLst/>
          </a:prstGeom>
        </p:spPr>
      </p:pic>
      <p:pic>
        <p:nvPicPr>
          <p:cNvPr id="32" name="object 3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851547" y="1702751"/>
            <a:ext cx="66234" cy="66234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766388" y="2178649"/>
            <a:ext cx="66234" cy="66234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539297" y="2919439"/>
            <a:ext cx="66234" cy="66234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876250" y="4736358"/>
            <a:ext cx="66234" cy="66234"/>
          </a:xfrm>
          <a:prstGeom prst="rect">
            <a:avLst/>
          </a:prstGeom>
        </p:spPr>
      </p:pic>
      <p:grpSp>
        <p:nvGrpSpPr>
          <p:cNvPr id="36" name="object 36"/>
          <p:cNvGrpSpPr/>
          <p:nvPr/>
        </p:nvGrpSpPr>
        <p:grpSpPr>
          <a:xfrm>
            <a:off x="4015475" y="2313611"/>
            <a:ext cx="2049145" cy="1566545"/>
            <a:chOff x="4015475" y="2313611"/>
            <a:chExt cx="2049145" cy="1566545"/>
          </a:xfrm>
        </p:grpSpPr>
        <p:sp>
          <p:nvSpPr>
            <p:cNvPr id="37" name="object 37"/>
            <p:cNvSpPr/>
            <p:nvPr/>
          </p:nvSpPr>
          <p:spPr>
            <a:xfrm>
              <a:off x="4025000" y="2323136"/>
              <a:ext cx="2030095" cy="1547495"/>
            </a:xfrm>
            <a:custGeom>
              <a:avLst/>
              <a:gdLst/>
              <a:ahLst/>
              <a:cxnLst/>
              <a:rect l="l" t="t" r="r" b="b"/>
              <a:pathLst>
                <a:path w="2030095" h="1547495">
                  <a:moveTo>
                    <a:pt x="1824617" y="1547058"/>
                  </a:moveTo>
                  <a:lnTo>
                    <a:pt x="205010" y="1547058"/>
                  </a:lnTo>
                  <a:lnTo>
                    <a:pt x="198085" y="1546718"/>
                  </a:lnTo>
                  <a:lnTo>
                    <a:pt x="157068" y="1539947"/>
                  </a:lnTo>
                  <a:lnTo>
                    <a:pt x="118160" y="1525304"/>
                  </a:lnTo>
                  <a:lnTo>
                    <a:pt x="82856" y="1503351"/>
                  </a:lnTo>
                  <a:lnTo>
                    <a:pt x="52514" y="1474934"/>
                  </a:lnTo>
                  <a:lnTo>
                    <a:pt x="28299" y="1441142"/>
                  </a:lnTo>
                  <a:lnTo>
                    <a:pt x="11141" y="1403276"/>
                  </a:lnTo>
                  <a:lnTo>
                    <a:pt x="1701" y="1362790"/>
                  </a:lnTo>
                  <a:lnTo>
                    <a:pt x="0" y="1342048"/>
                  </a:lnTo>
                  <a:lnTo>
                    <a:pt x="0" y="1335107"/>
                  </a:lnTo>
                  <a:lnTo>
                    <a:pt x="0" y="205010"/>
                  </a:lnTo>
                  <a:lnTo>
                    <a:pt x="5426" y="163793"/>
                  </a:lnTo>
                  <a:lnTo>
                    <a:pt x="18790" y="124428"/>
                  </a:lnTo>
                  <a:lnTo>
                    <a:pt x="39576" y="88425"/>
                  </a:lnTo>
                  <a:lnTo>
                    <a:pt x="66987" y="57170"/>
                  </a:lnTo>
                  <a:lnTo>
                    <a:pt x="99969" y="31863"/>
                  </a:lnTo>
                  <a:lnTo>
                    <a:pt x="137254" y="13477"/>
                  </a:lnTo>
                  <a:lnTo>
                    <a:pt x="177410" y="2718"/>
                  </a:lnTo>
                  <a:lnTo>
                    <a:pt x="205010" y="0"/>
                  </a:lnTo>
                  <a:lnTo>
                    <a:pt x="1824617" y="0"/>
                  </a:lnTo>
                  <a:lnTo>
                    <a:pt x="1865833" y="5426"/>
                  </a:lnTo>
                  <a:lnTo>
                    <a:pt x="1905199" y="18790"/>
                  </a:lnTo>
                  <a:lnTo>
                    <a:pt x="1941201" y="39576"/>
                  </a:lnTo>
                  <a:lnTo>
                    <a:pt x="1972457" y="66987"/>
                  </a:lnTo>
                  <a:lnTo>
                    <a:pt x="1997763" y="99969"/>
                  </a:lnTo>
                  <a:lnTo>
                    <a:pt x="2016150" y="137254"/>
                  </a:lnTo>
                  <a:lnTo>
                    <a:pt x="2026909" y="177410"/>
                  </a:lnTo>
                  <a:lnTo>
                    <a:pt x="2029627" y="205010"/>
                  </a:lnTo>
                  <a:lnTo>
                    <a:pt x="2029627" y="1342048"/>
                  </a:lnTo>
                  <a:lnTo>
                    <a:pt x="2024201" y="1383265"/>
                  </a:lnTo>
                  <a:lnTo>
                    <a:pt x="2010837" y="1422630"/>
                  </a:lnTo>
                  <a:lnTo>
                    <a:pt x="1990050" y="1458633"/>
                  </a:lnTo>
                  <a:lnTo>
                    <a:pt x="1962639" y="1489888"/>
                  </a:lnTo>
                  <a:lnTo>
                    <a:pt x="1929658" y="1515195"/>
                  </a:lnTo>
                  <a:lnTo>
                    <a:pt x="1892373" y="1533581"/>
                  </a:lnTo>
                  <a:lnTo>
                    <a:pt x="1852217" y="1544340"/>
                  </a:lnTo>
                  <a:lnTo>
                    <a:pt x="1831542" y="1546718"/>
                  </a:lnTo>
                  <a:lnTo>
                    <a:pt x="1824617" y="1547058"/>
                  </a:lnTo>
                  <a:close/>
                </a:path>
              </a:pathLst>
            </a:custGeom>
            <a:solidFill>
              <a:srgbClr val="00AA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025000" y="2323136"/>
              <a:ext cx="2030095" cy="1547495"/>
            </a:xfrm>
            <a:custGeom>
              <a:avLst/>
              <a:gdLst/>
              <a:ahLst/>
              <a:cxnLst/>
              <a:rect l="l" t="t" r="r" b="b"/>
              <a:pathLst>
                <a:path w="2030095" h="1547495">
                  <a:moveTo>
                    <a:pt x="0" y="1335107"/>
                  </a:moveTo>
                  <a:lnTo>
                    <a:pt x="0" y="211951"/>
                  </a:lnTo>
                  <a:lnTo>
                    <a:pt x="0" y="205010"/>
                  </a:lnTo>
                  <a:lnTo>
                    <a:pt x="340" y="198085"/>
                  </a:lnTo>
                  <a:lnTo>
                    <a:pt x="1020" y="191176"/>
                  </a:lnTo>
                  <a:lnTo>
                    <a:pt x="1701" y="184268"/>
                  </a:lnTo>
                  <a:lnTo>
                    <a:pt x="2718" y="177410"/>
                  </a:lnTo>
                  <a:lnTo>
                    <a:pt x="13477" y="137254"/>
                  </a:lnTo>
                  <a:lnTo>
                    <a:pt x="31863" y="99969"/>
                  </a:lnTo>
                  <a:lnTo>
                    <a:pt x="48110" y="77491"/>
                  </a:lnTo>
                  <a:lnTo>
                    <a:pt x="52514" y="72125"/>
                  </a:lnTo>
                  <a:lnTo>
                    <a:pt x="77491" y="48110"/>
                  </a:lnTo>
                  <a:lnTo>
                    <a:pt x="82857" y="43707"/>
                  </a:lnTo>
                  <a:lnTo>
                    <a:pt x="118160" y="21754"/>
                  </a:lnTo>
                  <a:lnTo>
                    <a:pt x="157068" y="7111"/>
                  </a:lnTo>
                  <a:lnTo>
                    <a:pt x="191176" y="1020"/>
                  </a:lnTo>
                  <a:lnTo>
                    <a:pt x="198085" y="340"/>
                  </a:lnTo>
                  <a:lnTo>
                    <a:pt x="205010" y="0"/>
                  </a:lnTo>
                  <a:lnTo>
                    <a:pt x="211951" y="0"/>
                  </a:lnTo>
                  <a:lnTo>
                    <a:pt x="1817676" y="0"/>
                  </a:lnTo>
                  <a:lnTo>
                    <a:pt x="1824617" y="0"/>
                  </a:lnTo>
                  <a:lnTo>
                    <a:pt x="1831542" y="340"/>
                  </a:lnTo>
                  <a:lnTo>
                    <a:pt x="1838451" y="1020"/>
                  </a:lnTo>
                  <a:lnTo>
                    <a:pt x="1845359" y="1701"/>
                  </a:lnTo>
                  <a:lnTo>
                    <a:pt x="1852217" y="2718"/>
                  </a:lnTo>
                  <a:lnTo>
                    <a:pt x="1859025" y="4072"/>
                  </a:lnTo>
                  <a:lnTo>
                    <a:pt x="1865833" y="5426"/>
                  </a:lnTo>
                  <a:lnTo>
                    <a:pt x="1872559" y="7111"/>
                  </a:lnTo>
                  <a:lnTo>
                    <a:pt x="1879202" y="9126"/>
                  </a:lnTo>
                  <a:lnTo>
                    <a:pt x="1885845" y="11141"/>
                  </a:lnTo>
                  <a:lnTo>
                    <a:pt x="1892373" y="13477"/>
                  </a:lnTo>
                  <a:lnTo>
                    <a:pt x="1898786" y="16133"/>
                  </a:lnTo>
                  <a:lnTo>
                    <a:pt x="1905199" y="18790"/>
                  </a:lnTo>
                  <a:lnTo>
                    <a:pt x="1911467" y="21754"/>
                  </a:lnTo>
                  <a:lnTo>
                    <a:pt x="1917589" y="25027"/>
                  </a:lnTo>
                  <a:lnTo>
                    <a:pt x="1923711" y="28299"/>
                  </a:lnTo>
                  <a:lnTo>
                    <a:pt x="1929658" y="31863"/>
                  </a:lnTo>
                  <a:lnTo>
                    <a:pt x="1935429" y="35720"/>
                  </a:lnTo>
                  <a:lnTo>
                    <a:pt x="1941201" y="39576"/>
                  </a:lnTo>
                  <a:lnTo>
                    <a:pt x="1967548" y="62079"/>
                  </a:lnTo>
                  <a:lnTo>
                    <a:pt x="1972457" y="66987"/>
                  </a:lnTo>
                  <a:lnTo>
                    <a:pt x="1977113" y="72125"/>
                  </a:lnTo>
                  <a:lnTo>
                    <a:pt x="1981517" y="77491"/>
                  </a:lnTo>
                  <a:lnTo>
                    <a:pt x="1985920" y="82857"/>
                  </a:lnTo>
                  <a:lnTo>
                    <a:pt x="1990050" y="88425"/>
                  </a:lnTo>
                  <a:lnTo>
                    <a:pt x="1993907" y="94197"/>
                  </a:lnTo>
                  <a:lnTo>
                    <a:pt x="1997763" y="99969"/>
                  </a:lnTo>
                  <a:lnTo>
                    <a:pt x="2013493" y="130841"/>
                  </a:lnTo>
                  <a:lnTo>
                    <a:pt x="2016150" y="137254"/>
                  </a:lnTo>
                  <a:lnTo>
                    <a:pt x="2018486" y="143782"/>
                  </a:lnTo>
                  <a:lnTo>
                    <a:pt x="2020501" y="150425"/>
                  </a:lnTo>
                  <a:lnTo>
                    <a:pt x="2022516" y="157068"/>
                  </a:lnTo>
                  <a:lnTo>
                    <a:pt x="2024201" y="163793"/>
                  </a:lnTo>
                  <a:lnTo>
                    <a:pt x="2025555" y="170602"/>
                  </a:lnTo>
                  <a:lnTo>
                    <a:pt x="2026909" y="177410"/>
                  </a:lnTo>
                  <a:lnTo>
                    <a:pt x="2027926" y="184268"/>
                  </a:lnTo>
                  <a:lnTo>
                    <a:pt x="2028607" y="191176"/>
                  </a:lnTo>
                  <a:lnTo>
                    <a:pt x="2029287" y="198085"/>
                  </a:lnTo>
                  <a:lnTo>
                    <a:pt x="2029627" y="205010"/>
                  </a:lnTo>
                  <a:lnTo>
                    <a:pt x="2029627" y="211951"/>
                  </a:lnTo>
                  <a:lnTo>
                    <a:pt x="2029627" y="1335107"/>
                  </a:lnTo>
                  <a:lnTo>
                    <a:pt x="2025555" y="1376456"/>
                  </a:lnTo>
                  <a:lnTo>
                    <a:pt x="2024201" y="1383265"/>
                  </a:lnTo>
                  <a:lnTo>
                    <a:pt x="2022516" y="1389990"/>
                  </a:lnTo>
                  <a:lnTo>
                    <a:pt x="2020501" y="1396633"/>
                  </a:lnTo>
                  <a:lnTo>
                    <a:pt x="2018486" y="1403276"/>
                  </a:lnTo>
                  <a:lnTo>
                    <a:pt x="2016150" y="1409804"/>
                  </a:lnTo>
                  <a:lnTo>
                    <a:pt x="2013493" y="1416217"/>
                  </a:lnTo>
                  <a:lnTo>
                    <a:pt x="2010837" y="1422630"/>
                  </a:lnTo>
                  <a:lnTo>
                    <a:pt x="1990050" y="1458633"/>
                  </a:lnTo>
                  <a:lnTo>
                    <a:pt x="1981516" y="1469567"/>
                  </a:lnTo>
                  <a:lnTo>
                    <a:pt x="1977113" y="1474934"/>
                  </a:lnTo>
                  <a:lnTo>
                    <a:pt x="1972457" y="1480071"/>
                  </a:lnTo>
                  <a:lnTo>
                    <a:pt x="1967548" y="1484979"/>
                  </a:lnTo>
                  <a:lnTo>
                    <a:pt x="1962639" y="1489888"/>
                  </a:lnTo>
                  <a:lnTo>
                    <a:pt x="1935429" y="1511338"/>
                  </a:lnTo>
                  <a:lnTo>
                    <a:pt x="1929658" y="1515195"/>
                  </a:lnTo>
                  <a:lnTo>
                    <a:pt x="1898786" y="1530924"/>
                  </a:lnTo>
                  <a:lnTo>
                    <a:pt x="1892373" y="1533581"/>
                  </a:lnTo>
                  <a:lnTo>
                    <a:pt x="1885845" y="1535917"/>
                  </a:lnTo>
                  <a:lnTo>
                    <a:pt x="1879202" y="1537932"/>
                  </a:lnTo>
                  <a:lnTo>
                    <a:pt x="1872559" y="1539947"/>
                  </a:lnTo>
                  <a:lnTo>
                    <a:pt x="1865833" y="1541632"/>
                  </a:lnTo>
                  <a:lnTo>
                    <a:pt x="1859025" y="1542986"/>
                  </a:lnTo>
                  <a:lnTo>
                    <a:pt x="1852217" y="1544340"/>
                  </a:lnTo>
                  <a:lnTo>
                    <a:pt x="1845359" y="1545358"/>
                  </a:lnTo>
                  <a:lnTo>
                    <a:pt x="1838451" y="1546038"/>
                  </a:lnTo>
                  <a:lnTo>
                    <a:pt x="1831542" y="1546718"/>
                  </a:lnTo>
                  <a:lnTo>
                    <a:pt x="1824617" y="1547058"/>
                  </a:lnTo>
                  <a:lnTo>
                    <a:pt x="1817676" y="1547058"/>
                  </a:lnTo>
                  <a:lnTo>
                    <a:pt x="211951" y="1547058"/>
                  </a:lnTo>
                  <a:lnTo>
                    <a:pt x="205010" y="1547058"/>
                  </a:lnTo>
                  <a:lnTo>
                    <a:pt x="198085" y="1546718"/>
                  </a:lnTo>
                  <a:lnTo>
                    <a:pt x="191176" y="1546038"/>
                  </a:lnTo>
                  <a:lnTo>
                    <a:pt x="184268" y="1545358"/>
                  </a:lnTo>
                  <a:lnTo>
                    <a:pt x="177410" y="1544340"/>
                  </a:lnTo>
                  <a:lnTo>
                    <a:pt x="170602" y="1542986"/>
                  </a:lnTo>
                  <a:lnTo>
                    <a:pt x="163793" y="1541632"/>
                  </a:lnTo>
                  <a:lnTo>
                    <a:pt x="157068" y="1539947"/>
                  </a:lnTo>
                  <a:lnTo>
                    <a:pt x="150425" y="1537932"/>
                  </a:lnTo>
                  <a:lnTo>
                    <a:pt x="143782" y="1535917"/>
                  </a:lnTo>
                  <a:lnTo>
                    <a:pt x="137254" y="1533581"/>
                  </a:lnTo>
                  <a:lnTo>
                    <a:pt x="130841" y="1530924"/>
                  </a:lnTo>
                  <a:lnTo>
                    <a:pt x="124428" y="1528268"/>
                  </a:lnTo>
                  <a:lnTo>
                    <a:pt x="88425" y="1507482"/>
                  </a:lnTo>
                  <a:lnTo>
                    <a:pt x="77491" y="1498948"/>
                  </a:lnTo>
                  <a:lnTo>
                    <a:pt x="72125" y="1494544"/>
                  </a:lnTo>
                  <a:lnTo>
                    <a:pt x="48110" y="1469567"/>
                  </a:lnTo>
                  <a:lnTo>
                    <a:pt x="43707" y="1464201"/>
                  </a:lnTo>
                  <a:lnTo>
                    <a:pt x="39576" y="1458633"/>
                  </a:lnTo>
                  <a:lnTo>
                    <a:pt x="35720" y="1452861"/>
                  </a:lnTo>
                  <a:lnTo>
                    <a:pt x="31863" y="1447089"/>
                  </a:lnTo>
                  <a:lnTo>
                    <a:pt x="28299" y="1441142"/>
                  </a:lnTo>
                  <a:lnTo>
                    <a:pt x="25026" y="1435020"/>
                  </a:lnTo>
                  <a:lnTo>
                    <a:pt x="21754" y="1428898"/>
                  </a:lnTo>
                  <a:lnTo>
                    <a:pt x="18790" y="1422630"/>
                  </a:lnTo>
                  <a:lnTo>
                    <a:pt x="16133" y="1416217"/>
                  </a:lnTo>
                  <a:lnTo>
                    <a:pt x="13477" y="1409804"/>
                  </a:lnTo>
                  <a:lnTo>
                    <a:pt x="11141" y="1403276"/>
                  </a:lnTo>
                  <a:lnTo>
                    <a:pt x="9126" y="1396633"/>
                  </a:lnTo>
                  <a:lnTo>
                    <a:pt x="7111" y="1389990"/>
                  </a:lnTo>
                  <a:lnTo>
                    <a:pt x="5426" y="1383265"/>
                  </a:lnTo>
                  <a:lnTo>
                    <a:pt x="4072" y="1376456"/>
                  </a:lnTo>
                  <a:lnTo>
                    <a:pt x="2718" y="1369648"/>
                  </a:lnTo>
                  <a:lnTo>
                    <a:pt x="1701" y="1362790"/>
                  </a:lnTo>
                  <a:lnTo>
                    <a:pt x="1020" y="1355882"/>
                  </a:lnTo>
                  <a:lnTo>
                    <a:pt x="340" y="1348973"/>
                  </a:lnTo>
                  <a:lnTo>
                    <a:pt x="0" y="1342048"/>
                  </a:lnTo>
                  <a:lnTo>
                    <a:pt x="0" y="1335107"/>
                  </a:lnTo>
                  <a:close/>
                </a:path>
              </a:pathLst>
            </a:custGeom>
            <a:ln w="18924">
              <a:solidFill>
                <a:srgbClr val="00AA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4107808" y="3597286"/>
            <a:ext cx="1863725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spc="30" dirty="0">
                <a:solidFill>
                  <a:srgbClr val="FFFFFF"/>
                </a:solidFill>
                <a:latin typeface="Microsoft Sans Serif"/>
                <a:cs typeface="Microsoft Sans Serif"/>
              </a:rPr>
              <a:t>“Importancia</a:t>
            </a:r>
            <a:r>
              <a:rPr sz="950" spc="15" dirty="0">
                <a:solidFill>
                  <a:srgbClr val="FFFFFF"/>
                </a:solidFill>
                <a:latin typeface="Microsoft Sans Serif"/>
                <a:cs typeface="Microsoft Sans Serif"/>
              </a:rPr>
              <a:t> biológica </a:t>
            </a:r>
            <a:r>
              <a:rPr sz="950" spc="20" dirty="0">
                <a:solidFill>
                  <a:srgbClr val="FFFFFF"/>
                </a:solidFill>
                <a:latin typeface="Microsoft Sans Serif"/>
                <a:cs typeface="Microsoft Sans Serif"/>
              </a:rPr>
              <a:t>del</a:t>
            </a:r>
            <a:r>
              <a:rPr sz="95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50" spc="40" dirty="0">
                <a:solidFill>
                  <a:srgbClr val="FFFFFF"/>
                </a:solidFill>
                <a:latin typeface="Microsoft Sans Serif"/>
                <a:cs typeface="Microsoft Sans Serif"/>
              </a:rPr>
              <a:t>agua”</a:t>
            </a:r>
            <a:endParaRPr sz="950">
              <a:latin typeface="Microsoft Sans Serif"/>
              <a:cs typeface="Microsoft Sans Serif"/>
            </a:endParaRPr>
          </a:p>
        </p:txBody>
      </p:sp>
      <p:pic>
        <p:nvPicPr>
          <p:cNvPr id="40" name="object 4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332519" y="2417757"/>
            <a:ext cx="1419320" cy="1116531"/>
          </a:xfrm>
          <a:prstGeom prst="rect">
            <a:avLst/>
          </a:prstGeom>
        </p:spPr>
      </p:pic>
      <p:grpSp>
        <p:nvGrpSpPr>
          <p:cNvPr id="41" name="object 41"/>
          <p:cNvGrpSpPr/>
          <p:nvPr/>
        </p:nvGrpSpPr>
        <p:grpSpPr>
          <a:xfrm>
            <a:off x="3089147" y="1856085"/>
            <a:ext cx="1362710" cy="274955"/>
            <a:chOff x="3089147" y="1856085"/>
            <a:chExt cx="1362710" cy="274955"/>
          </a:xfrm>
        </p:grpSpPr>
        <p:sp>
          <p:nvSpPr>
            <p:cNvPr id="42" name="object 42"/>
            <p:cNvSpPr/>
            <p:nvPr/>
          </p:nvSpPr>
          <p:spPr>
            <a:xfrm>
              <a:off x="3098610" y="1865547"/>
              <a:ext cx="1343660" cy="255904"/>
            </a:xfrm>
            <a:custGeom>
              <a:avLst/>
              <a:gdLst/>
              <a:ahLst/>
              <a:cxnLst/>
              <a:rect l="l" t="t" r="r" b="b"/>
              <a:pathLst>
                <a:path w="1343660" h="255905">
                  <a:moveTo>
                    <a:pt x="1224271" y="255477"/>
                  </a:moveTo>
                  <a:lnTo>
                    <a:pt x="119351" y="255477"/>
                  </a:lnTo>
                  <a:lnTo>
                    <a:pt x="111044" y="254659"/>
                  </a:lnTo>
                  <a:lnTo>
                    <a:pt x="71106" y="242544"/>
                  </a:lnTo>
                  <a:lnTo>
                    <a:pt x="31483" y="212132"/>
                  </a:lnTo>
                  <a:lnTo>
                    <a:pt x="6513" y="168873"/>
                  </a:lnTo>
                  <a:lnTo>
                    <a:pt x="0" y="136126"/>
                  </a:lnTo>
                  <a:lnTo>
                    <a:pt x="0" y="127738"/>
                  </a:lnTo>
                  <a:lnTo>
                    <a:pt x="0" y="119351"/>
                  </a:lnTo>
                  <a:lnTo>
                    <a:pt x="12933" y="71106"/>
                  </a:lnTo>
                  <a:lnTo>
                    <a:pt x="43344" y="31483"/>
                  </a:lnTo>
                  <a:lnTo>
                    <a:pt x="86604" y="6513"/>
                  </a:lnTo>
                  <a:lnTo>
                    <a:pt x="119351" y="0"/>
                  </a:lnTo>
                  <a:lnTo>
                    <a:pt x="1224271" y="0"/>
                  </a:lnTo>
                  <a:lnTo>
                    <a:pt x="1272516" y="12933"/>
                  </a:lnTo>
                  <a:lnTo>
                    <a:pt x="1312140" y="43344"/>
                  </a:lnTo>
                  <a:lnTo>
                    <a:pt x="1337109" y="86604"/>
                  </a:lnTo>
                  <a:lnTo>
                    <a:pt x="1343623" y="119351"/>
                  </a:lnTo>
                  <a:lnTo>
                    <a:pt x="1343623" y="136126"/>
                  </a:lnTo>
                  <a:lnTo>
                    <a:pt x="1330689" y="184371"/>
                  </a:lnTo>
                  <a:lnTo>
                    <a:pt x="1300278" y="223994"/>
                  </a:lnTo>
                  <a:lnTo>
                    <a:pt x="1257018" y="248963"/>
                  </a:lnTo>
                  <a:lnTo>
                    <a:pt x="1232578" y="254659"/>
                  </a:lnTo>
                  <a:lnTo>
                    <a:pt x="1224271" y="255477"/>
                  </a:lnTo>
                  <a:close/>
                </a:path>
              </a:pathLst>
            </a:custGeom>
            <a:solidFill>
              <a:srgbClr val="A6CC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098610" y="1865547"/>
              <a:ext cx="1343660" cy="255904"/>
            </a:xfrm>
            <a:custGeom>
              <a:avLst/>
              <a:gdLst/>
              <a:ahLst/>
              <a:cxnLst/>
              <a:rect l="l" t="t" r="r" b="b"/>
              <a:pathLst>
                <a:path w="1343660" h="255905">
                  <a:moveTo>
                    <a:pt x="0" y="127738"/>
                  </a:moveTo>
                  <a:lnTo>
                    <a:pt x="6513" y="86604"/>
                  </a:lnTo>
                  <a:lnTo>
                    <a:pt x="26187" y="49797"/>
                  </a:lnTo>
                  <a:lnTo>
                    <a:pt x="56770" y="21527"/>
                  </a:lnTo>
                  <a:lnTo>
                    <a:pt x="63744" y="16868"/>
                  </a:lnTo>
                  <a:lnTo>
                    <a:pt x="102818" y="2454"/>
                  </a:lnTo>
                  <a:lnTo>
                    <a:pt x="111044" y="818"/>
                  </a:lnTo>
                  <a:lnTo>
                    <a:pt x="119351" y="0"/>
                  </a:lnTo>
                  <a:lnTo>
                    <a:pt x="127738" y="0"/>
                  </a:lnTo>
                  <a:lnTo>
                    <a:pt x="1215884" y="0"/>
                  </a:lnTo>
                  <a:lnTo>
                    <a:pt x="1224271" y="0"/>
                  </a:lnTo>
                  <a:lnTo>
                    <a:pt x="1232578" y="818"/>
                  </a:lnTo>
                  <a:lnTo>
                    <a:pt x="1272516" y="12933"/>
                  </a:lnTo>
                  <a:lnTo>
                    <a:pt x="1286851" y="21527"/>
                  </a:lnTo>
                  <a:lnTo>
                    <a:pt x="1293825" y="26187"/>
                  </a:lnTo>
                  <a:lnTo>
                    <a:pt x="1322095" y="56770"/>
                  </a:lnTo>
                  <a:lnTo>
                    <a:pt x="1326754" y="63744"/>
                  </a:lnTo>
                  <a:lnTo>
                    <a:pt x="1330689" y="71106"/>
                  </a:lnTo>
                  <a:lnTo>
                    <a:pt x="1333899" y="78855"/>
                  </a:lnTo>
                  <a:lnTo>
                    <a:pt x="1337109" y="86604"/>
                  </a:lnTo>
                  <a:lnTo>
                    <a:pt x="1339532" y="94591"/>
                  </a:lnTo>
                  <a:lnTo>
                    <a:pt x="1341168" y="102818"/>
                  </a:lnTo>
                  <a:lnTo>
                    <a:pt x="1342804" y="111044"/>
                  </a:lnTo>
                  <a:lnTo>
                    <a:pt x="1343623" y="119351"/>
                  </a:lnTo>
                  <a:lnTo>
                    <a:pt x="1343623" y="127738"/>
                  </a:lnTo>
                  <a:lnTo>
                    <a:pt x="1343623" y="136126"/>
                  </a:lnTo>
                  <a:lnTo>
                    <a:pt x="1342804" y="144433"/>
                  </a:lnTo>
                  <a:lnTo>
                    <a:pt x="1341168" y="152659"/>
                  </a:lnTo>
                  <a:lnTo>
                    <a:pt x="1339532" y="160885"/>
                  </a:lnTo>
                  <a:lnTo>
                    <a:pt x="1337109" y="168873"/>
                  </a:lnTo>
                  <a:lnTo>
                    <a:pt x="1333899" y="176622"/>
                  </a:lnTo>
                  <a:lnTo>
                    <a:pt x="1330689" y="184371"/>
                  </a:lnTo>
                  <a:lnTo>
                    <a:pt x="1326754" y="191732"/>
                  </a:lnTo>
                  <a:lnTo>
                    <a:pt x="1322095" y="198706"/>
                  </a:lnTo>
                  <a:lnTo>
                    <a:pt x="1317435" y="205680"/>
                  </a:lnTo>
                  <a:lnTo>
                    <a:pt x="1286852" y="233949"/>
                  </a:lnTo>
                  <a:lnTo>
                    <a:pt x="1279878" y="238609"/>
                  </a:lnTo>
                  <a:lnTo>
                    <a:pt x="1272516" y="242544"/>
                  </a:lnTo>
                  <a:lnTo>
                    <a:pt x="1264767" y="245754"/>
                  </a:lnTo>
                  <a:lnTo>
                    <a:pt x="1257018" y="248963"/>
                  </a:lnTo>
                  <a:lnTo>
                    <a:pt x="1215884" y="255477"/>
                  </a:lnTo>
                  <a:lnTo>
                    <a:pt x="127738" y="255477"/>
                  </a:lnTo>
                  <a:lnTo>
                    <a:pt x="119351" y="255477"/>
                  </a:lnTo>
                  <a:lnTo>
                    <a:pt x="111044" y="254659"/>
                  </a:lnTo>
                  <a:lnTo>
                    <a:pt x="102818" y="253023"/>
                  </a:lnTo>
                  <a:lnTo>
                    <a:pt x="94591" y="251386"/>
                  </a:lnTo>
                  <a:lnTo>
                    <a:pt x="56770" y="233949"/>
                  </a:lnTo>
                  <a:lnTo>
                    <a:pt x="26187" y="205680"/>
                  </a:lnTo>
                  <a:lnTo>
                    <a:pt x="21527" y="198706"/>
                  </a:lnTo>
                  <a:lnTo>
                    <a:pt x="16868" y="191732"/>
                  </a:lnTo>
                  <a:lnTo>
                    <a:pt x="12933" y="184371"/>
                  </a:lnTo>
                  <a:lnTo>
                    <a:pt x="9723" y="176622"/>
                  </a:lnTo>
                  <a:lnTo>
                    <a:pt x="6513" y="168873"/>
                  </a:lnTo>
                  <a:lnTo>
                    <a:pt x="4090" y="160885"/>
                  </a:lnTo>
                  <a:lnTo>
                    <a:pt x="2454" y="152659"/>
                  </a:lnTo>
                  <a:lnTo>
                    <a:pt x="818" y="144433"/>
                  </a:lnTo>
                  <a:lnTo>
                    <a:pt x="0" y="136126"/>
                  </a:lnTo>
                  <a:lnTo>
                    <a:pt x="0" y="127738"/>
                  </a:lnTo>
                  <a:close/>
                </a:path>
              </a:pathLst>
            </a:custGeom>
            <a:ln w="1892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3158280" y="1914350"/>
            <a:ext cx="1223645" cy="133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b="1" spc="-5" dirty="0">
                <a:solidFill>
                  <a:srgbClr val="3C464D"/>
                </a:solidFill>
                <a:latin typeface="Arial"/>
                <a:cs typeface="Arial"/>
              </a:rPr>
              <a:t>Propiedades </a:t>
            </a:r>
            <a:r>
              <a:rPr sz="700" b="1" spc="-35" dirty="0">
                <a:solidFill>
                  <a:srgbClr val="3C464D"/>
                </a:solidFill>
                <a:latin typeface="Arial"/>
                <a:cs typeface="Arial"/>
              </a:rPr>
              <a:t>físicas</a:t>
            </a:r>
            <a:r>
              <a:rPr sz="700" b="1" spc="-5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700" b="1" spc="5" dirty="0">
                <a:solidFill>
                  <a:srgbClr val="3C464D"/>
                </a:solidFill>
                <a:latin typeface="Arial"/>
                <a:cs typeface="Arial"/>
              </a:rPr>
              <a:t>del</a:t>
            </a:r>
            <a:r>
              <a:rPr sz="700" b="1" spc="10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700" b="1" spc="-10" dirty="0">
                <a:solidFill>
                  <a:srgbClr val="3C464D"/>
                </a:solidFill>
                <a:latin typeface="Arial"/>
                <a:cs typeface="Arial"/>
              </a:rPr>
              <a:t>agua</a:t>
            </a:r>
            <a:endParaRPr sz="70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1823161" y="738701"/>
            <a:ext cx="1022350" cy="151765"/>
          </a:xfrm>
          <a:custGeom>
            <a:avLst/>
            <a:gdLst/>
            <a:ahLst/>
            <a:cxnLst/>
            <a:rect l="l" t="t" r="r" b="b"/>
            <a:pathLst>
              <a:path w="1022350" h="151765">
                <a:moveTo>
                  <a:pt x="951183" y="151394"/>
                </a:moveTo>
                <a:lnTo>
                  <a:pt x="70726" y="151394"/>
                </a:lnTo>
                <a:lnTo>
                  <a:pt x="65804" y="150909"/>
                </a:lnTo>
                <a:lnTo>
                  <a:pt x="29509" y="135875"/>
                </a:lnTo>
                <a:lnTo>
                  <a:pt x="3860" y="100073"/>
                </a:lnTo>
                <a:lnTo>
                  <a:pt x="0" y="80667"/>
                </a:lnTo>
                <a:lnTo>
                  <a:pt x="0" y="75697"/>
                </a:lnTo>
                <a:lnTo>
                  <a:pt x="0" y="70726"/>
                </a:lnTo>
                <a:lnTo>
                  <a:pt x="15518" y="29509"/>
                </a:lnTo>
                <a:lnTo>
                  <a:pt x="51321" y="3860"/>
                </a:lnTo>
                <a:lnTo>
                  <a:pt x="70726" y="0"/>
                </a:lnTo>
                <a:lnTo>
                  <a:pt x="951183" y="0"/>
                </a:lnTo>
                <a:lnTo>
                  <a:pt x="992401" y="15518"/>
                </a:lnTo>
                <a:lnTo>
                  <a:pt x="1018050" y="51321"/>
                </a:lnTo>
                <a:lnTo>
                  <a:pt x="1021910" y="70726"/>
                </a:lnTo>
                <a:lnTo>
                  <a:pt x="1021910" y="80667"/>
                </a:lnTo>
                <a:lnTo>
                  <a:pt x="1006391" y="121884"/>
                </a:lnTo>
                <a:lnTo>
                  <a:pt x="970589" y="147534"/>
                </a:lnTo>
                <a:lnTo>
                  <a:pt x="956106" y="150909"/>
                </a:lnTo>
                <a:lnTo>
                  <a:pt x="951183" y="151394"/>
                </a:lnTo>
                <a:close/>
              </a:path>
            </a:pathLst>
          </a:custGeom>
          <a:solidFill>
            <a:srgbClr val="E67C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1847348" y="759118"/>
            <a:ext cx="969644" cy="996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1)Reacciona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con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los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óxidos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ácidos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68464" y="721270"/>
            <a:ext cx="1200150" cy="17526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10400"/>
              </a:lnSpc>
              <a:spcBef>
                <a:spcPts val="75"/>
              </a:spcBef>
            </a:pP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Los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anhídridos</a:t>
            </a:r>
            <a:r>
              <a:rPr sz="45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u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óxidos</a:t>
            </a:r>
            <a:r>
              <a:rPr sz="45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ácidos</a:t>
            </a:r>
            <a:r>
              <a:rPr sz="45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reaccionan </a:t>
            </a:r>
            <a:r>
              <a:rPr sz="450" spc="-10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con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el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agua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y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forman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ácidos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oxácidos.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1790044" y="1138950"/>
            <a:ext cx="1050925" cy="151765"/>
          </a:xfrm>
          <a:custGeom>
            <a:avLst/>
            <a:gdLst/>
            <a:ahLst/>
            <a:cxnLst/>
            <a:rect l="l" t="t" r="r" b="b"/>
            <a:pathLst>
              <a:path w="1050925" h="151765">
                <a:moveTo>
                  <a:pt x="979570" y="151394"/>
                </a:moveTo>
                <a:lnTo>
                  <a:pt x="70726" y="151394"/>
                </a:lnTo>
                <a:lnTo>
                  <a:pt x="65804" y="150909"/>
                </a:lnTo>
                <a:lnTo>
                  <a:pt x="29509" y="135875"/>
                </a:lnTo>
                <a:lnTo>
                  <a:pt x="3860" y="100073"/>
                </a:lnTo>
                <a:lnTo>
                  <a:pt x="0" y="80667"/>
                </a:lnTo>
                <a:lnTo>
                  <a:pt x="0" y="75697"/>
                </a:lnTo>
                <a:lnTo>
                  <a:pt x="0" y="70726"/>
                </a:lnTo>
                <a:lnTo>
                  <a:pt x="15518" y="29509"/>
                </a:lnTo>
                <a:lnTo>
                  <a:pt x="51321" y="3860"/>
                </a:lnTo>
                <a:lnTo>
                  <a:pt x="70726" y="0"/>
                </a:lnTo>
                <a:lnTo>
                  <a:pt x="979570" y="0"/>
                </a:lnTo>
                <a:lnTo>
                  <a:pt x="1020787" y="15518"/>
                </a:lnTo>
                <a:lnTo>
                  <a:pt x="1046436" y="51321"/>
                </a:lnTo>
                <a:lnTo>
                  <a:pt x="1050296" y="70726"/>
                </a:lnTo>
                <a:lnTo>
                  <a:pt x="1050296" y="80667"/>
                </a:lnTo>
                <a:lnTo>
                  <a:pt x="1034778" y="121884"/>
                </a:lnTo>
                <a:lnTo>
                  <a:pt x="998975" y="147534"/>
                </a:lnTo>
                <a:lnTo>
                  <a:pt x="984492" y="150909"/>
                </a:lnTo>
                <a:lnTo>
                  <a:pt x="979570" y="151394"/>
                </a:lnTo>
                <a:close/>
              </a:path>
            </a:pathLst>
          </a:custGeom>
          <a:solidFill>
            <a:srgbClr val="E67C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1734764" y="796967"/>
            <a:ext cx="1144905" cy="996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1131570" algn="l"/>
              </a:tabLst>
            </a:pPr>
            <a:r>
              <a:rPr sz="450" u="sng" spc="5" dirty="0">
                <a:solidFill>
                  <a:srgbClr val="444E53"/>
                </a:solidFill>
                <a:uFill>
                  <a:solidFill>
                    <a:srgbClr val="008000"/>
                  </a:solidFill>
                </a:uFill>
                <a:latin typeface="Times New Roman"/>
                <a:cs typeface="Times New Roman"/>
              </a:rPr>
              <a:t> 	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814231" y="1159367"/>
            <a:ext cx="998219" cy="996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2)Reacciona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con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los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óxidos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básicos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02229" y="1007973"/>
            <a:ext cx="1229995" cy="40259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10400"/>
              </a:lnSpc>
              <a:spcBef>
                <a:spcPts val="75"/>
              </a:spcBef>
            </a:pP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Los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óxidos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de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los</a:t>
            </a:r>
            <a:r>
              <a:rPr sz="45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metales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u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óxidos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básicos </a:t>
            </a:r>
            <a:r>
              <a:rPr sz="450" spc="-10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reaccionan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con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el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agua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para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formar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hidróxidos.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Muchos</a:t>
            </a:r>
            <a:r>
              <a:rPr sz="45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óxidos</a:t>
            </a:r>
            <a:r>
              <a:rPr sz="45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no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se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disuelven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en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el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agua,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pero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los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óxidos</a:t>
            </a:r>
            <a:r>
              <a:rPr sz="45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de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los</a:t>
            </a:r>
            <a:r>
              <a:rPr sz="45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metales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activos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se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combinan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con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gran facilidad.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1984017" y="1576952"/>
            <a:ext cx="852169" cy="151765"/>
          </a:xfrm>
          <a:custGeom>
            <a:avLst/>
            <a:gdLst/>
            <a:ahLst/>
            <a:cxnLst/>
            <a:rect l="l" t="t" r="r" b="b"/>
            <a:pathLst>
              <a:path w="852169" h="151764">
                <a:moveTo>
                  <a:pt x="780865" y="151394"/>
                </a:moveTo>
                <a:lnTo>
                  <a:pt x="70726" y="151394"/>
                </a:lnTo>
                <a:lnTo>
                  <a:pt x="65804" y="150909"/>
                </a:lnTo>
                <a:lnTo>
                  <a:pt x="29509" y="135875"/>
                </a:lnTo>
                <a:lnTo>
                  <a:pt x="3860" y="100073"/>
                </a:lnTo>
                <a:lnTo>
                  <a:pt x="0" y="80667"/>
                </a:lnTo>
                <a:lnTo>
                  <a:pt x="0" y="75697"/>
                </a:lnTo>
                <a:lnTo>
                  <a:pt x="0" y="70726"/>
                </a:lnTo>
                <a:lnTo>
                  <a:pt x="15518" y="29509"/>
                </a:lnTo>
                <a:lnTo>
                  <a:pt x="51321" y="3860"/>
                </a:lnTo>
                <a:lnTo>
                  <a:pt x="70726" y="0"/>
                </a:lnTo>
                <a:lnTo>
                  <a:pt x="780865" y="0"/>
                </a:lnTo>
                <a:lnTo>
                  <a:pt x="822082" y="15518"/>
                </a:lnTo>
                <a:lnTo>
                  <a:pt x="847732" y="51321"/>
                </a:lnTo>
                <a:lnTo>
                  <a:pt x="851592" y="70726"/>
                </a:lnTo>
                <a:lnTo>
                  <a:pt x="851592" y="80667"/>
                </a:lnTo>
                <a:lnTo>
                  <a:pt x="836073" y="121884"/>
                </a:lnTo>
                <a:lnTo>
                  <a:pt x="800270" y="147534"/>
                </a:lnTo>
                <a:lnTo>
                  <a:pt x="785787" y="150909"/>
                </a:lnTo>
                <a:lnTo>
                  <a:pt x="780865" y="151394"/>
                </a:lnTo>
                <a:close/>
              </a:path>
            </a:pathLst>
          </a:custGeom>
          <a:solidFill>
            <a:srgbClr val="E67C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2008205" y="1597369"/>
            <a:ext cx="799465" cy="996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3)Reacciona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con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los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metales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34052" y="1521672"/>
            <a:ext cx="1204595" cy="25082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10400"/>
              </a:lnSpc>
              <a:spcBef>
                <a:spcPts val="75"/>
              </a:spcBef>
            </a:pP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Algunos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metales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descomponen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el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agua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en </a:t>
            </a:r>
            <a:r>
              <a:rPr sz="450" spc="-10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frío</a:t>
            </a:r>
            <a:r>
              <a:rPr sz="450" spc="5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y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otros</a:t>
            </a:r>
            <a:r>
              <a:rPr sz="450" spc="5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lo</a:t>
            </a:r>
            <a:r>
              <a:rPr sz="450" spc="5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hacían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a</a:t>
            </a:r>
            <a:r>
              <a:rPr sz="45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temperatura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elevada.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1898858" y="2052850"/>
            <a:ext cx="941705" cy="151765"/>
          </a:xfrm>
          <a:custGeom>
            <a:avLst/>
            <a:gdLst/>
            <a:ahLst/>
            <a:cxnLst/>
            <a:rect l="l" t="t" r="r" b="b"/>
            <a:pathLst>
              <a:path w="941705" h="151764">
                <a:moveTo>
                  <a:pt x="870755" y="151394"/>
                </a:moveTo>
                <a:lnTo>
                  <a:pt x="70726" y="151394"/>
                </a:lnTo>
                <a:lnTo>
                  <a:pt x="65804" y="150909"/>
                </a:lnTo>
                <a:lnTo>
                  <a:pt x="29509" y="135875"/>
                </a:lnTo>
                <a:lnTo>
                  <a:pt x="3860" y="100073"/>
                </a:lnTo>
                <a:lnTo>
                  <a:pt x="0" y="80667"/>
                </a:lnTo>
                <a:lnTo>
                  <a:pt x="0" y="75697"/>
                </a:lnTo>
                <a:lnTo>
                  <a:pt x="0" y="70726"/>
                </a:lnTo>
                <a:lnTo>
                  <a:pt x="15518" y="29509"/>
                </a:lnTo>
                <a:lnTo>
                  <a:pt x="51321" y="3860"/>
                </a:lnTo>
                <a:lnTo>
                  <a:pt x="70726" y="0"/>
                </a:lnTo>
                <a:lnTo>
                  <a:pt x="870755" y="0"/>
                </a:lnTo>
                <a:lnTo>
                  <a:pt x="911972" y="15518"/>
                </a:lnTo>
                <a:lnTo>
                  <a:pt x="937622" y="51321"/>
                </a:lnTo>
                <a:lnTo>
                  <a:pt x="941482" y="70726"/>
                </a:lnTo>
                <a:lnTo>
                  <a:pt x="941482" y="80667"/>
                </a:lnTo>
                <a:lnTo>
                  <a:pt x="925963" y="121884"/>
                </a:lnTo>
                <a:lnTo>
                  <a:pt x="890161" y="147534"/>
                </a:lnTo>
                <a:lnTo>
                  <a:pt x="875678" y="150909"/>
                </a:lnTo>
                <a:lnTo>
                  <a:pt x="870755" y="151394"/>
                </a:lnTo>
                <a:close/>
              </a:path>
            </a:pathLst>
          </a:custGeom>
          <a:solidFill>
            <a:srgbClr val="E67C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1923045" y="2073267"/>
            <a:ext cx="889000" cy="996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4)Reacciona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con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los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no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metales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810461" y="2111163"/>
            <a:ext cx="1069340" cy="996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1056005" algn="l"/>
              </a:tabLst>
            </a:pPr>
            <a:r>
              <a:rPr sz="450" u="sng" spc="5" dirty="0">
                <a:solidFill>
                  <a:srgbClr val="444E53"/>
                </a:solidFill>
                <a:uFill>
                  <a:solidFill>
                    <a:srgbClr val="008000"/>
                  </a:solidFill>
                </a:uFill>
                <a:latin typeface="Times New Roman"/>
                <a:cs typeface="Times New Roman"/>
              </a:rPr>
              <a:t> 	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62438" y="1884072"/>
            <a:ext cx="1100455" cy="47815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10400"/>
              </a:lnSpc>
              <a:spcBef>
                <a:spcPts val="75"/>
              </a:spcBef>
            </a:pP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El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agua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reacciona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con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los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no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metales,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sobre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todo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con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los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halógenos,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por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ej: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Haciendo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pasar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carbón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al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rojo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sobre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el </a:t>
            </a:r>
            <a:r>
              <a:rPr sz="450" spc="-10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agua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se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descompone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y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se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forma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una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mezcla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de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monóxido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de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carbono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e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hidrógeno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(gas</a:t>
            </a:r>
            <a:r>
              <a:rPr sz="45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de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agua).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1671767" y="2793640"/>
            <a:ext cx="1173480" cy="151765"/>
          </a:xfrm>
          <a:custGeom>
            <a:avLst/>
            <a:gdLst/>
            <a:ahLst/>
            <a:cxnLst/>
            <a:rect l="l" t="t" r="r" b="b"/>
            <a:pathLst>
              <a:path w="1173480" h="151764">
                <a:moveTo>
                  <a:pt x="1102577" y="151394"/>
                </a:moveTo>
                <a:lnTo>
                  <a:pt x="70726" y="151394"/>
                </a:lnTo>
                <a:lnTo>
                  <a:pt x="65804" y="150909"/>
                </a:lnTo>
                <a:lnTo>
                  <a:pt x="29509" y="135875"/>
                </a:lnTo>
                <a:lnTo>
                  <a:pt x="3860" y="100073"/>
                </a:lnTo>
                <a:lnTo>
                  <a:pt x="0" y="80667"/>
                </a:lnTo>
                <a:lnTo>
                  <a:pt x="0" y="75697"/>
                </a:lnTo>
                <a:lnTo>
                  <a:pt x="0" y="70726"/>
                </a:lnTo>
                <a:lnTo>
                  <a:pt x="15518" y="29509"/>
                </a:lnTo>
                <a:lnTo>
                  <a:pt x="51321" y="3860"/>
                </a:lnTo>
                <a:lnTo>
                  <a:pt x="70726" y="0"/>
                </a:lnTo>
                <a:lnTo>
                  <a:pt x="1102577" y="0"/>
                </a:lnTo>
                <a:lnTo>
                  <a:pt x="1143795" y="15518"/>
                </a:lnTo>
                <a:lnTo>
                  <a:pt x="1169444" y="51321"/>
                </a:lnTo>
                <a:lnTo>
                  <a:pt x="1173304" y="70726"/>
                </a:lnTo>
                <a:lnTo>
                  <a:pt x="1173304" y="80667"/>
                </a:lnTo>
                <a:lnTo>
                  <a:pt x="1157785" y="121884"/>
                </a:lnTo>
                <a:lnTo>
                  <a:pt x="1121983" y="147534"/>
                </a:lnTo>
                <a:lnTo>
                  <a:pt x="1107500" y="150909"/>
                </a:lnTo>
                <a:lnTo>
                  <a:pt x="1102577" y="151394"/>
                </a:lnTo>
                <a:close/>
              </a:path>
            </a:pathLst>
          </a:custGeom>
          <a:solidFill>
            <a:srgbClr val="E67C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1695954" y="2814058"/>
            <a:ext cx="1121410" cy="996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5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5)Se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une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en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las</a:t>
            </a:r>
            <a:r>
              <a:rPr sz="45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sales</a:t>
            </a:r>
            <a:r>
              <a:rPr sz="45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formando</a:t>
            </a:r>
            <a:r>
              <a:rPr sz="45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hidratos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583370" y="2852001"/>
            <a:ext cx="1296670" cy="996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1283335" algn="l"/>
              </a:tabLst>
            </a:pPr>
            <a:r>
              <a:rPr sz="450" u="sng" spc="5" dirty="0">
                <a:solidFill>
                  <a:srgbClr val="444E53"/>
                </a:solidFill>
                <a:uFill>
                  <a:solidFill>
                    <a:srgbClr val="008000"/>
                  </a:solidFill>
                </a:uFill>
                <a:latin typeface="Times New Roman"/>
                <a:cs typeface="Times New Roman"/>
              </a:rPr>
              <a:t> 	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54919" y="2473516"/>
            <a:ext cx="1176655" cy="7810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10400"/>
              </a:lnSpc>
              <a:spcBef>
                <a:spcPts val="75"/>
              </a:spcBef>
            </a:pP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El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agua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forma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combinaciones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complejas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con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algunas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sales,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denominándose 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hidratos.En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algunos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casos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los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hidratos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pierden agua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de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cristalización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cambiando 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de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aspecto,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y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se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dice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que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son 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eflorescentes,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como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le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sucede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al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sulfato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cúprico,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que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cuando</a:t>
            </a:r>
            <a:r>
              <a:rPr sz="45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está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hidratado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es</a:t>
            </a:r>
            <a:r>
              <a:rPr sz="450" spc="5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de </a:t>
            </a:r>
            <a:r>
              <a:rPr sz="450" spc="-10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color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azul,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pero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por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pérdida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de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agua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se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transforma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en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sulfato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cúprico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anhidro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de 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color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blanco.</a:t>
            </a:r>
            <a:endParaRPr sz="450" dirty="0">
              <a:latin typeface="Microsoft Sans Serif"/>
              <a:cs typeface="Microsoft Sans Serif"/>
            </a:endParaRPr>
          </a:p>
        </p:txBody>
      </p:sp>
      <p:grpSp>
        <p:nvGrpSpPr>
          <p:cNvPr id="63" name="object 63"/>
          <p:cNvGrpSpPr/>
          <p:nvPr/>
        </p:nvGrpSpPr>
        <p:grpSpPr>
          <a:xfrm>
            <a:off x="3008719" y="4633221"/>
            <a:ext cx="1206500" cy="274955"/>
            <a:chOff x="3008719" y="4633221"/>
            <a:chExt cx="1206500" cy="274955"/>
          </a:xfrm>
        </p:grpSpPr>
        <p:sp>
          <p:nvSpPr>
            <p:cNvPr id="64" name="object 64"/>
            <p:cNvSpPr/>
            <p:nvPr/>
          </p:nvSpPr>
          <p:spPr>
            <a:xfrm>
              <a:off x="3018181" y="4642683"/>
              <a:ext cx="1188085" cy="255904"/>
            </a:xfrm>
            <a:custGeom>
              <a:avLst/>
              <a:gdLst/>
              <a:ahLst/>
              <a:cxnLst/>
              <a:rect l="l" t="t" r="r" b="b"/>
              <a:pathLst>
                <a:path w="1188085" h="255904">
                  <a:moveTo>
                    <a:pt x="1068146" y="255477"/>
                  </a:moveTo>
                  <a:lnTo>
                    <a:pt x="119351" y="255477"/>
                  </a:lnTo>
                  <a:lnTo>
                    <a:pt x="111044" y="254659"/>
                  </a:lnTo>
                  <a:lnTo>
                    <a:pt x="71106" y="242544"/>
                  </a:lnTo>
                  <a:lnTo>
                    <a:pt x="31483" y="212132"/>
                  </a:lnTo>
                  <a:lnTo>
                    <a:pt x="6513" y="168873"/>
                  </a:lnTo>
                  <a:lnTo>
                    <a:pt x="0" y="136126"/>
                  </a:lnTo>
                  <a:lnTo>
                    <a:pt x="0" y="127738"/>
                  </a:lnTo>
                  <a:lnTo>
                    <a:pt x="0" y="119351"/>
                  </a:lnTo>
                  <a:lnTo>
                    <a:pt x="12933" y="71106"/>
                  </a:lnTo>
                  <a:lnTo>
                    <a:pt x="43344" y="31483"/>
                  </a:lnTo>
                  <a:lnTo>
                    <a:pt x="86604" y="6513"/>
                  </a:lnTo>
                  <a:lnTo>
                    <a:pt x="119351" y="0"/>
                  </a:lnTo>
                  <a:lnTo>
                    <a:pt x="1068146" y="0"/>
                  </a:lnTo>
                  <a:lnTo>
                    <a:pt x="1116391" y="12933"/>
                  </a:lnTo>
                  <a:lnTo>
                    <a:pt x="1156014" y="43344"/>
                  </a:lnTo>
                  <a:lnTo>
                    <a:pt x="1180983" y="86604"/>
                  </a:lnTo>
                  <a:lnTo>
                    <a:pt x="1187497" y="119351"/>
                  </a:lnTo>
                  <a:lnTo>
                    <a:pt x="1187497" y="136126"/>
                  </a:lnTo>
                  <a:lnTo>
                    <a:pt x="1174564" y="184371"/>
                  </a:lnTo>
                  <a:lnTo>
                    <a:pt x="1144153" y="223994"/>
                  </a:lnTo>
                  <a:lnTo>
                    <a:pt x="1100893" y="248963"/>
                  </a:lnTo>
                  <a:lnTo>
                    <a:pt x="1076453" y="254659"/>
                  </a:lnTo>
                  <a:lnTo>
                    <a:pt x="1068146" y="255477"/>
                  </a:lnTo>
                  <a:close/>
                </a:path>
              </a:pathLst>
            </a:custGeom>
            <a:solidFill>
              <a:srgbClr val="A6CC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3018181" y="4642683"/>
              <a:ext cx="1188085" cy="255904"/>
            </a:xfrm>
            <a:custGeom>
              <a:avLst/>
              <a:gdLst/>
              <a:ahLst/>
              <a:cxnLst/>
              <a:rect l="l" t="t" r="r" b="b"/>
              <a:pathLst>
                <a:path w="1188085" h="255904">
                  <a:moveTo>
                    <a:pt x="0" y="127738"/>
                  </a:moveTo>
                  <a:lnTo>
                    <a:pt x="6513" y="86604"/>
                  </a:lnTo>
                  <a:lnTo>
                    <a:pt x="26187" y="49797"/>
                  </a:lnTo>
                  <a:lnTo>
                    <a:pt x="56770" y="21527"/>
                  </a:lnTo>
                  <a:lnTo>
                    <a:pt x="63744" y="16868"/>
                  </a:lnTo>
                  <a:lnTo>
                    <a:pt x="102818" y="2454"/>
                  </a:lnTo>
                  <a:lnTo>
                    <a:pt x="111044" y="818"/>
                  </a:lnTo>
                  <a:lnTo>
                    <a:pt x="119351" y="0"/>
                  </a:lnTo>
                  <a:lnTo>
                    <a:pt x="127738" y="0"/>
                  </a:lnTo>
                  <a:lnTo>
                    <a:pt x="1059759" y="0"/>
                  </a:lnTo>
                  <a:lnTo>
                    <a:pt x="1068146" y="0"/>
                  </a:lnTo>
                  <a:lnTo>
                    <a:pt x="1076453" y="818"/>
                  </a:lnTo>
                  <a:lnTo>
                    <a:pt x="1084679" y="2454"/>
                  </a:lnTo>
                  <a:lnTo>
                    <a:pt x="1092905" y="4090"/>
                  </a:lnTo>
                  <a:lnTo>
                    <a:pt x="1100893" y="6513"/>
                  </a:lnTo>
                  <a:lnTo>
                    <a:pt x="1108642" y="9723"/>
                  </a:lnTo>
                  <a:lnTo>
                    <a:pt x="1116391" y="12933"/>
                  </a:lnTo>
                  <a:lnTo>
                    <a:pt x="1123752" y="16868"/>
                  </a:lnTo>
                  <a:lnTo>
                    <a:pt x="1130726" y="21527"/>
                  </a:lnTo>
                  <a:lnTo>
                    <a:pt x="1137700" y="26187"/>
                  </a:lnTo>
                  <a:lnTo>
                    <a:pt x="1165969" y="56770"/>
                  </a:lnTo>
                  <a:lnTo>
                    <a:pt x="1170629" y="63744"/>
                  </a:lnTo>
                  <a:lnTo>
                    <a:pt x="1185043" y="102818"/>
                  </a:lnTo>
                  <a:lnTo>
                    <a:pt x="1187497" y="119351"/>
                  </a:lnTo>
                  <a:lnTo>
                    <a:pt x="1187497" y="127738"/>
                  </a:lnTo>
                  <a:lnTo>
                    <a:pt x="1187497" y="136126"/>
                  </a:lnTo>
                  <a:lnTo>
                    <a:pt x="1177774" y="176622"/>
                  </a:lnTo>
                  <a:lnTo>
                    <a:pt x="1165969" y="198706"/>
                  </a:lnTo>
                  <a:lnTo>
                    <a:pt x="1161310" y="205680"/>
                  </a:lnTo>
                  <a:lnTo>
                    <a:pt x="1130726" y="233949"/>
                  </a:lnTo>
                  <a:lnTo>
                    <a:pt x="1123752" y="238609"/>
                  </a:lnTo>
                  <a:lnTo>
                    <a:pt x="1116391" y="242544"/>
                  </a:lnTo>
                  <a:lnTo>
                    <a:pt x="1108642" y="245754"/>
                  </a:lnTo>
                  <a:lnTo>
                    <a:pt x="1100893" y="248963"/>
                  </a:lnTo>
                  <a:lnTo>
                    <a:pt x="1092905" y="251386"/>
                  </a:lnTo>
                  <a:lnTo>
                    <a:pt x="1084679" y="253023"/>
                  </a:lnTo>
                  <a:lnTo>
                    <a:pt x="1076453" y="254659"/>
                  </a:lnTo>
                  <a:lnTo>
                    <a:pt x="1068146" y="255477"/>
                  </a:lnTo>
                  <a:lnTo>
                    <a:pt x="1059759" y="255477"/>
                  </a:lnTo>
                  <a:lnTo>
                    <a:pt x="127738" y="255477"/>
                  </a:lnTo>
                  <a:lnTo>
                    <a:pt x="119351" y="255477"/>
                  </a:lnTo>
                  <a:lnTo>
                    <a:pt x="111044" y="254659"/>
                  </a:lnTo>
                  <a:lnTo>
                    <a:pt x="102818" y="253023"/>
                  </a:lnTo>
                  <a:lnTo>
                    <a:pt x="94591" y="251386"/>
                  </a:lnTo>
                  <a:lnTo>
                    <a:pt x="56770" y="233949"/>
                  </a:lnTo>
                  <a:lnTo>
                    <a:pt x="26187" y="205680"/>
                  </a:lnTo>
                  <a:lnTo>
                    <a:pt x="21527" y="198706"/>
                  </a:lnTo>
                  <a:lnTo>
                    <a:pt x="16868" y="191732"/>
                  </a:lnTo>
                  <a:lnTo>
                    <a:pt x="12933" y="184371"/>
                  </a:lnTo>
                  <a:lnTo>
                    <a:pt x="9723" y="176622"/>
                  </a:lnTo>
                  <a:lnTo>
                    <a:pt x="6513" y="168873"/>
                  </a:lnTo>
                  <a:lnTo>
                    <a:pt x="4090" y="160885"/>
                  </a:lnTo>
                  <a:lnTo>
                    <a:pt x="2454" y="152659"/>
                  </a:lnTo>
                  <a:lnTo>
                    <a:pt x="818" y="144433"/>
                  </a:lnTo>
                  <a:lnTo>
                    <a:pt x="0" y="136126"/>
                  </a:lnTo>
                  <a:lnTo>
                    <a:pt x="0" y="127738"/>
                  </a:lnTo>
                  <a:close/>
                </a:path>
              </a:pathLst>
            </a:custGeom>
            <a:ln w="1892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6" name="object 66"/>
          <p:cNvSpPr txBox="1"/>
          <p:nvPr/>
        </p:nvSpPr>
        <p:spPr>
          <a:xfrm>
            <a:off x="2894922" y="4691487"/>
            <a:ext cx="1274445" cy="133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675" u="sng" spc="7" baseline="43209" dirty="0">
                <a:solidFill>
                  <a:srgbClr val="444E53"/>
                </a:solidFill>
                <a:uFill>
                  <a:solidFill>
                    <a:srgbClr val="008000"/>
                  </a:solidFill>
                </a:uFill>
                <a:latin typeface="Times New Roman"/>
                <a:cs typeface="Times New Roman"/>
              </a:rPr>
              <a:t>     </a:t>
            </a:r>
            <a:r>
              <a:rPr sz="675" u="sng" spc="30" baseline="43209" dirty="0">
                <a:solidFill>
                  <a:srgbClr val="444E53"/>
                </a:solidFill>
                <a:uFill>
                  <a:solidFill>
                    <a:srgbClr val="008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75" baseline="43209" dirty="0">
                <a:solidFill>
                  <a:srgbClr val="444E53"/>
                </a:solidFill>
                <a:latin typeface="Times New Roman"/>
                <a:cs typeface="Times New Roman"/>
              </a:rPr>
              <a:t>    </a:t>
            </a:r>
            <a:r>
              <a:rPr sz="675" spc="-44" baseline="43209" dirty="0">
                <a:solidFill>
                  <a:srgbClr val="444E53"/>
                </a:solidFill>
                <a:latin typeface="Times New Roman"/>
                <a:cs typeface="Times New Roman"/>
              </a:rPr>
              <a:t> </a:t>
            </a:r>
            <a:r>
              <a:rPr sz="700" b="1" spc="-30" dirty="0">
                <a:solidFill>
                  <a:srgbClr val="3C464D"/>
                </a:solidFill>
                <a:latin typeface="Arial"/>
                <a:cs typeface="Arial"/>
              </a:rPr>
              <a:t>¿Cuál</a:t>
            </a:r>
            <a:r>
              <a:rPr sz="700" b="1" spc="20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700" b="1" spc="-30" dirty="0">
                <a:solidFill>
                  <a:srgbClr val="3C464D"/>
                </a:solidFill>
                <a:latin typeface="Arial"/>
                <a:cs typeface="Arial"/>
              </a:rPr>
              <a:t>es</a:t>
            </a:r>
            <a:r>
              <a:rPr sz="700" b="1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700" b="1" spc="-60" dirty="0">
                <a:solidFill>
                  <a:srgbClr val="3C464D"/>
                </a:solidFill>
                <a:latin typeface="Arial"/>
                <a:cs typeface="Arial"/>
              </a:rPr>
              <a:t>su</a:t>
            </a:r>
            <a:r>
              <a:rPr sz="700" b="1" spc="20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700" b="1" spc="-15" dirty="0">
                <a:solidFill>
                  <a:srgbClr val="3C464D"/>
                </a:solidFill>
                <a:latin typeface="Arial"/>
                <a:cs typeface="Arial"/>
              </a:rPr>
              <a:t>importancia?</a:t>
            </a:r>
            <a:endParaRPr sz="7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454670" y="4223111"/>
            <a:ext cx="1289685" cy="108331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10400"/>
              </a:lnSpc>
              <a:spcBef>
                <a:spcPts val="75"/>
              </a:spcBef>
            </a:pP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El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agua  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es</a:t>
            </a:r>
            <a:r>
              <a:rPr sz="450" spc="10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muy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importante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en el 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organismo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ya</a:t>
            </a:r>
            <a:r>
              <a:rPr sz="450" spc="10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que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tiene diferentes  funciones, entre 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las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más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importantes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es</a:t>
            </a:r>
            <a:r>
              <a:rPr sz="45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la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capacidad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de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ser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solvente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universal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de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la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mayoría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de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las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moléculas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orgánicas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e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inorgánicas,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funciona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como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sustrato,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cosustrato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o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producto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en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múltiples 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reacciones 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metabólicas, 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determina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la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estructura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y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propiedades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de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las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moléculas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que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hidrata,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además</a:t>
            </a:r>
            <a:r>
              <a:rPr sz="45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es</a:t>
            </a:r>
            <a:r>
              <a:rPr sz="45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el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medio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en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el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que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se </a:t>
            </a:r>
            <a:r>
              <a:rPr sz="450" spc="-10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llevan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a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cabo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la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mayoría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de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las</a:t>
            </a:r>
            <a:r>
              <a:rPr sz="45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reacciones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químicas  corporales,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transporte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de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sustancias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y</a:t>
            </a:r>
            <a:r>
              <a:rPr sz="450" spc="5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regulador</a:t>
            </a:r>
            <a:r>
              <a:rPr sz="450" spc="5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térmico.</a:t>
            </a:r>
            <a:r>
              <a:rPr sz="450" spc="7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Todo</a:t>
            </a:r>
            <a:r>
              <a:rPr sz="450" spc="8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lo</a:t>
            </a:r>
            <a:r>
              <a:rPr sz="450" spc="7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anterior</a:t>
            </a:r>
            <a:r>
              <a:rPr sz="450" spc="5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debido 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a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sus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asombrosas</a:t>
            </a:r>
            <a:r>
              <a:rPr sz="45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propiedades</a:t>
            </a:r>
            <a:endParaRPr sz="4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físico-químicas.</a:t>
            </a:r>
            <a:endParaRPr sz="450">
              <a:latin typeface="Microsoft Sans Serif"/>
              <a:cs typeface="Microsoft Sans Serif"/>
            </a:endParaRPr>
          </a:p>
        </p:txBody>
      </p:sp>
      <p:grpSp>
        <p:nvGrpSpPr>
          <p:cNvPr id="68" name="object 68"/>
          <p:cNvGrpSpPr/>
          <p:nvPr/>
        </p:nvGrpSpPr>
        <p:grpSpPr>
          <a:xfrm>
            <a:off x="5407371" y="1818236"/>
            <a:ext cx="894715" cy="274955"/>
            <a:chOff x="5407371" y="1818236"/>
            <a:chExt cx="894715" cy="274955"/>
          </a:xfrm>
        </p:grpSpPr>
        <p:sp>
          <p:nvSpPr>
            <p:cNvPr id="69" name="object 69"/>
            <p:cNvSpPr/>
            <p:nvPr/>
          </p:nvSpPr>
          <p:spPr>
            <a:xfrm>
              <a:off x="5416833" y="1827699"/>
              <a:ext cx="875665" cy="255904"/>
            </a:xfrm>
            <a:custGeom>
              <a:avLst/>
              <a:gdLst/>
              <a:ahLst/>
              <a:cxnLst/>
              <a:rect l="l" t="t" r="r" b="b"/>
              <a:pathLst>
                <a:path w="875664" h="255905">
                  <a:moveTo>
                    <a:pt x="755896" y="255477"/>
                  </a:moveTo>
                  <a:lnTo>
                    <a:pt x="119351" y="255477"/>
                  </a:lnTo>
                  <a:lnTo>
                    <a:pt x="111044" y="254659"/>
                  </a:lnTo>
                  <a:lnTo>
                    <a:pt x="71106" y="242544"/>
                  </a:lnTo>
                  <a:lnTo>
                    <a:pt x="31483" y="212132"/>
                  </a:lnTo>
                  <a:lnTo>
                    <a:pt x="6513" y="168873"/>
                  </a:lnTo>
                  <a:lnTo>
                    <a:pt x="0" y="136126"/>
                  </a:lnTo>
                  <a:lnTo>
                    <a:pt x="0" y="127738"/>
                  </a:lnTo>
                  <a:lnTo>
                    <a:pt x="0" y="119351"/>
                  </a:lnTo>
                  <a:lnTo>
                    <a:pt x="12933" y="71106"/>
                  </a:lnTo>
                  <a:lnTo>
                    <a:pt x="43344" y="31483"/>
                  </a:lnTo>
                  <a:lnTo>
                    <a:pt x="86604" y="6513"/>
                  </a:lnTo>
                  <a:lnTo>
                    <a:pt x="119351" y="0"/>
                  </a:lnTo>
                  <a:lnTo>
                    <a:pt x="755896" y="0"/>
                  </a:lnTo>
                  <a:lnTo>
                    <a:pt x="804141" y="12933"/>
                  </a:lnTo>
                  <a:lnTo>
                    <a:pt x="843764" y="43344"/>
                  </a:lnTo>
                  <a:lnTo>
                    <a:pt x="868733" y="86604"/>
                  </a:lnTo>
                  <a:lnTo>
                    <a:pt x="875247" y="119351"/>
                  </a:lnTo>
                  <a:lnTo>
                    <a:pt x="875247" y="136126"/>
                  </a:lnTo>
                  <a:lnTo>
                    <a:pt x="862313" y="184371"/>
                  </a:lnTo>
                  <a:lnTo>
                    <a:pt x="831902" y="223994"/>
                  </a:lnTo>
                  <a:lnTo>
                    <a:pt x="788643" y="248963"/>
                  </a:lnTo>
                  <a:lnTo>
                    <a:pt x="764202" y="254659"/>
                  </a:lnTo>
                  <a:lnTo>
                    <a:pt x="755896" y="255477"/>
                  </a:lnTo>
                  <a:close/>
                </a:path>
              </a:pathLst>
            </a:custGeom>
            <a:solidFill>
              <a:srgbClr val="A6CC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5416833" y="1827699"/>
              <a:ext cx="875665" cy="255904"/>
            </a:xfrm>
            <a:custGeom>
              <a:avLst/>
              <a:gdLst/>
              <a:ahLst/>
              <a:cxnLst/>
              <a:rect l="l" t="t" r="r" b="b"/>
              <a:pathLst>
                <a:path w="875664" h="255905">
                  <a:moveTo>
                    <a:pt x="0" y="127738"/>
                  </a:moveTo>
                  <a:lnTo>
                    <a:pt x="6513" y="86604"/>
                  </a:lnTo>
                  <a:lnTo>
                    <a:pt x="26187" y="49797"/>
                  </a:lnTo>
                  <a:lnTo>
                    <a:pt x="56770" y="21527"/>
                  </a:lnTo>
                  <a:lnTo>
                    <a:pt x="63744" y="16868"/>
                  </a:lnTo>
                  <a:lnTo>
                    <a:pt x="102818" y="2454"/>
                  </a:lnTo>
                  <a:lnTo>
                    <a:pt x="111044" y="818"/>
                  </a:lnTo>
                  <a:lnTo>
                    <a:pt x="119351" y="0"/>
                  </a:lnTo>
                  <a:lnTo>
                    <a:pt x="127738" y="0"/>
                  </a:lnTo>
                  <a:lnTo>
                    <a:pt x="747508" y="0"/>
                  </a:lnTo>
                  <a:lnTo>
                    <a:pt x="755896" y="0"/>
                  </a:lnTo>
                  <a:lnTo>
                    <a:pt x="764202" y="818"/>
                  </a:lnTo>
                  <a:lnTo>
                    <a:pt x="772429" y="2454"/>
                  </a:lnTo>
                  <a:lnTo>
                    <a:pt x="780655" y="4090"/>
                  </a:lnTo>
                  <a:lnTo>
                    <a:pt x="788643" y="6513"/>
                  </a:lnTo>
                  <a:lnTo>
                    <a:pt x="796392" y="9723"/>
                  </a:lnTo>
                  <a:lnTo>
                    <a:pt x="804141" y="12933"/>
                  </a:lnTo>
                  <a:lnTo>
                    <a:pt x="811502" y="16868"/>
                  </a:lnTo>
                  <a:lnTo>
                    <a:pt x="818476" y="21527"/>
                  </a:lnTo>
                  <a:lnTo>
                    <a:pt x="825450" y="26187"/>
                  </a:lnTo>
                  <a:lnTo>
                    <a:pt x="853719" y="56770"/>
                  </a:lnTo>
                  <a:lnTo>
                    <a:pt x="858379" y="63744"/>
                  </a:lnTo>
                  <a:lnTo>
                    <a:pt x="872792" y="102818"/>
                  </a:lnTo>
                  <a:lnTo>
                    <a:pt x="875247" y="127738"/>
                  </a:lnTo>
                  <a:lnTo>
                    <a:pt x="875247" y="136126"/>
                  </a:lnTo>
                  <a:lnTo>
                    <a:pt x="865523" y="176622"/>
                  </a:lnTo>
                  <a:lnTo>
                    <a:pt x="862313" y="184371"/>
                  </a:lnTo>
                  <a:lnTo>
                    <a:pt x="858379" y="191732"/>
                  </a:lnTo>
                  <a:lnTo>
                    <a:pt x="853719" y="198706"/>
                  </a:lnTo>
                  <a:lnTo>
                    <a:pt x="849059" y="205680"/>
                  </a:lnTo>
                  <a:lnTo>
                    <a:pt x="818476" y="233949"/>
                  </a:lnTo>
                  <a:lnTo>
                    <a:pt x="811502" y="238609"/>
                  </a:lnTo>
                  <a:lnTo>
                    <a:pt x="804141" y="242544"/>
                  </a:lnTo>
                  <a:lnTo>
                    <a:pt x="796392" y="245754"/>
                  </a:lnTo>
                  <a:lnTo>
                    <a:pt x="788643" y="248963"/>
                  </a:lnTo>
                  <a:lnTo>
                    <a:pt x="747508" y="255477"/>
                  </a:lnTo>
                  <a:lnTo>
                    <a:pt x="127738" y="255477"/>
                  </a:lnTo>
                  <a:lnTo>
                    <a:pt x="119351" y="255477"/>
                  </a:lnTo>
                  <a:lnTo>
                    <a:pt x="111044" y="254659"/>
                  </a:lnTo>
                  <a:lnTo>
                    <a:pt x="102818" y="253023"/>
                  </a:lnTo>
                  <a:lnTo>
                    <a:pt x="94591" y="251386"/>
                  </a:lnTo>
                  <a:lnTo>
                    <a:pt x="56770" y="233949"/>
                  </a:lnTo>
                  <a:lnTo>
                    <a:pt x="26187" y="205680"/>
                  </a:lnTo>
                  <a:lnTo>
                    <a:pt x="21527" y="198706"/>
                  </a:lnTo>
                  <a:lnTo>
                    <a:pt x="16868" y="191732"/>
                  </a:lnTo>
                  <a:lnTo>
                    <a:pt x="12933" y="184371"/>
                  </a:lnTo>
                  <a:lnTo>
                    <a:pt x="9723" y="176622"/>
                  </a:lnTo>
                  <a:lnTo>
                    <a:pt x="6513" y="168873"/>
                  </a:lnTo>
                  <a:lnTo>
                    <a:pt x="4090" y="160885"/>
                  </a:lnTo>
                  <a:lnTo>
                    <a:pt x="2454" y="152659"/>
                  </a:lnTo>
                  <a:lnTo>
                    <a:pt x="818" y="144433"/>
                  </a:lnTo>
                  <a:lnTo>
                    <a:pt x="0" y="136126"/>
                  </a:lnTo>
                  <a:lnTo>
                    <a:pt x="0" y="127738"/>
                  </a:lnTo>
                  <a:close/>
                </a:path>
              </a:pathLst>
            </a:custGeom>
            <a:ln w="1892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1" name="object 71"/>
          <p:cNvSpPr txBox="1"/>
          <p:nvPr/>
        </p:nvSpPr>
        <p:spPr>
          <a:xfrm>
            <a:off x="5476503" y="1876502"/>
            <a:ext cx="753745" cy="133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b="1" spc="-5" dirty="0">
                <a:solidFill>
                  <a:srgbClr val="3C464D"/>
                </a:solidFill>
                <a:latin typeface="Arial"/>
                <a:cs typeface="Arial"/>
              </a:rPr>
              <a:t>¿Qué</a:t>
            </a:r>
            <a:r>
              <a:rPr sz="700" b="1" spc="10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700" b="1" spc="-30" dirty="0">
                <a:solidFill>
                  <a:srgbClr val="3C464D"/>
                </a:solidFill>
                <a:latin typeface="Arial"/>
                <a:cs typeface="Arial"/>
              </a:rPr>
              <a:t>es</a:t>
            </a:r>
            <a:r>
              <a:rPr sz="700" b="1" spc="-5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700" b="1" dirty="0">
                <a:solidFill>
                  <a:srgbClr val="3C464D"/>
                </a:solidFill>
                <a:latin typeface="Arial"/>
                <a:cs typeface="Arial"/>
              </a:rPr>
              <a:t>el</a:t>
            </a:r>
            <a:r>
              <a:rPr sz="700" b="1" spc="15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700" b="1" spc="-25" dirty="0">
                <a:solidFill>
                  <a:srgbClr val="3C464D"/>
                </a:solidFill>
                <a:latin typeface="Arial"/>
                <a:cs typeface="Arial"/>
              </a:rPr>
              <a:t>agua?</a:t>
            </a:r>
            <a:endParaRPr sz="7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6593461" y="1673067"/>
            <a:ext cx="1233170" cy="55372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10400"/>
              </a:lnSpc>
              <a:spcBef>
                <a:spcPts val="75"/>
              </a:spcBef>
            </a:pPr>
            <a:r>
              <a:rPr sz="45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Es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una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sustancia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cuya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molécula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está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compuesta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por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dos</a:t>
            </a:r>
            <a:r>
              <a:rPr sz="45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átomos</a:t>
            </a:r>
            <a:r>
              <a:rPr sz="45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de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hidrógeno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y </a:t>
            </a:r>
            <a:r>
              <a:rPr sz="450" spc="-10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uno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de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oxígeno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(H2O).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El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término agua,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generalmente, 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se refiere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a</a:t>
            </a:r>
            <a:r>
              <a:rPr sz="450" spc="114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la</a:t>
            </a:r>
            <a:r>
              <a:rPr sz="450" spc="1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sustancia 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en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su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estado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líquido,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aunque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esta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puede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hallarse</a:t>
            </a:r>
            <a:r>
              <a:rPr sz="450" spc="6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en</a:t>
            </a:r>
            <a:r>
              <a:rPr sz="450" spc="6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su</a:t>
            </a:r>
            <a:r>
              <a:rPr sz="450" spc="6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forma</a:t>
            </a:r>
            <a:r>
              <a:rPr sz="450" spc="8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sólida,</a:t>
            </a:r>
            <a:r>
              <a:rPr sz="450" spc="8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llamada</a:t>
            </a:r>
            <a:r>
              <a:rPr sz="450" spc="7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hielo,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y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en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su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forma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gaseosa,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denominada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vapor.</a:t>
            </a:r>
            <a:endParaRPr sz="450">
              <a:latin typeface="Microsoft Sans Serif"/>
              <a:cs typeface="Microsoft Sans Serif"/>
            </a:endParaRPr>
          </a:p>
        </p:txBody>
      </p:sp>
      <p:grpSp>
        <p:nvGrpSpPr>
          <p:cNvPr id="73" name="object 73"/>
          <p:cNvGrpSpPr/>
          <p:nvPr/>
        </p:nvGrpSpPr>
        <p:grpSpPr>
          <a:xfrm>
            <a:off x="5639193" y="4633221"/>
            <a:ext cx="1480820" cy="274955"/>
            <a:chOff x="5639193" y="4633221"/>
            <a:chExt cx="1480820" cy="274955"/>
          </a:xfrm>
        </p:grpSpPr>
        <p:sp>
          <p:nvSpPr>
            <p:cNvPr id="74" name="object 74"/>
            <p:cNvSpPr/>
            <p:nvPr/>
          </p:nvSpPr>
          <p:spPr>
            <a:xfrm>
              <a:off x="5648655" y="4642683"/>
              <a:ext cx="1462405" cy="255904"/>
            </a:xfrm>
            <a:custGeom>
              <a:avLst/>
              <a:gdLst/>
              <a:ahLst/>
              <a:cxnLst/>
              <a:rect l="l" t="t" r="r" b="b"/>
              <a:pathLst>
                <a:path w="1462404" h="255904">
                  <a:moveTo>
                    <a:pt x="1342548" y="255477"/>
                  </a:moveTo>
                  <a:lnTo>
                    <a:pt x="119351" y="255477"/>
                  </a:lnTo>
                  <a:lnTo>
                    <a:pt x="111044" y="254659"/>
                  </a:lnTo>
                  <a:lnTo>
                    <a:pt x="71106" y="242544"/>
                  </a:lnTo>
                  <a:lnTo>
                    <a:pt x="31483" y="212132"/>
                  </a:lnTo>
                  <a:lnTo>
                    <a:pt x="6513" y="168873"/>
                  </a:lnTo>
                  <a:lnTo>
                    <a:pt x="0" y="136126"/>
                  </a:lnTo>
                  <a:lnTo>
                    <a:pt x="0" y="127738"/>
                  </a:lnTo>
                  <a:lnTo>
                    <a:pt x="0" y="119351"/>
                  </a:lnTo>
                  <a:lnTo>
                    <a:pt x="12933" y="71106"/>
                  </a:lnTo>
                  <a:lnTo>
                    <a:pt x="43344" y="31483"/>
                  </a:lnTo>
                  <a:lnTo>
                    <a:pt x="86604" y="6513"/>
                  </a:lnTo>
                  <a:lnTo>
                    <a:pt x="119351" y="0"/>
                  </a:lnTo>
                  <a:lnTo>
                    <a:pt x="1342548" y="0"/>
                  </a:lnTo>
                  <a:lnTo>
                    <a:pt x="1390793" y="12933"/>
                  </a:lnTo>
                  <a:lnTo>
                    <a:pt x="1430416" y="43344"/>
                  </a:lnTo>
                  <a:lnTo>
                    <a:pt x="1455385" y="86604"/>
                  </a:lnTo>
                  <a:lnTo>
                    <a:pt x="1461899" y="119351"/>
                  </a:lnTo>
                  <a:lnTo>
                    <a:pt x="1461899" y="136126"/>
                  </a:lnTo>
                  <a:lnTo>
                    <a:pt x="1448966" y="184371"/>
                  </a:lnTo>
                  <a:lnTo>
                    <a:pt x="1418554" y="223994"/>
                  </a:lnTo>
                  <a:lnTo>
                    <a:pt x="1375295" y="248963"/>
                  </a:lnTo>
                  <a:lnTo>
                    <a:pt x="1350855" y="254659"/>
                  </a:lnTo>
                  <a:lnTo>
                    <a:pt x="1342548" y="255477"/>
                  </a:lnTo>
                  <a:close/>
                </a:path>
              </a:pathLst>
            </a:custGeom>
            <a:solidFill>
              <a:srgbClr val="A6CC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5648655" y="4642683"/>
              <a:ext cx="1462405" cy="255904"/>
            </a:xfrm>
            <a:custGeom>
              <a:avLst/>
              <a:gdLst/>
              <a:ahLst/>
              <a:cxnLst/>
              <a:rect l="l" t="t" r="r" b="b"/>
              <a:pathLst>
                <a:path w="1462404" h="255904">
                  <a:moveTo>
                    <a:pt x="0" y="127738"/>
                  </a:moveTo>
                  <a:lnTo>
                    <a:pt x="6513" y="86604"/>
                  </a:lnTo>
                  <a:lnTo>
                    <a:pt x="26187" y="49797"/>
                  </a:lnTo>
                  <a:lnTo>
                    <a:pt x="56770" y="21527"/>
                  </a:lnTo>
                  <a:lnTo>
                    <a:pt x="63744" y="16868"/>
                  </a:lnTo>
                  <a:lnTo>
                    <a:pt x="102818" y="2454"/>
                  </a:lnTo>
                  <a:lnTo>
                    <a:pt x="111044" y="818"/>
                  </a:lnTo>
                  <a:lnTo>
                    <a:pt x="119351" y="0"/>
                  </a:lnTo>
                  <a:lnTo>
                    <a:pt x="127738" y="0"/>
                  </a:lnTo>
                  <a:lnTo>
                    <a:pt x="1334160" y="0"/>
                  </a:lnTo>
                  <a:lnTo>
                    <a:pt x="1342548" y="0"/>
                  </a:lnTo>
                  <a:lnTo>
                    <a:pt x="1350855" y="818"/>
                  </a:lnTo>
                  <a:lnTo>
                    <a:pt x="1390793" y="12933"/>
                  </a:lnTo>
                  <a:lnTo>
                    <a:pt x="1405128" y="21527"/>
                  </a:lnTo>
                  <a:lnTo>
                    <a:pt x="1412102" y="26187"/>
                  </a:lnTo>
                  <a:lnTo>
                    <a:pt x="1440371" y="56770"/>
                  </a:lnTo>
                  <a:lnTo>
                    <a:pt x="1452176" y="78855"/>
                  </a:lnTo>
                  <a:lnTo>
                    <a:pt x="1455385" y="86604"/>
                  </a:lnTo>
                  <a:lnTo>
                    <a:pt x="1461899" y="127738"/>
                  </a:lnTo>
                  <a:lnTo>
                    <a:pt x="1461899" y="136126"/>
                  </a:lnTo>
                  <a:lnTo>
                    <a:pt x="1452176" y="176622"/>
                  </a:lnTo>
                  <a:lnTo>
                    <a:pt x="1448966" y="184371"/>
                  </a:lnTo>
                  <a:lnTo>
                    <a:pt x="1424485" y="218063"/>
                  </a:lnTo>
                  <a:lnTo>
                    <a:pt x="1405128" y="233949"/>
                  </a:lnTo>
                  <a:lnTo>
                    <a:pt x="1398154" y="238609"/>
                  </a:lnTo>
                  <a:lnTo>
                    <a:pt x="1359081" y="253023"/>
                  </a:lnTo>
                  <a:lnTo>
                    <a:pt x="1334160" y="255477"/>
                  </a:lnTo>
                  <a:lnTo>
                    <a:pt x="127738" y="255477"/>
                  </a:lnTo>
                  <a:lnTo>
                    <a:pt x="119351" y="255477"/>
                  </a:lnTo>
                  <a:lnTo>
                    <a:pt x="111044" y="254659"/>
                  </a:lnTo>
                  <a:lnTo>
                    <a:pt x="102818" y="253023"/>
                  </a:lnTo>
                  <a:lnTo>
                    <a:pt x="94591" y="251386"/>
                  </a:lnTo>
                  <a:lnTo>
                    <a:pt x="56770" y="233949"/>
                  </a:lnTo>
                  <a:lnTo>
                    <a:pt x="26187" y="205680"/>
                  </a:lnTo>
                  <a:lnTo>
                    <a:pt x="21527" y="198706"/>
                  </a:lnTo>
                  <a:lnTo>
                    <a:pt x="16868" y="191732"/>
                  </a:lnTo>
                  <a:lnTo>
                    <a:pt x="12933" y="184371"/>
                  </a:lnTo>
                  <a:lnTo>
                    <a:pt x="9723" y="176622"/>
                  </a:lnTo>
                  <a:lnTo>
                    <a:pt x="6513" y="168873"/>
                  </a:lnTo>
                  <a:lnTo>
                    <a:pt x="4090" y="160885"/>
                  </a:lnTo>
                  <a:lnTo>
                    <a:pt x="2454" y="152659"/>
                  </a:lnTo>
                  <a:lnTo>
                    <a:pt x="818" y="144433"/>
                  </a:lnTo>
                  <a:lnTo>
                    <a:pt x="0" y="136126"/>
                  </a:lnTo>
                  <a:lnTo>
                    <a:pt x="0" y="127738"/>
                  </a:lnTo>
                  <a:close/>
                </a:path>
              </a:pathLst>
            </a:custGeom>
            <a:ln w="1892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6" name="object 76"/>
          <p:cNvSpPr txBox="1"/>
          <p:nvPr/>
        </p:nvSpPr>
        <p:spPr>
          <a:xfrm>
            <a:off x="5708326" y="4691487"/>
            <a:ext cx="1341755" cy="133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b="1" spc="-5" dirty="0">
                <a:solidFill>
                  <a:srgbClr val="3C464D"/>
                </a:solidFill>
                <a:latin typeface="Arial"/>
                <a:cs typeface="Arial"/>
              </a:rPr>
              <a:t>Propiedades</a:t>
            </a:r>
            <a:r>
              <a:rPr sz="700" b="1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700" b="1" spc="-25" dirty="0">
                <a:solidFill>
                  <a:srgbClr val="3C464D"/>
                </a:solidFill>
                <a:latin typeface="Arial"/>
                <a:cs typeface="Arial"/>
              </a:rPr>
              <a:t>químicas</a:t>
            </a:r>
            <a:r>
              <a:rPr sz="700" b="1" spc="5" dirty="0">
                <a:solidFill>
                  <a:srgbClr val="3C464D"/>
                </a:solidFill>
                <a:latin typeface="Arial"/>
                <a:cs typeface="Arial"/>
              </a:rPr>
              <a:t> del</a:t>
            </a:r>
            <a:r>
              <a:rPr sz="700" b="1" spc="20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700" b="1" spc="-10" dirty="0">
                <a:solidFill>
                  <a:srgbClr val="3C464D"/>
                </a:solidFill>
                <a:latin typeface="Arial"/>
                <a:cs typeface="Arial"/>
              </a:rPr>
              <a:t>agua</a:t>
            </a:r>
            <a:endParaRPr sz="700">
              <a:latin typeface="Arial"/>
              <a:cs typeface="Arial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7411403" y="2601937"/>
            <a:ext cx="516255" cy="151765"/>
          </a:xfrm>
          <a:custGeom>
            <a:avLst/>
            <a:gdLst/>
            <a:ahLst/>
            <a:cxnLst/>
            <a:rect l="l" t="t" r="r" b="b"/>
            <a:pathLst>
              <a:path w="516254" h="151764">
                <a:moveTo>
                  <a:pt x="444959" y="151394"/>
                </a:moveTo>
                <a:lnTo>
                  <a:pt x="70726" y="151394"/>
                </a:lnTo>
                <a:lnTo>
                  <a:pt x="65804" y="150909"/>
                </a:lnTo>
                <a:lnTo>
                  <a:pt x="29509" y="135875"/>
                </a:lnTo>
                <a:lnTo>
                  <a:pt x="3860" y="100073"/>
                </a:lnTo>
                <a:lnTo>
                  <a:pt x="0" y="80667"/>
                </a:lnTo>
                <a:lnTo>
                  <a:pt x="0" y="75697"/>
                </a:lnTo>
                <a:lnTo>
                  <a:pt x="0" y="70726"/>
                </a:lnTo>
                <a:lnTo>
                  <a:pt x="15518" y="29509"/>
                </a:lnTo>
                <a:lnTo>
                  <a:pt x="51321" y="3860"/>
                </a:lnTo>
                <a:lnTo>
                  <a:pt x="70726" y="0"/>
                </a:lnTo>
                <a:lnTo>
                  <a:pt x="444959" y="0"/>
                </a:lnTo>
                <a:lnTo>
                  <a:pt x="486176" y="15518"/>
                </a:lnTo>
                <a:lnTo>
                  <a:pt x="511826" y="51321"/>
                </a:lnTo>
                <a:lnTo>
                  <a:pt x="515686" y="70726"/>
                </a:lnTo>
                <a:lnTo>
                  <a:pt x="515686" y="80667"/>
                </a:lnTo>
                <a:lnTo>
                  <a:pt x="500167" y="121884"/>
                </a:lnTo>
                <a:lnTo>
                  <a:pt x="464365" y="147534"/>
                </a:lnTo>
                <a:lnTo>
                  <a:pt x="449882" y="150909"/>
                </a:lnTo>
                <a:lnTo>
                  <a:pt x="444959" y="151394"/>
                </a:lnTo>
                <a:close/>
              </a:path>
            </a:pathLst>
          </a:custGeom>
          <a:solidFill>
            <a:srgbClr val="E67C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7435591" y="2622355"/>
            <a:ext cx="464184" cy="996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5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1)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Estado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físico: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8200083" y="2470961"/>
            <a:ext cx="1202055" cy="40259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10400"/>
              </a:lnSpc>
              <a:spcBef>
                <a:spcPts val="75"/>
              </a:spcBef>
            </a:pPr>
            <a:r>
              <a:rPr sz="450" spc="-20" dirty="0">
                <a:solidFill>
                  <a:srgbClr val="444E53"/>
                </a:solidFill>
                <a:latin typeface="Microsoft Sans Serif"/>
                <a:cs typeface="Microsoft Sans Serif"/>
              </a:rPr>
              <a:t>Sus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estados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son: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sólido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(en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forma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de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hielo </a:t>
            </a:r>
            <a:r>
              <a:rPr sz="450" spc="-10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o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en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glaciares),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líquido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(en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los</a:t>
            </a:r>
            <a:r>
              <a:rPr sz="45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océanos,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ríos,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mares,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lagunas,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etcétera)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y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gaseoso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(por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ejemplo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en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el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vapor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de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agua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que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se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encuentra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en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las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nubes).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7411403" y="3267078"/>
            <a:ext cx="549275" cy="151765"/>
          </a:xfrm>
          <a:custGeom>
            <a:avLst/>
            <a:gdLst/>
            <a:ahLst/>
            <a:cxnLst/>
            <a:rect l="l" t="t" r="r" b="b"/>
            <a:pathLst>
              <a:path w="549275" h="151764">
                <a:moveTo>
                  <a:pt x="478077" y="151394"/>
                </a:moveTo>
                <a:lnTo>
                  <a:pt x="70726" y="151394"/>
                </a:lnTo>
                <a:lnTo>
                  <a:pt x="65804" y="150909"/>
                </a:lnTo>
                <a:lnTo>
                  <a:pt x="29509" y="135875"/>
                </a:lnTo>
                <a:lnTo>
                  <a:pt x="3860" y="100073"/>
                </a:lnTo>
                <a:lnTo>
                  <a:pt x="0" y="80667"/>
                </a:lnTo>
                <a:lnTo>
                  <a:pt x="0" y="75697"/>
                </a:lnTo>
                <a:lnTo>
                  <a:pt x="0" y="70726"/>
                </a:lnTo>
                <a:lnTo>
                  <a:pt x="15518" y="29509"/>
                </a:lnTo>
                <a:lnTo>
                  <a:pt x="51321" y="3860"/>
                </a:lnTo>
                <a:lnTo>
                  <a:pt x="70726" y="0"/>
                </a:lnTo>
                <a:lnTo>
                  <a:pt x="478077" y="0"/>
                </a:lnTo>
                <a:lnTo>
                  <a:pt x="519294" y="15518"/>
                </a:lnTo>
                <a:lnTo>
                  <a:pt x="544943" y="51321"/>
                </a:lnTo>
                <a:lnTo>
                  <a:pt x="548803" y="70726"/>
                </a:lnTo>
                <a:lnTo>
                  <a:pt x="548803" y="80667"/>
                </a:lnTo>
                <a:lnTo>
                  <a:pt x="533285" y="121884"/>
                </a:lnTo>
                <a:lnTo>
                  <a:pt x="497482" y="147534"/>
                </a:lnTo>
                <a:lnTo>
                  <a:pt x="482999" y="150909"/>
                </a:lnTo>
                <a:lnTo>
                  <a:pt x="478077" y="151394"/>
                </a:lnTo>
                <a:close/>
              </a:path>
            </a:pathLst>
          </a:custGeom>
          <a:solidFill>
            <a:srgbClr val="E67C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 txBox="1"/>
          <p:nvPr/>
        </p:nvSpPr>
        <p:spPr>
          <a:xfrm>
            <a:off x="7435591" y="3287495"/>
            <a:ext cx="497840" cy="996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5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2)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Color: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incolora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8209546" y="2984707"/>
            <a:ext cx="1197610" cy="7048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10400"/>
              </a:lnSpc>
              <a:spcBef>
                <a:spcPts val="75"/>
              </a:spcBef>
            </a:pPr>
            <a:r>
              <a:rPr sz="45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Varía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con 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las</a:t>
            </a:r>
            <a:r>
              <a:rPr sz="450" spc="10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condiciones ambientales en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las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que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está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presente.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En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pequeñas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cantidades,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el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agua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no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tiene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color,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pero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si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dicha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cantidad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aumenta,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también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aumenta </a:t>
            </a:r>
            <a:r>
              <a:rPr sz="450" spc="-10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la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absorción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de 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luz</a:t>
            </a:r>
            <a:r>
              <a:rPr sz="450" spc="10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en el espectro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reflejando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un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patrón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de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color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azul.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Los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elementos</a:t>
            </a:r>
            <a:r>
              <a:rPr sz="45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disueltos</a:t>
            </a:r>
            <a:r>
              <a:rPr sz="45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o</a:t>
            </a:r>
            <a:r>
              <a:rPr sz="45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las</a:t>
            </a:r>
            <a:r>
              <a:rPr sz="45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impurezas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suspendidas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pueden dar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al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agua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un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color 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diferente.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7411403" y="3894276"/>
            <a:ext cx="553720" cy="151765"/>
          </a:xfrm>
          <a:custGeom>
            <a:avLst/>
            <a:gdLst/>
            <a:ahLst/>
            <a:cxnLst/>
            <a:rect l="l" t="t" r="r" b="b"/>
            <a:pathLst>
              <a:path w="553720" h="151764">
                <a:moveTo>
                  <a:pt x="482808" y="151394"/>
                </a:moveTo>
                <a:lnTo>
                  <a:pt x="70726" y="151394"/>
                </a:lnTo>
                <a:lnTo>
                  <a:pt x="65804" y="150909"/>
                </a:lnTo>
                <a:lnTo>
                  <a:pt x="29509" y="135875"/>
                </a:lnTo>
                <a:lnTo>
                  <a:pt x="3860" y="100073"/>
                </a:lnTo>
                <a:lnTo>
                  <a:pt x="0" y="80667"/>
                </a:lnTo>
                <a:lnTo>
                  <a:pt x="0" y="75697"/>
                </a:lnTo>
                <a:lnTo>
                  <a:pt x="0" y="70726"/>
                </a:lnTo>
                <a:lnTo>
                  <a:pt x="15518" y="29509"/>
                </a:lnTo>
                <a:lnTo>
                  <a:pt x="51321" y="3860"/>
                </a:lnTo>
                <a:lnTo>
                  <a:pt x="70726" y="0"/>
                </a:lnTo>
                <a:lnTo>
                  <a:pt x="482808" y="0"/>
                </a:lnTo>
                <a:lnTo>
                  <a:pt x="524025" y="15518"/>
                </a:lnTo>
                <a:lnTo>
                  <a:pt x="549674" y="51321"/>
                </a:lnTo>
                <a:lnTo>
                  <a:pt x="553534" y="70726"/>
                </a:lnTo>
                <a:lnTo>
                  <a:pt x="553534" y="80667"/>
                </a:lnTo>
                <a:lnTo>
                  <a:pt x="538016" y="121884"/>
                </a:lnTo>
                <a:lnTo>
                  <a:pt x="502213" y="147534"/>
                </a:lnTo>
                <a:lnTo>
                  <a:pt x="487730" y="150909"/>
                </a:lnTo>
                <a:lnTo>
                  <a:pt x="482808" y="151394"/>
                </a:lnTo>
                <a:close/>
              </a:path>
            </a:pathLst>
          </a:custGeom>
          <a:solidFill>
            <a:srgbClr val="E67C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 txBox="1"/>
          <p:nvPr/>
        </p:nvSpPr>
        <p:spPr>
          <a:xfrm>
            <a:off x="7435591" y="3914693"/>
            <a:ext cx="502284" cy="996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5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3)</a:t>
            </a:r>
            <a:r>
              <a:rPr sz="45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Sabor: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insípida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8228470" y="3801195"/>
            <a:ext cx="1196975" cy="32639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10400"/>
              </a:lnSpc>
              <a:spcBef>
                <a:spcPts val="75"/>
              </a:spcBef>
            </a:pP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Significa 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que no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tiene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ningún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sabor,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cuando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sustancias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orgánicas 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o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inorgánicas </a:t>
            </a:r>
            <a:r>
              <a:rPr sz="450" spc="-10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se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disuelven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en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el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agua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puede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adquirir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sabor,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7411403" y="4256676"/>
            <a:ext cx="520700" cy="151765"/>
          </a:xfrm>
          <a:custGeom>
            <a:avLst/>
            <a:gdLst/>
            <a:ahLst/>
            <a:cxnLst/>
            <a:rect l="l" t="t" r="r" b="b"/>
            <a:pathLst>
              <a:path w="520700" h="151764">
                <a:moveTo>
                  <a:pt x="449690" y="151394"/>
                </a:moveTo>
                <a:lnTo>
                  <a:pt x="70726" y="151394"/>
                </a:lnTo>
                <a:lnTo>
                  <a:pt x="65804" y="150909"/>
                </a:lnTo>
                <a:lnTo>
                  <a:pt x="29509" y="135875"/>
                </a:lnTo>
                <a:lnTo>
                  <a:pt x="3860" y="100073"/>
                </a:lnTo>
                <a:lnTo>
                  <a:pt x="0" y="80667"/>
                </a:lnTo>
                <a:lnTo>
                  <a:pt x="0" y="75697"/>
                </a:lnTo>
                <a:lnTo>
                  <a:pt x="0" y="70726"/>
                </a:lnTo>
                <a:lnTo>
                  <a:pt x="15518" y="29509"/>
                </a:lnTo>
                <a:lnTo>
                  <a:pt x="51321" y="3860"/>
                </a:lnTo>
                <a:lnTo>
                  <a:pt x="70726" y="0"/>
                </a:lnTo>
                <a:lnTo>
                  <a:pt x="449690" y="0"/>
                </a:lnTo>
                <a:lnTo>
                  <a:pt x="490907" y="15518"/>
                </a:lnTo>
                <a:lnTo>
                  <a:pt x="516557" y="51321"/>
                </a:lnTo>
                <a:lnTo>
                  <a:pt x="520417" y="70726"/>
                </a:lnTo>
                <a:lnTo>
                  <a:pt x="520417" y="80667"/>
                </a:lnTo>
                <a:lnTo>
                  <a:pt x="504898" y="121884"/>
                </a:lnTo>
                <a:lnTo>
                  <a:pt x="469096" y="147534"/>
                </a:lnTo>
                <a:lnTo>
                  <a:pt x="454613" y="150909"/>
                </a:lnTo>
                <a:lnTo>
                  <a:pt x="449690" y="151394"/>
                </a:lnTo>
                <a:close/>
              </a:path>
            </a:pathLst>
          </a:custGeom>
          <a:solidFill>
            <a:srgbClr val="E67C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 txBox="1"/>
          <p:nvPr/>
        </p:nvSpPr>
        <p:spPr>
          <a:xfrm>
            <a:off x="7435591" y="4277093"/>
            <a:ext cx="469265" cy="996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5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4)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Olor: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inodoro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8166966" y="4239292"/>
            <a:ext cx="1057910" cy="17526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10400"/>
              </a:lnSpc>
              <a:spcBef>
                <a:spcPts val="75"/>
              </a:spcBef>
            </a:pP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El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agua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carecen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de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olor, 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es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decir,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son </a:t>
            </a:r>
            <a:r>
              <a:rPr sz="450" spc="-10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inodoras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7411403" y="4732621"/>
            <a:ext cx="842644" cy="151765"/>
          </a:xfrm>
          <a:custGeom>
            <a:avLst/>
            <a:gdLst/>
            <a:ahLst/>
            <a:cxnLst/>
            <a:rect l="l" t="t" r="r" b="b"/>
            <a:pathLst>
              <a:path w="842645" h="151764">
                <a:moveTo>
                  <a:pt x="771403" y="151394"/>
                </a:moveTo>
                <a:lnTo>
                  <a:pt x="70726" y="151394"/>
                </a:lnTo>
                <a:lnTo>
                  <a:pt x="65804" y="150909"/>
                </a:lnTo>
                <a:lnTo>
                  <a:pt x="29509" y="135875"/>
                </a:lnTo>
                <a:lnTo>
                  <a:pt x="3860" y="100073"/>
                </a:lnTo>
                <a:lnTo>
                  <a:pt x="0" y="80667"/>
                </a:lnTo>
                <a:lnTo>
                  <a:pt x="0" y="75697"/>
                </a:lnTo>
                <a:lnTo>
                  <a:pt x="0" y="70726"/>
                </a:lnTo>
                <a:lnTo>
                  <a:pt x="15518" y="29509"/>
                </a:lnTo>
                <a:lnTo>
                  <a:pt x="51321" y="3860"/>
                </a:lnTo>
                <a:lnTo>
                  <a:pt x="70726" y="0"/>
                </a:lnTo>
                <a:lnTo>
                  <a:pt x="771403" y="0"/>
                </a:lnTo>
                <a:lnTo>
                  <a:pt x="812620" y="15518"/>
                </a:lnTo>
                <a:lnTo>
                  <a:pt x="838269" y="51321"/>
                </a:lnTo>
                <a:lnTo>
                  <a:pt x="842129" y="70726"/>
                </a:lnTo>
                <a:lnTo>
                  <a:pt x="842129" y="80667"/>
                </a:lnTo>
                <a:lnTo>
                  <a:pt x="826611" y="121884"/>
                </a:lnTo>
                <a:lnTo>
                  <a:pt x="790808" y="147534"/>
                </a:lnTo>
                <a:lnTo>
                  <a:pt x="776325" y="150909"/>
                </a:lnTo>
                <a:lnTo>
                  <a:pt x="771403" y="151394"/>
                </a:lnTo>
                <a:close/>
              </a:path>
            </a:pathLst>
          </a:custGeom>
          <a:solidFill>
            <a:srgbClr val="E67C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 txBox="1"/>
          <p:nvPr/>
        </p:nvSpPr>
        <p:spPr>
          <a:xfrm>
            <a:off x="7435591" y="4753038"/>
            <a:ext cx="793115" cy="996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5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5)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Densidad: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1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g./c.c.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a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4°C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8507603" y="4525947"/>
            <a:ext cx="1207135" cy="55372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10400"/>
              </a:lnSpc>
              <a:spcBef>
                <a:spcPts val="75"/>
              </a:spcBef>
            </a:pP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La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densidad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del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agua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en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gramos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es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de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en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torno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a</a:t>
            </a:r>
            <a:r>
              <a:rPr sz="450" spc="114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1.000 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kg/m3. 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Sin</a:t>
            </a:r>
            <a:r>
              <a:rPr sz="450" spc="1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embargo,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hay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que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tener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en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cuenta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otros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factores</a:t>
            </a:r>
            <a:r>
              <a:rPr sz="45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como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la </a:t>
            </a:r>
            <a:r>
              <a:rPr sz="450" spc="-10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temperatura 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(sería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de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unos 998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kg/m3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a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20ºC,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o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0,998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g/cm3),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la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presión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(se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suele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considerar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1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atmósfera)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y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la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salinidad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(en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este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caso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hablamos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de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agua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destilada).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7411403" y="5246368"/>
            <a:ext cx="757555" cy="151765"/>
          </a:xfrm>
          <a:custGeom>
            <a:avLst/>
            <a:gdLst/>
            <a:ahLst/>
            <a:cxnLst/>
            <a:rect l="l" t="t" r="r" b="b"/>
            <a:pathLst>
              <a:path w="757554" h="151764">
                <a:moveTo>
                  <a:pt x="686243" y="151394"/>
                </a:moveTo>
                <a:lnTo>
                  <a:pt x="70726" y="151394"/>
                </a:lnTo>
                <a:lnTo>
                  <a:pt x="65804" y="150909"/>
                </a:lnTo>
                <a:lnTo>
                  <a:pt x="29509" y="135875"/>
                </a:lnTo>
                <a:lnTo>
                  <a:pt x="3860" y="100073"/>
                </a:lnTo>
                <a:lnTo>
                  <a:pt x="0" y="80667"/>
                </a:lnTo>
                <a:lnTo>
                  <a:pt x="0" y="75697"/>
                </a:lnTo>
                <a:lnTo>
                  <a:pt x="0" y="70726"/>
                </a:lnTo>
                <a:lnTo>
                  <a:pt x="15518" y="29509"/>
                </a:lnTo>
                <a:lnTo>
                  <a:pt x="51321" y="3860"/>
                </a:lnTo>
                <a:lnTo>
                  <a:pt x="70726" y="0"/>
                </a:lnTo>
                <a:lnTo>
                  <a:pt x="686243" y="0"/>
                </a:lnTo>
                <a:lnTo>
                  <a:pt x="727461" y="15518"/>
                </a:lnTo>
                <a:lnTo>
                  <a:pt x="753110" y="51321"/>
                </a:lnTo>
                <a:lnTo>
                  <a:pt x="756970" y="70726"/>
                </a:lnTo>
                <a:lnTo>
                  <a:pt x="756970" y="80667"/>
                </a:lnTo>
                <a:lnTo>
                  <a:pt x="741452" y="121884"/>
                </a:lnTo>
                <a:lnTo>
                  <a:pt x="705649" y="147534"/>
                </a:lnTo>
                <a:lnTo>
                  <a:pt x="691166" y="150909"/>
                </a:lnTo>
                <a:lnTo>
                  <a:pt x="686243" y="151394"/>
                </a:lnTo>
                <a:close/>
              </a:path>
            </a:pathLst>
          </a:custGeom>
          <a:solidFill>
            <a:srgbClr val="E67C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 txBox="1"/>
          <p:nvPr/>
        </p:nvSpPr>
        <p:spPr>
          <a:xfrm>
            <a:off x="7435591" y="5266785"/>
            <a:ext cx="704850" cy="996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5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6)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Punto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de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congelación: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8427175" y="5191088"/>
            <a:ext cx="1202690" cy="25082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10400"/>
              </a:lnSpc>
              <a:spcBef>
                <a:spcPts val="75"/>
              </a:spcBef>
            </a:pP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La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temperatura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necesaria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para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que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el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agua </a:t>
            </a:r>
            <a:r>
              <a:rPr sz="450" spc="-10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se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convierta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en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hielo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o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punto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de 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congelación 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es</a:t>
            </a:r>
            <a:r>
              <a:rPr sz="45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de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0°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C </a:t>
            </a:r>
            <a:r>
              <a:rPr sz="45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(32°F).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7411403" y="5684323"/>
            <a:ext cx="870585" cy="151765"/>
          </a:xfrm>
          <a:custGeom>
            <a:avLst/>
            <a:gdLst/>
            <a:ahLst/>
            <a:cxnLst/>
            <a:rect l="l" t="t" r="r" b="b"/>
            <a:pathLst>
              <a:path w="870584" h="151764">
                <a:moveTo>
                  <a:pt x="799789" y="151394"/>
                </a:moveTo>
                <a:lnTo>
                  <a:pt x="70726" y="151394"/>
                </a:lnTo>
                <a:lnTo>
                  <a:pt x="65804" y="150909"/>
                </a:lnTo>
                <a:lnTo>
                  <a:pt x="29509" y="135875"/>
                </a:lnTo>
                <a:lnTo>
                  <a:pt x="3860" y="100073"/>
                </a:lnTo>
                <a:lnTo>
                  <a:pt x="0" y="80667"/>
                </a:lnTo>
                <a:lnTo>
                  <a:pt x="0" y="75697"/>
                </a:lnTo>
                <a:lnTo>
                  <a:pt x="0" y="70726"/>
                </a:lnTo>
                <a:lnTo>
                  <a:pt x="15518" y="29509"/>
                </a:lnTo>
                <a:lnTo>
                  <a:pt x="51321" y="3860"/>
                </a:lnTo>
                <a:lnTo>
                  <a:pt x="70726" y="0"/>
                </a:lnTo>
                <a:lnTo>
                  <a:pt x="799789" y="0"/>
                </a:lnTo>
                <a:lnTo>
                  <a:pt x="841006" y="15518"/>
                </a:lnTo>
                <a:lnTo>
                  <a:pt x="866656" y="51321"/>
                </a:lnTo>
                <a:lnTo>
                  <a:pt x="870516" y="70726"/>
                </a:lnTo>
                <a:lnTo>
                  <a:pt x="870516" y="80667"/>
                </a:lnTo>
                <a:lnTo>
                  <a:pt x="854997" y="121884"/>
                </a:lnTo>
                <a:lnTo>
                  <a:pt x="819195" y="147534"/>
                </a:lnTo>
                <a:lnTo>
                  <a:pt x="804712" y="150909"/>
                </a:lnTo>
                <a:lnTo>
                  <a:pt x="799789" y="151394"/>
                </a:lnTo>
                <a:close/>
              </a:path>
            </a:pathLst>
          </a:custGeom>
          <a:solidFill>
            <a:srgbClr val="E67C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 txBox="1"/>
          <p:nvPr/>
        </p:nvSpPr>
        <p:spPr>
          <a:xfrm>
            <a:off x="7435591" y="5704740"/>
            <a:ext cx="821055" cy="996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5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7)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Punto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de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ebullición: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100°C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8540721" y="5553393"/>
            <a:ext cx="1189990" cy="40259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10400"/>
              </a:lnSpc>
              <a:spcBef>
                <a:spcPts val="75"/>
              </a:spcBef>
            </a:pP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El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agua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hierve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a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100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°C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(212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°F)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a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nivel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del </a:t>
            </a:r>
            <a:r>
              <a:rPr sz="450" spc="-10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mar,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pero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a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93.4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°C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(200.1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°F)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a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1,905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metros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(6,250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pies)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de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altitud.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Para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una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presión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dada,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hervirá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a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diferentes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temperaturas.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7411403" y="6264399"/>
            <a:ext cx="894715" cy="170815"/>
          </a:xfrm>
          <a:custGeom>
            <a:avLst/>
            <a:gdLst/>
            <a:ahLst/>
            <a:cxnLst/>
            <a:rect l="l" t="t" r="r" b="b"/>
            <a:pathLst>
              <a:path w="894715" h="170814">
                <a:moveTo>
                  <a:pt x="814604" y="170318"/>
                </a:moveTo>
                <a:lnTo>
                  <a:pt x="79567" y="170318"/>
                </a:lnTo>
                <a:lnTo>
                  <a:pt x="74029" y="169772"/>
                </a:lnTo>
                <a:lnTo>
                  <a:pt x="33198" y="152859"/>
                </a:lnTo>
                <a:lnTo>
                  <a:pt x="8622" y="122914"/>
                </a:lnTo>
                <a:lnTo>
                  <a:pt x="0" y="90750"/>
                </a:lnTo>
                <a:lnTo>
                  <a:pt x="0" y="85159"/>
                </a:lnTo>
                <a:lnTo>
                  <a:pt x="0" y="79567"/>
                </a:lnTo>
                <a:lnTo>
                  <a:pt x="11245" y="42496"/>
                </a:lnTo>
                <a:lnTo>
                  <a:pt x="42496" y="11245"/>
                </a:lnTo>
                <a:lnTo>
                  <a:pt x="79567" y="0"/>
                </a:lnTo>
                <a:lnTo>
                  <a:pt x="814604" y="0"/>
                </a:lnTo>
                <a:lnTo>
                  <a:pt x="851675" y="11245"/>
                </a:lnTo>
                <a:lnTo>
                  <a:pt x="882926" y="42496"/>
                </a:lnTo>
                <a:lnTo>
                  <a:pt x="894171" y="79567"/>
                </a:lnTo>
                <a:lnTo>
                  <a:pt x="894171" y="90750"/>
                </a:lnTo>
                <a:lnTo>
                  <a:pt x="882926" y="127821"/>
                </a:lnTo>
                <a:lnTo>
                  <a:pt x="851675" y="159073"/>
                </a:lnTo>
                <a:lnTo>
                  <a:pt x="820141" y="169772"/>
                </a:lnTo>
                <a:lnTo>
                  <a:pt x="814604" y="170318"/>
                </a:lnTo>
                <a:close/>
              </a:path>
            </a:pathLst>
          </a:custGeom>
          <a:solidFill>
            <a:srgbClr val="E67C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 txBox="1"/>
          <p:nvPr/>
        </p:nvSpPr>
        <p:spPr>
          <a:xfrm>
            <a:off x="7549136" y="6289548"/>
            <a:ext cx="728980" cy="996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Presión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critica: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217,5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atm.</a:t>
            </a:r>
            <a:endParaRPr sz="450">
              <a:latin typeface="Microsoft Sans Serif"/>
              <a:cs typeface="Microsoft Sans Serif"/>
            </a:endParaRPr>
          </a:p>
        </p:txBody>
      </p:sp>
      <p:pic>
        <p:nvPicPr>
          <p:cNvPr id="100" name="object 10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449252" y="6302247"/>
            <a:ext cx="94621" cy="94621"/>
          </a:xfrm>
          <a:prstGeom prst="rect">
            <a:avLst/>
          </a:prstGeom>
        </p:spPr>
      </p:pic>
      <p:sp>
        <p:nvSpPr>
          <p:cNvPr id="101" name="object 101"/>
          <p:cNvSpPr txBox="1"/>
          <p:nvPr/>
        </p:nvSpPr>
        <p:spPr>
          <a:xfrm>
            <a:off x="8564376" y="6067187"/>
            <a:ext cx="1211580" cy="55372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algn="just">
              <a:lnSpc>
                <a:spcPct val="110400"/>
              </a:lnSpc>
              <a:spcBef>
                <a:spcPts val="75"/>
              </a:spcBef>
            </a:pP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A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la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presión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atmosférica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de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760 milímetros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el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agua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hierve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a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temperatura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de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100°C y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el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punto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de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ebullición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se eleva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a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374°,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que 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es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 la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temperatura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critica a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que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corresponde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la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presión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de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217,5 atmósferas; en 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todo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caso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el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calor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de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vaporización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del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agua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asciende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a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539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calorías/gramo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a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100°.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7411403" y="6825408"/>
            <a:ext cx="861060" cy="151765"/>
          </a:xfrm>
          <a:custGeom>
            <a:avLst/>
            <a:gdLst/>
            <a:ahLst/>
            <a:cxnLst/>
            <a:rect l="l" t="t" r="r" b="b"/>
            <a:pathLst>
              <a:path w="861059" h="151765">
                <a:moveTo>
                  <a:pt x="790327" y="151394"/>
                </a:moveTo>
                <a:lnTo>
                  <a:pt x="70726" y="151394"/>
                </a:lnTo>
                <a:lnTo>
                  <a:pt x="65804" y="150909"/>
                </a:lnTo>
                <a:lnTo>
                  <a:pt x="29509" y="135875"/>
                </a:lnTo>
                <a:lnTo>
                  <a:pt x="3860" y="100073"/>
                </a:lnTo>
                <a:lnTo>
                  <a:pt x="0" y="80667"/>
                </a:lnTo>
                <a:lnTo>
                  <a:pt x="0" y="75697"/>
                </a:lnTo>
                <a:lnTo>
                  <a:pt x="0" y="70726"/>
                </a:lnTo>
                <a:lnTo>
                  <a:pt x="15518" y="29509"/>
                </a:lnTo>
                <a:lnTo>
                  <a:pt x="51321" y="3860"/>
                </a:lnTo>
                <a:lnTo>
                  <a:pt x="70726" y="0"/>
                </a:lnTo>
                <a:lnTo>
                  <a:pt x="790327" y="0"/>
                </a:lnTo>
                <a:lnTo>
                  <a:pt x="831544" y="15518"/>
                </a:lnTo>
                <a:lnTo>
                  <a:pt x="857194" y="51321"/>
                </a:lnTo>
                <a:lnTo>
                  <a:pt x="861054" y="70726"/>
                </a:lnTo>
                <a:lnTo>
                  <a:pt x="861054" y="80667"/>
                </a:lnTo>
                <a:lnTo>
                  <a:pt x="845535" y="121884"/>
                </a:lnTo>
                <a:lnTo>
                  <a:pt x="809733" y="147534"/>
                </a:lnTo>
                <a:lnTo>
                  <a:pt x="795250" y="150909"/>
                </a:lnTo>
                <a:lnTo>
                  <a:pt x="790327" y="151394"/>
                </a:lnTo>
                <a:close/>
              </a:path>
            </a:pathLst>
          </a:custGeom>
          <a:solidFill>
            <a:srgbClr val="E67C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 txBox="1"/>
          <p:nvPr/>
        </p:nvSpPr>
        <p:spPr>
          <a:xfrm>
            <a:off x="7435591" y="6845827"/>
            <a:ext cx="811530" cy="996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5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9)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Temperatura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critica:</a:t>
            </a:r>
            <a:r>
              <a:rPr sz="45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374°C</a:t>
            </a:r>
            <a:endParaRPr sz="450">
              <a:latin typeface="Microsoft Sans Serif"/>
              <a:cs typeface="Microsoft Sans Serif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8545452" y="6732328"/>
            <a:ext cx="1212215" cy="32639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10400"/>
              </a:lnSpc>
              <a:spcBef>
                <a:spcPts val="75"/>
              </a:spcBef>
            </a:pPr>
            <a:r>
              <a:rPr sz="45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Si</a:t>
            </a:r>
            <a:r>
              <a:rPr sz="45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la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temperatura 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es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superior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a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374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°C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el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agua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hierve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y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en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este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punto</a:t>
            </a:r>
            <a:r>
              <a:rPr sz="45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la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presión 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es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221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veces</a:t>
            </a:r>
            <a:r>
              <a:rPr sz="45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superior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a</a:t>
            </a:r>
            <a:r>
              <a:rPr sz="45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dirty="0">
                <a:solidFill>
                  <a:srgbClr val="444E53"/>
                </a:solidFill>
                <a:latin typeface="Microsoft Sans Serif"/>
                <a:cs typeface="Microsoft Sans Serif"/>
              </a:rPr>
              <a:t>la</a:t>
            </a:r>
            <a:r>
              <a:rPr sz="45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presión</a:t>
            </a:r>
            <a:r>
              <a:rPr sz="45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atmosférica </a:t>
            </a:r>
            <a:r>
              <a:rPr sz="450" spc="-10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45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habitual.</a:t>
            </a:r>
            <a:endParaRPr sz="45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816</Words>
  <Application>Microsoft Office PowerPoint</Application>
  <PresentationFormat>Personalizado</PresentationFormat>
  <Paragraphs>39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Microsoft Sans Serif</vt:lpstr>
      <vt:lpstr>Times New Roman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2021-12-16T03:17:02Z</dcterms:created>
  <dcterms:modified xsi:type="dcterms:W3CDTF">2021-12-16T03:17:07Z</dcterms:modified>
</cp:coreProperties>
</file>