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EA93B-5405-4BBE-86FB-1BC506B3F1EA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E9B58-FBA4-49F8-8E0E-07784FEF97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51CE6-257C-46C7-B6E1-59B6DA99C6F6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808AA-067F-4A7A-89A1-95A7048BABB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A7ACB-D13E-4D40-AF76-496BF32F3EFE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E958A-50FB-4847-A345-99EFF4CCB1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736AF-5F98-43F1-9DAA-601AE96CAD1C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DB340-33D9-419F-A830-F6BB2F2A646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CC049-7DE8-44F1-AD6A-50EB9C7D19B0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06618-6C34-441E-8511-37E077FA55D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639D9-D60B-41F4-B8EB-B5AA829E619C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EB66-9860-4716-9730-54758EE0F4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850E7-DED2-45AE-B36E-5ADD5B7691A4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94159-7856-4E20-A554-D46726A976A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0B607-2FF9-452B-84F4-752F1F4565F1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88066-418C-4AFB-9CAE-D2DC1E7317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38B12-05E1-46D5-A9E1-4950A254D6AD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D5642-35E5-43CC-906C-8A2163F8323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954F19-5F81-44C4-B563-F0075CD85997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622F1-6E5B-45C9-82FE-FB1CE70EAA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A025A-074B-45F3-BC9D-E209A617589A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8FA71-4874-4758-A830-A1C0C202ECE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1C6C4C-314E-4293-91C1-6150E3D0CB41}" type="datetimeFigureOut">
              <a:rPr lang="es-ES"/>
              <a:pPr>
                <a:defRPr/>
              </a:pPr>
              <a:t>11/05/2022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C30255-58DB-49DB-BFCD-3AEC366B04C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158 Multidocumento"/>
          <p:cNvSpPr/>
          <p:nvPr/>
        </p:nvSpPr>
        <p:spPr>
          <a:xfrm>
            <a:off x="7092280" y="5181700"/>
            <a:ext cx="1944216" cy="1008112"/>
          </a:xfrm>
          <a:prstGeom prst="flowChartMultidocumen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24 Elipse"/>
          <p:cNvSpPr/>
          <p:nvPr/>
        </p:nvSpPr>
        <p:spPr>
          <a:xfrm>
            <a:off x="2663409" y="701910"/>
            <a:ext cx="2571768" cy="857256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CONOCIMIENTO CIENTIFICO</a:t>
            </a:r>
          </a:p>
          <a:p>
            <a:pPr algn="ctr"/>
            <a:r>
              <a:rPr lang="es-ES" sz="1200" dirty="0"/>
              <a:t>(comprender el universo)</a:t>
            </a:r>
          </a:p>
        </p:txBody>
      </p:sp>
      <p:sp>
        <p:nvSpPr>
          <p:cNvPr id="26" name="25 Rectángulo redondeado"/>
          <p:cNvSpPr/>
          <p:nvPr/>
        </p:nvSpPr>
        <p:spPr>
          <a:xfrm>
            <a:off x="2555776" y="2132856"/>
            <a:ext cx="2802042" cy="1224136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Bodoni MT Black" pitchFamily="18" charset="0"/>
              </a:rPr>
              <a:t>CIENCIA</a:t>
            </a:r>
          </a:p>
          <a:p>
            <a:pPr algn="ctr"/>
            <a:r>
              <a:rPr lang="es-ES" sz="1400" dirty="0"/>
              <a:t>(agrupación de conocimientos organizados sistemáticamente)</a:t>
            </a:r>
          </a:p>
        </p:txBody>
      </p:sp>
      <p:sp>
        <p:nvSpPr>
          <p:cNvPr id="28" name="27 Recortar y redondear rectángulo de esquina sencilla"/>
          <p:cNvSpPr/>
          <p:nvPr/>
        </p:nvSpPr>
        <p:spPr>
          <a:xfrm>
            <a:off x="6372200" y="679042"/>
            <a:ext cx="2053462" cy="901500"/>
          </a:xfrm>
          <a:prstGeom prst="snip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MÉTODO CIENTÍFICO</a:t>
            </a:r>
          </a:p>
          <a:p>
            <a:pPr algn="ctr"/>
            <a:r>
              <a:rPr lang="es-ES" sz="1200" dirty="0"/>
              <a:t>(adquirir o comprobar los conocimientos de la realidad observable)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5593792" y="2276872"/>
            <a:ext cx="1714512" cy="10001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MÉTODO DEDUCTIVO</a:t>
            </a:r>
          </a:p>
          <a:p>
            <a:pPr algn="ctr"/>
            <a:r>
              <a:rPr lang="es-ES" sz="1200" dirty="0"/>
              <a:t>(conclusiones sobre bases de la verdad de las premisas y la validez de la inferencia)</a:t>
            </a:r>
          </a:p>
        </p:txBody>
      </p:sp>
      <p:sp>
        <p:nvSpPr>
          <p:cNvPr id="30" name="29 Rectángulo"/>
          <p:cNvSpPr/>
          <p:nvPr/>
        </p:nvSpPr>
        <p:spPr>
          <a:xfrm>
            <a:off x="7536298" y="2276872"/>
            <a:ext cx="1500198" cy="100013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/>
              <a:t>MÉTODO INDUCTIVO</a:t>
            </a:r>
          </a:p>
          <a:p>
            <a:pPr algn="ctr"/>
            <a:r>
              <a:rPr lang="es-ES" sz="1200" dirty="0"/>
              <a:t>(conclusiones mas o menos probables, no hay garantía de la verdad de ellas)</a:t>
            </a:r>
          </a:p>
        </p:txBody>
      </p:sp>
      <p:sp>
        <p:nvSpPr>
          <p:cNvPr id="33" name="32 Elipse"/>
          <p:cNvSpPr/>
          <p:nvPr/>
        </p:nvSpPr>
        <p:spPr>
          <a:xfrm>
            <a:off x="6756748" y="3849173"/>
            <a:ext cx="1512168" cy="108012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</a:rPr>
              <a:t>HALLAR SOLUCIONES A LOS PROBLEMAS PLANTEADOS</a:t>
            </a:r>
          </a:p>
        </p:txBody>
      </p:sp>
      <p:sp>
        <p:nvSpPr>
          <p:cNvPr id="38" name="37 Recortar y redondear rectángulo de esquina sencilla"/>
          <p:cNvSpPr/>
          <p:nvPr/>
        </p:nvSpPr>
        <p:spPr>
          <a:xfrm>
            <a:off x="107504" y="2355150"/>
            <a:ext cx="1357322" cy="785818"/>
          </a:xfrm>
          <a:prstGeom prst="snipRound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PARADIGMAS KHUN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683568" y="1196752"/>
            <a:ext cx="1571636" cy="7858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CIENCIA MADURA</a:t>
            </a:r>
          </a:p>
          <a:p>
            <a:pPr algn="ctr"/>
            <a:r>
              <a:rPr lang="es-ES" sz="1200" dirty="0"/>
              <a:t>(normas que legitiman el trabajo de investigación)</a:t>
            </a:r>
          </a:p>
        </p:txBody>
      </p:sp>
      <p:sp>
        <p:nvSpPr>
          <p:cNvPr id="40" name="39 Rectángulo"/>
          <p:cNvSpPr/>
          <p:nvPr/>
        </p:nvSpPr>
        <p:spPr>
          <a:xfrm>
            <a:off x="696108" y="3501008"/>
            <a:ext cx="1571636" cy="78581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CIENCIA NORMAL</a:t>
            </a:r>
          </a:p>
          <a:p>
            <a:pPr algn="ctr"/>
            <a:r>
              <a:rPr lang="es-ES" sz="1200" dirty="0"/>
              <a:t>(provee los medios para solucionar los problemas)</a:t>
            </a:r>
          </a:p>
        </p:txBody>
      </p:sp>
      <p:sp>
        <p:nvSpPr>
          <p:cNvPr id="83" name="82 CuadroTexto"/>
          <p:cNvSpPr txBox="1"/>
          <p:nvPr/>
        </p:nvSpPr>
        <p:spPr>
          <a:xfrm>
            <a:off x="2279619" y="224265"/>
            <a:ext cx="10631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>
                <a:solidFill>
                  <a:srgbClr val="C00000"/>
                </a:solidFill>
              </a:rPr>
              <a:t>GENERAL</a:t>
            </a:r>
          </a:p>
        </p:txBody>
      </p:sp>
      <p:sp>
        <p:nvSpPr>
          <p:cNvPr id="84" name="83 CuadroTexto"/>
          <p:cNvSpPr txBox="1"/>
          <p:nvPr/>
        </p:nvSpPr>
        <p:spPr>
          <a:xfrm>
            <a:off x="3551255" y="44624"/>
            <a:ext cx="888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rgbClr val="C00000"/>
                </a:solidFill>
              </a:rPr>
              <a:t>LEGAL</a:t>
            </a:r>
          </a:p>
        </p:txBody>
      </p:sp>
      <p:sp>
        <p:nvSpPr>
          <p:cNvPr id="85" name="84 CuadroTexto"/>
          <p:cNvSpPr txBox="1"/>
          <p:nvPr/>
        </p:nvSpPr>
        <p:spPr>
          <a:xfrm>
            <a:off x="4957907" y="224265"/>
            <a:ext cx="8627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>
                <a:solidFill>
                  <a:srgbClr val="C00000"/>
                </a:solidFill>
              </a:rPr>
              <a:t>SOCIAL</a:t>
            </a:r>
          </a:p>
        </p:txBody>
      </p:sp>
      <p:cxnSp>
        <p:nvCxnSpPr>
          <p:cNvPr id="87" name="86 Conector recto"/>
          <p:cNvCxnSpPr/>
          <p:nvPr/>
        </p:nvCxnSpPr>
        <p:spPr>
          <a:xfrm rot="5400000" flipH="1" flipV="1">
            <a:off x="4985574" y="423137"/>
            <a:ext cx="268420" cy="51950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>
            <a:stCxn id="25" idx="0"/>
          </p:cNvCxnSpPr>
          <p:nvPr/>
        </p:nvCxnSpPr>
        <p:spPr>
          <a:xfrm rot="5400000" flipH="1" flipV="1">
            <a:off x="3770698" y="523315"/>
            <a:ext cx="35719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recto"/>
          <p:cNvCxnSpPr>
            <a:stCxn id="25" idx="1"/>
          </p:cNvCxnSpPr>
          <p:nvPr/>
        </p:nvCxnSpPr>
        <p:spPr>
          <a:xfrm rot="16200000" flipV="1">
            <a:off x="2788952" y="576367"/>
            <a:ext cx="268418" cy="23375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72" name="71 Grupo"/>
          <p:cNvGrpSpPr/>
          <p:nvPr/>
        </p:nvGrpSpPr>
        <p:grpSpPr>
          <a:xfrm>
            <a:off x="5160034" y="4725144"/>
            <a:ext cx="1500198" cy="792088"/>
            <a:chOff x="4716016" y="4341354"/>
            <a:chExt cx="1500198" cy="792088"/>
          </a:xfrm>
        </p:grpSpPr>
        <p:sp>
          <p:nvSpPr>
            <p:cNvPr id="71" name="70 Esquina doblada"/>
            <p:cNvSpPr/>
            <p:nvPr/>
          </p:nvSpPr>
          <p:spPr>
            <a:xfrm>
              <a:off x="4788024" y="4341354"/>
              <a:ext cx="1368152" cy="792088"/>
            </a:xfrm>
            <a:prstGeom prst="foldedCorner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7" name="96 CuadroTexto"/>
            <p:cNvSpPr txBox="1"/>
            <p:nvPr/>
          </p:nvSpPr>
          <p:spPr>
            <a:xfrm>
              <a:off x="4716016" y="4403228"/>
              <a:ext cx="15001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200" b="1" dirty="0"/>
                <a:t>CIENCIA FORMAL</a:t>
              </a:r>
            </a:p>
            <a:p>
              <a:pPr algn="ctr"/>
              <a:r>
                <a:rPr lang="es-ES" sz="1200" b="1" dirty="0"/>
                <a:t>(se basa en el razonamiento)</a:t>
              </a:r>
            </a:p>
          </p:txBody>
        </p:sp>
      </p:grpSp>
      <p:sp>
        <p:nvSpPr>
          <p:cNvPr id="98" name="97 CuadroTexto"/>
          <p:cNvSpPr txBox="1"/>
          <p:nvPr/>
        </p:nvSpPr>
        <p:spPr>
          <a:xfrm>
            <a:off x="7068530" y="5391099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solidFill>
                  <a:srgbClr val="C00000"/>
                </a:solidFill>
              </a:rPr>
              <a:t>CIENCIAS FÁCTICAS</a:t>
            </a:r>
          </a:p>
          <a:p>
            <a:pPr algn="ctr"/>
            <a:r>
              <a:rPr lang="es-ES" sz="1200" b="1" dirty="0">
                <a:solidFill>
                  <a:srgbClr val="C00000"/>
                </a:solidFill>
              </a:rPr>
              <a:t>(se basa en la experiencia)</a:t>
            </a:r>
          </a:p>
        </p:txBody>
      </p:sp>
      <p:cxnSp>
        <p:nvCxnSpPr>
          <p:cNvPr id="113" name="112 Conector recto"/>
          <p:cNvCxnSpPr>
            <a:stCxn id="30" idx="2"/>
          </p:cNvCxnSpPr>
          <p:nvPr/>
        </p:nvCxnSpPr>
        <p:spPr>
          <a:xfrm rot="16200000" flipH="1">
            <a:off x="7545067" y="4018333"/>
            <a:ext cx="1880188" cy="39752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5" name="114 Recortar rectángulo de esquina diagonal"/>
          <p:cNvSpPr/>
          <p:nvPr/>
        </p:nvSpPr>
        <p:spPr>
          <a:xfrm>
            <a:off x="3012332" y="4112697"/>
            <a:ext cx="1907833" cy="857256"/>
          </a:xfrm>
          <a:prstGeom prst="snip2Diag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/>
              <a:t>ACTIVIDAD METÓDICA DE LA CIENCIA</a:t>
            </a:r>
          </a:p>
        </p:txBody>
      </p:sp>
      <p:sp>
        <p:nvSpPr>
          <p:cNvPr id="117" name="116 CuadroTexto"/>
          <p:cNvSpPr txBox="1"/>
          <p:nvPr/>
        </p:nvSpPr>
        <p:spPr>
          <a:xfrm>
            <a:off x="179512" y="5949280"/>
            <a:ext cx="1143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accent2"/>
                </a:solidFill>
              </a:rPr>
              <a:t>RECOPILAR DATOS</a:t>
            </a:r>
          </a:p>
        </p:txBody>
      </p:sp>
      <p:sp>
        <p:nvSpPr>
          <p:cNvPr id="118" name="117 CuadroTexto"/>
          <p:cNvSpPr txBox="1"/>
          <p:nvPr/>
        </p:nvSpPr>
        <p:spPr>
          <a:xfrm>
            <a:off x="4786314" y="6098161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accent5">
                    <a:lumMod val="75000"/>
                  </a:schemeClr>
                </a:solidFill>
              </a:rPr>
              <a:t>EXTRAER CONCLUSIONES</a:t>
            </a:r>
          </a:p>
        </p:txBody>
      </p:sp>
      <p:sp>
        <p:nvSpPr>
          <p:cNvPr id="119" name="118 CuadroTexto"/>
          <p:cNvSpPr txBox="1"/>
          <p:nvPr/>
        </p:nvSpPr>
        <p:spPr>
          <a:xfrm>
            <a:off x="3131840" y="6021288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solidFill>
                  <a:srgbClr val="C00000"/>
                </a:solidFill>
              </a:rPr>
              <a:t>CONFRONTAR CON OTRAS INVESTIGACIONES</a:t>
            </a:r>
          </a:p>
        </p:txBody>
      </p:sp>
      <p:sp>
        <p:nvSpPr>
          <p:cNvPr id="120" name="119 CuadroTexto"/>
          <p:cNvSpPr txBox="1"/>
          <p:nvPr/>
        </p:nvSpPr>
        <p:spPr>
          <a:xfrm>
            <a:off x="1403648" y="5805264"/>
            <a:ext cx="18573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>
                <a:solidFill>
                  <a:schemeClr val="accent5">
                    <a:lumMod val="75000"/>
                  </a:schemeClr>
                </a:solidFill>
              </a:rPr>
              <a:t>ORDENAR RESULTADOS Y EXPONERLOS CON PRECISIÓN</a:t>
            </a:r>
          </a:p>
        </p:txBody>
      </p:sp>
      <p:cxnSp>
        <p:nvCxnSpPr>
          <p:cNvPr id="122" name="121 Conector recto"/>
          <p:cNvCxnSpPr>
            <a:stCxn id="115" idx="1"/>
            <a:endCxn id="117" idx="0"/>
          </p:cNvCxnSpPr>
          <p:nvPr/>
        </p:nvCxnSpPr>
        <p:spPr>
          <a:xfrm rot="5400000">
            <a:off x="1868970" y="3852000"/>
            <a:ext cx="979327" cy="321523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>
            <a:stCxn id="115" idx="1"/>
            <a:endCxn id="119" idx="0"/>
          </p:cNvCxnSpPr>
          <p:nvPr/>
        </p:nvCxnSpPr>
        <p:spPr>
          <a:xfrm rot="5400000">
            <a:off x="3434146" y="5489184"/>
            <a:ext cx="1051335" cy="1287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>
            <a:stCxn id="115" idx="1"/>
            <a:endCxn id="118" idx="0"/>
          </p:cNvCxnSpPr>
          <p:nvPr/>
        </p:nvCxnSpPr>
        <p:spPr>
          <a:xfrm rot="16200000" flipH="1">
            <a:off x="4187227" y="4748975"/>
            <a:ext cx="1128208" cy="157016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>
            <a:stCxn id="115" idx="1"/>
            <a:endCxn id="120" idx="0"/>
          </p:cNvCxnSpPr>
          <p:nvPr/>
        </p:nvCxnSpPr>
        <p:spPr>
          <a:xfrm rot="5400000">
            <a:off x="2731641" y="4570655"/>
            <a:ext cx="835311" cy="16339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54 Conector recto"/>
          <p:cNvCxnSpPr/>
          <p:nvPr/>
        </p:nvCxnSpPr>
        <p:spPr>
          <a:xfrm rot="16200000" flipV="1">
            <a:off x="3654325" y="1842259"/>
            <a:ext cx="573690" cy="750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recto"/>
          <p:cNvCxnSpPr>
            <a:stCxn id="25" idx="6"/>
            <a:endCxn id="28" idx="2"/>
          </p:cNvCxnSpPr>
          <p:nvPr/>
        </p:nvCxnSpPr>
        <p:spPr>
          <a:xfrm flipV="1">
            <a:off x="5235177" y="1129792"/>
            <a:ext cx="1137023" cy="74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>
            <a:stCxn id="28" idx="1"/>
            <a:endCxn id="29" idx="0"/>
          </p:cNvCxnSpPr>
          <p:nvPr/>
        </p:nvCxnSpPr>
        <p:spPr>
          <a:xfrm rot="5400000">
            <a:off x="6576825" y="1454766"/>
            <a:ext cx="696330" cy="947883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6" name="135 Conector recto"/>
          <p:cNvCxnSpPr>
            <a:stCxn id="28" idx="1"/>
            <a:endCxn id="30" idx="0"/>
          </p:cNvCxnSpPr>
          <p:nvPr/>
        </p:nvCxnSpPr>
        <p:spPr>
          <a:xfrm rot="16200000" flipH="1">
            <a:off x="7494499" y="1484974"/>
            <a:ext cx="696330" cy="88746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recto"/>
          <p:cNvCxnSpPr>
            <a:stCxn id="29" idx="2"/>
            <a:endCxn id="71" idx="0"/>
          </p:cNvCxnSpPr>
          <p:nvPr/>
        </p:nvCxnSpPr>
        <p:spPr>
          <a:xfrm rot="5400000">
            <a:off x="5459513" y="3733609"/>
            <a:ext cx="1448140" cy="53493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8" name="87 Conector recto"/>
          <p:cNvCxnSpPr>
            <a:stCxn id="26" idx="2"/>
            <a:endCxn id="115" idx="3"/>
          </p:cNvCxnSpPr>
          <p:nvPr/>
        </p:nvCxnSpPr>
        <p:spPr>
          <a:xfrm rot="16200000" flipH="1">
            <a:off x="3583671" y="3730118"/>
            <a:ext cx="755705" cy="9452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stCxn id="38" idx="0"/>
            <a:endCxn id="26" idx="1"/>
          </p:cNvCxnSpPr>
          <p:nvPr/>
        </p:nvCxnSpPr>
        <p:spPr>
          <a:xfrm flipV="1">
            <a:off x="1464826" y="2744924"/>
            <a:ext cx="1090950" cy="313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4" name="93 Conector recto"/>
          <p:cNvCxnSpPr>
            <a:stCxn id="38" idx="3"/>
            <a:endCxn id="39" idx="2"/>
          </p:cNvCxnSpPr>
          <p:nvPr/>
        </p:nvCxnSpPr>
        <p:spPr>
          <a:xfrm rot="5400000" flipH="1" flipV="1">
            <a:off x="941485" y="1827250"/>
            <a:ext cx="372580" cy="68322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recto"/>
          <p:cNvCxnSpPr>
            <a:stCxn id="38" idx="1"/>
            <a:endCxn id="40" idx="0"/>
          </p:cNvCxnSpPr>
          <p:nvPr/>
        </p:nvCxnSpPr>
        <p:spPr>
          <a:xfrm rot="16200000" flipH="1">
            <a:off x="954025" y="2973107"/>
            <a:ext cx="360040" cy="69576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7" name="126 Conector recto"/>
          <p:cNvCxnSpPr/>
          <p:nvPr/>
        </p:nvCxnSpPr>
        <p:spPr>
          <a:xfrm rot="10800000" flipV="1">
            <a:off x="7517073" y="3273109"/>
            <a:ext cx="751843" cy="5523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>
            <a:stCxn id="33" idx="0"/>
            <a:endCxn id="29" idx="2"/>
          </p:cNvCxnSpPr>
          <p:nvPr/>
        </p:nvCxnSpPr>
        <p:spPr>
          <a:xfrm rot="16200000" flipV="1">
            <a:off x="6695856" y="3032197"/>
            <a:ext cx="572169" cy="106178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135</Words>
  <Application>Microsoft Office PowerPoint</Application>
  <PresentationFormat>Presentación en pantalla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Bodoni MT Black</vt:lpstr>
      <vt:lpstr>Calibri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2022-05-11T07:40:02Z</dcterms:created>
  <dcterms:modified xsi:type="dcterms:W3CDTF">2022-05-11T07:40:06Z</dcterms:modified>
</cp:coreProperties>
</file>